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6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3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14330-GFP 图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000" y="1360170"/>
            <a:ext cx="10800000" cy="1263375"/>
          </a:xfrm>
          <a:prstGeom prst="rect">
            <a:avLst/>
          </a:prstGeom>
        </p:spPr>
      </p:pic>
      <p:pic>
        <p:nvPicPr>
          <p:cNvPr id="17" name="图片 16" descr="02891-gfp 图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0" y="96520"/>
            <a:ext cx="10800000" cy="1263375"/>
          </a:xfrm>
          <a:prstGeom prst="rect">
            <a:avLst/>
          </a:prstGeom>
        </p:spPr>
      </p:pic>
      <p:pic>
        <p:nvPicPr>
          <p:cNvPr id="18" name="图片 17" descr="35Dof6图谱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0" y="2533650"/>
            <a:ext cx="10800000" cy="2614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181985" y="4502785"/>
            <a:ext cx="57124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  <a:cs typeface="Times New Roman" panose="02020603050405020304" charset="0"/>
              </a:rPr>
              <a:t>Figure S1: Schematic diagram of  expression vector</a:t>
            </a:r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b="0">
              <a:solidFill>
                <a:srgbClr val="000000"/>
              </a:solidFill>
              <a:latin typeface="Palatino Linotype" panose="0204050205050503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b="0" i="1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 </a:t>
            </a:r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A:</a:t>
            </a:r>
            <a:r>
              <a:rPr lang="en-US" b="0" i="1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35S-LhDof4-GFP; </a:t>
            </a:r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B: </a:t>
            </a:r>
            <a:r>
              <a:rPr lang="en-US" b="0" i="1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35S-LhDof6-GFP; </a:t>
            </a:r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</a:rPr>
              <a:t>C:</a:t>
            </a:r>
            <a:r>
              <a:rPr lang="en-US" i="1">
                <a:solidFill>
                  <a:srgbClr val="000000"/>
                </a:solidFill>
                <a:latin typeface="Palatino Linotype" panose="02040502050505030304" charset="0"/>
                <a:ea typeface="宋体" panose="02010600030101010101" pitchFamily="2" charset="-122"/>
                <a:sym typeface="+mn-ea"/>
              </a:rPr>
              <a:t>LhDof6-OE,</a:t>
            </a:r>
            <a:endParaRPr lang="en-US" altLang="en-US" b="0" i="1">
              <a:solidFill>
                <a:srgbClr val="000000"/>
              </a:solidFill>
              <a:latin typeface="Palatino Linotype" panose="02040502050505030304" charset="0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3825" y="96520"/>
            <a:ext cx="335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123825" y="1315085"/>
            <a:ext cx="335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B</a:t>
            </a:r>
            <a:endParaRPr lang="en-US" altLang="zh-CN"/>
          </a:p>
        </p:txBody>
      </p:sp>
      <p:sp>
        <p:nvSpPr>
          <p:cNvPr id="22" name="文本框 21"/>
          <p:cNvSpPr txBox="1"/>
          <p:nvPr/>
        </p:nvSpPr>
        <p:spPr>
          <a:xfrm>
            <a:off x="123825" y="2533650"/>
            <a:ext cx="335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</a:t>
            </a:r>
            <a:endParaRPr lang="en-US" altLang="zh-CN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2923540" y="1059180"/>
          <a:ext cx="6592570" cy="2373630"/>
        </p:xfrm>
        <a:graphic>
          <a:graphicData uri="http://schemas.openxmlformats.org/drawingml/2006/table">
            <a:tbl>
              <a:tblPr/>
              <a:tblGrid>
                <a:gridCol w="3322955"/>
                <a:gridCol w="3269615"/>
              </a:tblGrid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Primers sequences for RT-qPCR</a:t>
                      </a:r>
                      <a:endParaRPr 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qLhDof4-F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CATAACTGTGCCCGAAGCTC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qLhDof4-R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CTCGCCATTTTCTCCTCCAC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qLhDof6-F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GAACAAGAACTCCGCCTCACA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qLhDof6-F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AAGACAGATGCCATTGATTC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  <a:sym typeface="+mn-ea"/>
                        </a:rPr>
                        <a:t>18S-F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  <a:sym typeface="+mn-ea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ATTTCTGCCCTATCAACTTTCG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0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ea typeface="黑体" panose="02010609060101010101" charset="-122"/>
                          <a:cs typeface="Times New Roman" panose="02020603050405020304" charset="0"/>
                        </a:rPr>
                        <a:t>18S-R</a:t>
                      </a:r>
                      <a:endParaRPr lang="en-US" altLang="en-US" sz="1600" b="0">
                        <a:latin typeface="Times New Roman" panose="02020603050405020304" charset="0"/>
                        <a:ea typeface="黑体" panose="02010609060101010101" charset="-122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600" b="0">
                          <a:latin typeface="Times New Roman" panose="02020603050405020304" charset="0"/>
                          <a:cs typeface="Times New Roman" panose="02020603050405020304" charset="0"/>
                        </a:rPr>
                        <a:t>ATTTATTGTCACTACCTCCCCG</a:t>
                      </a:r>
                      <a:endParaRPr lang="en-US" altLang="en-US" sz="1600" b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 anchor="t" anchorCtr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905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4636770" y="3432810"/>
            <a:ext cx="3031490" cy="7550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 algn="ctr"/>
            <a:r>
              <a:rPr lang="en-US" b="0">
                <a:solidFill>
                  <a:srgbClr val="000000"/>
                </a:solidFill>
                <a:latin typeface="Palatino Linotype" panose="02040502050505030304" charset="0"/>
                <a:cs typeface="Times New Roman" panose="02020603050405020304" charset="0"/>
              </a:rPr>
              <a:t>Table S1: Primer Sequence</a:t>
            </a:r>
            <a:endParaRPr lang="en-US" altLang="en-US" b="0">
              <a:solidFill>
                <a:srgbClr val="000000"/>
              </a:solidFill>
              <a:latin typeface="Palatino Linotype" panose="02040502050505030304" charset="0"/>
              <a:cs typeface="Times New Roman" panose="0202060305040502030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TABLE_ENDDRAG_ORIGIN_RECT" val="499*90"/>
  <p:tag name="TABLE_ENDDRAG_RECT" val="256*410*499*90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commondata" val="eyJoZGlkIjoiMTllZGEyOGRhYjhlMTMzM2RjZTQwZjI3NDkzNDNlMD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WPS 演示</Application>
  <PresentationFormat>宽屏</PresentationFormat>
  <Paragraphs>37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黑体</vt:lpstr>
      <vt:lpstr>Times New Roman</vt:lpstr>
      <vt:lpstr>Palatino Linotype</vt:lpstr>
      <vt:lpstr>江城圆体 400W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木白君</cp:lastModifiedBy>
  <cp:revision>155</cp:revision>
  <dcterms:created xsi:type="dcterms:W3CDTF">2019-06-19T02:08:00Z</dcterms:created>
  <dcterms:modified xsi:type="dcterms:W3CDTF">2024-06-19T12:51:01Z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54657E562A2B4DDEB7F7687929FB8B77_11</vt:lpwstr>
  </property>
</Properties>
</file>