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8000"/>
    <a:srgbClr val="76D6FF"/>
    <a:srgbClr val="ABFFC1"/>
    <a:srgbClr val="9B7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7" y="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2024\WRKY72\qpcr%20data\siWRKY72_qPCR%20WGE%20treated%20soybean%20seedlings%20June%2027%20202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2024\WRKY72\qpcr%20data\siWRKY72_qPCR%20H2O%20treated%20soybean%20seedlings%20June%2027%20202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2024\WRKY72\qpcr%20data\siWRKY72_qPCR%20H2O%20treated%20soybean%20seedlings%20June%2027%202024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2024\WRKY72\qpcr%20data\siWRKY72_qPCR%20H2O%20treated%20soybean%20seedlings%20June%2027%202024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2024\WRKY72\qpcr%20data\siWRKY72_qPCR%20WGE%20treated%20soybean%20seedlings%20June%2027%202024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2024\WRKY72\qpcr%20data\siWRKY72_qPCR%20WGE%20treated%20soybean%20seedlings%20June%2027%20202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/>
            </a:pPr>
            <a:r>
              <a:rPr lang="en-CA" altLang="zh-CN" sz="1000" b="1" i="1" u="none" strike="noStrike" baseline="0" dirty="0" smtClean="0">
                <a:effectLst/>
              </a:rPr>
              <a:t>Glyma.18G256500</a:t>
            </a:r>
            <a:endParaRPr lang="en-US" sz="1000" i="1" dirty="0"/>
          </a:p>
        </c:rich>
      </c:tx>
      <c:layout>
        <c:manualLayout>
          <c:xMode val="edge"/>
          <c:yMode val="edge"/>
          <c:x val="0.76356050193484859"/>
          <c:y val="1.432478383111643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74406529453604375"/>
          <c:y val="9.0326597551777896E-2"/>
          <c:w val="0.20740847043229604"/>
          <c:h val="0.7562207535663447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92D050"/>
            </a:solidFill>
            <a:ln w="1270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9B77FF"/>
              </a:solidFill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2-5E33-4851-8A1C-D1938A13C910}"/>
              </c:ext>
            </c:extLst>
          </c:dPt>
          <c:dPt>
            <c:idx val="1"/>
            <c:invertIfNegative val="0"/>
            <c:bubble3D val="0"/>
            <c:spPr>
              <a:solidFill>
                <a:srgbClr val="ABFFC1"/>
              </a:solidFill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5E33-4851-8A1C-D1938A13C910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E33-4851-8A1C-D1938A13C910}"/>
                </c:ext>
              </c:extLst>
            </c:dLbl>
            <c:dLbl>
              <c:idx val="1"/>
              <c:layout>
                <c:manualLayout>
                  <c:x val="0"/>
                  <c:y val="-5.400195008859132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E33-4851-8A1C-D1938A13C910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'qWRKY72-4'!$J$45:$J$46</c:f>
                <c:numCache>
                  <c:formatCode>General</c:formatCode>
                  <c:ptCount val="2"/>
                  <c:pt idx="0">
                    <c:v>2.9744590592630551E-5</c:v>
                  </c:pt>
                  <c:pt idx="1">
                    <c:v>1.5577084029786686E-4</c:v>
                  </c:pt>
                </c:numCache>
              </c:numRef>
            </c:plus>
            <c:minus>
              <c:numRef>
                <c:f>'qWRKY72-4'!$J$45:$J$46</c:f>
                <c:numCache>
                  <c:formatCode>General</c:formatCode>
                  <c:ptCount val="2"/>
                  <c:pt idx="0">
                    <c:v>2.9744590592630551E-5</c:v>
                  </c:pt>
                  <c:pt idx="1">
                    <c:v>1.5577084029786686E-4</c:v>
                  </c:pt>
                </c:numCache>
              </c:numRef>
            </c:minus>
            <c:spPr>
              <a:ln w="12700">
                <a:solidFill>
                  <a:schemeClr val="tx1"/>
                </a:solidFill>
              </a:ln>
            </c:spPr>
          </c:errBars>
          <c:cat>
            <c:strRef>
              <c:f>'qWRKY72-4'!$H$45:$H$46</c:f>
              <c:strCache>
                <c:ptCount val="2"/>
                <c:pt idx="0">
                  <c:v>RNAi-vector</c:v>
                </c:pt>
                <c:pt idx="1">
                  <c:v>RNAi-GmWRKY72</c:v>
                </c:pt>
              </c:strCache>
            </c:strRef>
          </c:cat>
          <c:val>
            <c:numRef>
              <c:f>'qWRKY72-4'!$I$45:$I$46</c:f>
              <c:numCache>
                <c:formatCode>General</c:formatCode>
                <c:ptCount val="2"/>
                <c:pt idx="0">
                  <c:v>1.3171511636551614E-3</c:v>
                </c:pt>
                <c:pt idx="1">
                  <c:v>9.2668699904060277E-4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E33-4851-8A1C-D1938A13C9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88522752"/>
        <c:axId val="88524288"/>
      </c:barChart>
      <c:catAx>
        <c:axId val="88522752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88524288"/>
        <c:crosses val="autoZero"/>
        <c:auto val="1"/>
        <c:lblAlgn val="ctr"/>
        <c:lblOffset val="100"/>
        <c:noMultiLvlLbl val="0"/>
      </c:catAx>
      <c:valAx>
        <c:axId val="88524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000"/>
            </a:pPr>
            <a:endParaRPr lang="zh-CN"/>
          </a:p>
        </c:txPr>
        <c:crossAx val="885227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5702589076266044"/>
          <c:y val="0.84357185664989554"/>
          <c:w val="0.76721008756641984"/>
          <c:h val="0.1428526848254294"/>
        </c:manualLayout>
      </c:layout>
      <c:overlay val="0"/>
      <c:txPr>
        <a:bodyPr/>
        <a:lstStyle/>
        <a:p>
          <a:pPr>
            <a:defRPr sz="1000"/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CA" sz="1000" i="1" dirty="0"/>
              <a:t>Glyma.18G256500</a:t>
            </a:r>
            <a:endParaRPr lang="en-US" sz="1000" i="1" dirty="0"/>
          </a:p>
        </c:rich>
      </c:tx>
      <c:layout>
        <c:manualLayout>
          <c:xMode val="edge"/>
          <c:yMode val="edge"/>
          <c:x val="0.74934973076572042"/>
          <c:y val="3.794677614763219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73309119860891625"/>
          <c:y val="0.14083553284649064"/>
          <c:w val="0.24881034154245704"/>
          <c:h val="0.6806884027302179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92D050"/>
            </a:solidFill>
            <a:ln w="1270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76D6FF"/>
              </a:solidFill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C472-4A49-B400-BC3958B3516E}"/>
              </c:ext>
            </c:extLst>
          </c:dPt>
          <c:dPt>
            <c:idx val="1"/>
            <c:invertIfNegative val="0"/>
            <c:bubble3D val="0"/>
            <c:spPr>
              <a:solidFill>
                <a:srgbClr val="7F8000"/>
              </a:solidFill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C472-4A49-B400-BC3958B3516E}"/>
              </c:ext>
            </c:extLst>
          </c:dPt>
          <c:errBars>
            <c:errBarType val="both"/>
            <c:errValType val="cust"/>
            <c:noEndCap val="0"/>
            <c:plus>
              <c:numRef>
                <c:f>'qWRKY72-4'!$J$45:$J$46</c:f>
                <c:numCache>
                  <c:formatCode>General</c:formatCode>
                  <c:ptCount val="2"/>
                  <c:pt idx="0">
                    <c:v>1.5888706394654533E-5</c:v>
                  </c:pt>
                  <c:pt idx="1">
                    <c:v>4.2727624070454222E-5</c:v>
                  </c:pt>
                </c:numCache>
              </c:numRef>
            </c:plus>
            <c:minus>
              <c:numRef>
                <c:f>'qWRKY72-4'!$J$45:$J$46</c:f>
                <c:numCache>
                  <c:formatCode>General</c:formatCode>
                  <c:ptCount val="2"/>
                  <c:pt idx="0">
                    <c:v>1.5888706394654533E-5</c:v>
                  </c:pt>
                  <c:pt idx="1">
                    <c:v>4.2727624070454222E-5</c:v>
                  </c:pt>
                </c:numCache>
              </c:numRef>
            </c:minus>
            <c:spPr>
              <a:ln w="12700">
                <a:solidFill>
                  <a:schemeClr val="tx1"/>
                </a:solidFill>
              </a:ln>
            </c:spPr>
          </c:errBars>
          <c:cat>
            <c:strRef>
              <c:f>'qWRKY72-4'!$H$45:$H$46</c:f>
              <c:strCache>
                <c:ptCount val="2"/>
                <c:pt idx="0">
                  <c:v>RNAi-vector</c:v>
                </c:pt>
                <c:pt idx="1">
                  <c:v>RNAi-GmWRKY72</c:v>
                </c:pt>
              </c:strCache>
            </c:strRef>
          </c:cat>
          <c:val>
            <c:numRef>
              <c:f>'qWRKY72-4'!$I$45:$I$46</c:f>
              <c:numCache>
                <c:formatCode>General</c:formatCode>
                <c:ptCount val="2"/>
                <c:pt idx="0">
                  <c:v>5.1858769953635044E-4</c:v>
                </c:pt>
                <c:pt idx="1">
                  <c:v>4.6609897753333203E-4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472-4A49-B400-BC3958B351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88522752"/>
        <c:axId val="88524288"/>
      </c:barChart>
      <c:catAx>
        <c:axId val="88522752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88524288"/>
        <c:crosses val="autoZero"/>
        <c:auto val="1"/>
        <c:lblAlgn val="ctr"/>
        <c:lblOffset val="100"/>
        <c:noMultiLvlLbl val="0"/>
      </c:catAx>
      <c:valAx>
        <c:axId val="88524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crossAx val="885227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7.5500481147195833E-2"/>
          <c:y val="0.85091952824902428"/>
          <c:w val="0.76721008756641984"/>
          <c:h val="0.1050754009023535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000">
          <a:latin typeface="Arial" panose="020B0604020202020204" pitchFamily="34" charset="0"/>
          <a:cs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CA" sz="1000" i="1" dirty="0"/>
              <a:t>Glyma.09G240000</a:t>
            </a:r>
            <a:endParaRPr lang="en-US" sz="1000" i="1" dirty="0"/>
          </a:p>
        </c:rich>
      </c:tx>
      <c:layout>
        <c:manualLayout>
          <c:xMode val="edge"/>
          <c:yMode val="edge"/>
          <c:x val="0.3302319654575841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8179883105104514"/>
          <c:y val="9.6964129683296693E-2"/>
          <c:w val="0.87635870516185477"/>
          <c:h val="0.7786319280174460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92D050"/>
            </a:solidFill>
            <a:ln w="1270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76D6FF"/>
              </a:solidFill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98C1-4D36-9A53-A7678FD7C12E}"/>
              </c:ext>
            </c:extLst>
          </c:dPt>
          <c:dPt>
            <c:idx val="1"/>
            <c:invertIfNegative val="0"/>
            <c:bubble3D val="0"/>
            <c:spPr>
              <a:solidFill>
                <a:srgbClr val="7F8000"/>
              </a:solidFill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98C1-4D36-9A53-A7678FD7C12E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8C1-4D36-9A53-A7678FD7C12E}"/>
                </c:ext>
              </c:extLst>
            </c:dLbl>
            <c:dLbl>
              <c:idx val="1"/>
              <c:layout>
                <c:manualLayout>
                  <c:x val="0"/>
                  <c:y val="-3.4543618535438081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mtClean="0"/>
                      <a:t>*</a:t>
                    </a:r>
                    <a:endParaRPr lang="en-US" altLang="zh-CN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8C1-4D36-9A53-A7678FD7C12E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'qWRKY72-3'!$J$45:$J$46</c:f>
                <c:numCache>
                  <c:formatCode>General</c:formatCode>
                  <c:ptCount val="2"/>
                  <c:pt idx="0">
                    <c:v>1.5663871274184678E-5</c:v>
                  </c:pt>
                  <c:pt idx="1">
                    <c:v>7.0533850075990852E-5</c:v>
                  </c:pt>
                </c:numCache>
              </c:numRef>
            </c:plus>
            <c:minus>
              <c:numRef>
                <c:f>'qWRKY72-3'!$J$45:$J$46</c:f>
                <c:numCache>
                  <c:formatCode>General</c:formatCode>
                  <c:ptCount val="2"/>
                  <c:pt idx="0">
                    <c:v>1.5663871274184678E-5</c:v>
                  </c:pt>
                  <c:pt idx="1">
                    <c:v>7.0533850075990852E-5</c:v>
                  </c:pt>
                </c:numCache>
              </c:numRef>
            </c:minus>
            <c:spPr>
              <a:ln w="12700">
                <a:solidFill>
                  <a:schemeClr val="tx1"/>
                </a:solidFill>
              </a:ln>
            </c:spPr>
          </c:errBars>
          <c:cat>
            <c:strRef>
              <c:f>'qWRKY72-3'!$H$45:$H$46</c:f>
              <c:strCache>
                <c:ptCount val="2"/>
                <c:pt idx="0">
                  <c:v>RNAi-vector</c:v>
                </c:pt>
                <c:pt idx="1">
                  <c:v>RNAi-GmWRKY72</c:v>
                </c:pt>
              </c:strCache>
            </c:strRef>
          </c:cat>
          <c:val>
            <c:numRef>
              <c:f>'qWRKY72-3'!$I$45:$I$46</c:f>
              <c:numCache>
                <c:formatCode>General</c:formatCode>
                <c:ptCount val="2"/>
                <c:pt idx="0">
                  <c:v>1.7575287944473586E-4</c:v>
                </c:pt>
                <c:pt idx="1">
                  <c:v>6.8274131045851431E-4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8C1-4D36-9A53-A7678FD7C12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88522752"/>
        <c:axId val="88524288"/>
      </c:barChart>
      <c:catAx>
        <c:axId val="88522752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88524288"/>
        <c:crosses val="autoZero"/>
        <c:auto val="1"/>
        <c:lblAlgn val="ctr"/>
        <c:lblOffset val="100"/>
        <c:noMultiLvlLbl val="0"/>
      </c:catAx>
      <c:valAx>
        <c:axId val="88524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crossAx val="885227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>
          <a:latin typeface="Arial" panose="020B0604020202020204" pitchFamily="34" charset="0"/>
          <a:cs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CA" sz="1000" i="1" dirty="0"/>
              <a:t>Glyma.19G020600</a:t>
            </a:r>
            <a:endParaRPr lang="en-US" sz="1000" i="1" dirty="0"/>
          </a:p>
        </c:rich>
      </c:tx>
      <c:layout>
        <c:manualLayout>
          <c:xMode val="edge"/>
          <c:yMode val="edge"/>
          <c:x val="0.28782890774719755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9196850393700793E-2"/>
          <c:y val="7.180489990729369E-2"/>
          <c:w val="0.68144390609935923"/>
          <c:h val="0.7890670575598313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92D050"/>
            </a:solidFill>
            <a:ln w="1270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76D6FF"/>
              </a:solidFill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2-1DEC-49EA-B208-6978BC35C469}"/>
              </c:ext>
            </c:extLst>
          </c:dPt>
          <c:dPt>
            <c:idx val="1"/>
            <c:invertIfNegative val="0"/>
            <c:bubble3D val="0"/>
            <c:spPr>
              <a:solidFill>
                <a:srgbClr val="7F8000"/>
              </a:solidFill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1DEC-49EA-B208-6978BC35C469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DEC-49EA-B208-6978BC35C469}"/>
                </c:ext>
              </c:extLst>
            </c:dLbl>
            <c:dLbl>
              <c:idx val="1"/>
              <c:layout>
                <c:manualLayout>
                  <c:x val="0"/>
                  <c:y val="-5.400195008859132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DEC-49EA-B208-6978BC35C469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'qWRKY72-2'!$J$45:$J$46</c:f>
                <c:numCache>
                  <c:formatCode>General</c:formatCode>
                  <c:ptCount val="2"/>
                  <c:pt idx="0">
                    <c:v>5.1889334094052205E-6</c:v>
                  </c:pt>
                  <c:pt idx="1">
                    <c:v>7.5353041705793165E-5</c:v>
                  </c:pt>
                </c:numCache>
              </c:numRef>
            </c:plus>
            <c:minus>
              <c:numRef>
                <c:f>'qWRKY72-2'!$J$45:$J$46</c:f>
                <c:numCache>
                  <c:formatCode>General</c:formatCode>
                  <c:ptCount val="2"/>
                  <c:pt idx="0">
                    <c:v>5.1889334094052205E-6</c:v>
                  </c:pt>
                  <c:pt idx="1">
                    <c:v>7.5353041705793165E-5</c:v>
                  </c:pt>
                </c:numCache>
              </c:numRef>
            </c:minus>
            <c:spPr>
              <a:ln w="12700">
                <a:solidFill>
                  <a:schemeClr val="tx1"/>
                </a:solidFill>
              </a:ln>
            </c:spPr>
          </c:errBars>
          <c:cat>
            <c:strRef>
              <c:f>'qWRKY72-2'!$H$45:$H$46</c:f>
              <c:strCache>
                <c:ptCount val="2"/>
                <c:pt idx="0">
                  <c:v>RNAi-vector</c:v>
                </c:pt>
                <c:pt idx="1">
                  <c:v>RNAi-GmWRKY72</c:v>
                </c:pt>
              </c:strCache>
            </c:strRef>
          </c:cat>
          <c:val>
            <c:numRef>
              <c:f>'qWRKY72-2'!$I$45:$I$46</c:f>
              <c:numCache>
                <c:formatCode>General</c:formatCode>
                <c:ptCount val="2"/>
                <c:pt idx="0">
                  <c:v>1.4203061889289819E-4</c:v>
                </c:pt>
                <c:pt idx="1">
                  <c:v>6.4359483142088173E-4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DEC-49EA-B208-6978BC35C4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88522752"/>
        <c:axId val="88524288"/>
      </c:barChart>
      <c:catAx>
        <c:axId val="88522752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88524288"/>
        <c:crosses val="autoZero"/>
        <c:auto val="1"/>
        <c:lblAlgn val="ctr"/>
        <c:lblOffset val="100"/>
        <c:noMultiLvlLbl val="0"/>
      </c:catAx>
      <c:valAx>
        <c:axId val="88524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crossAx val="885227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>
          <a:latin typeface="Arial" panose="020B0604020202020204" pitchFamily="34" charset="0"/>
          <a:cs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CA" altLang="zh-CN" sz="1000" b="1" i="1" u="none" strike="noStrike" baseline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Glyma.19G020600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25166201863111465"/>
          <c:y val="4.9572931149834383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9196850393700793E-2"/>
          <c:y val="0.12244084622164488"/>
          <c:w val="0.62138938027448054"/>
          <c:h val="0.7384309659851623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92D050"/>
            </a:solidFill>
            <a:ln w="1270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9B77FF"/>
              </a:solidFill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2-58A1-4F16-B8EC-0BE9A883F463}"/>
              </c:ext>
            </c:extLst>
          </c:dPt>
          <c:dPt>
            <c:idx val="1"/>
            <c:invertIfNegative val="0"/>
            <c:bubble3D val="0"/>
            <c:spPr>
              <a:solidFill>
                <a:srgbClr val="ABFFC1"/>
              </a:solidFill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58A1-4F16-B8EC-0BE9A883F463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8A1-4F16-B8EC-0BE9A883F463}"/>
                </c:ext>
              </c:extLst>
            </c:dLbl>
            <c:dLbl>
              <c:idx val="1"/>
              <c:layout>
                <c:manualLayout>
                  <c:x val="-6.2388639962036264E-3"/>
                  <c:y val="-4.904480378097040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8A1-4F16-B8EC-0BE9A883F46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/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'qWRKY72-2'!$J$45:$J$46</c:f>
                <c:numCache>
                  <c:formatCode>General</c:formatCode>
                  <c:ptCount val="2"/>
                  <c:pt idx="0">
                    <c:v>3.3746933099664489E-5</c:v>
                  </c:pt>
                  <c:pt idx="1">
                    <c:v>1.2125276571505362E-4</c:v>
                  </c:pt>
                </c:numCache>
              </c:numRef>
            </c:plus>
            <c:minus>
              <c:numRef>
                <c:f>'qWRKY72-2'!$J$45:$J$46</c:f>
                <c:numCache>
                  <c:formatCode>General</c:formatCode>
                  <c:ptCount val="2"/>
                  <c:pt idx="0">
                    <c:v>3.3746933099664489E-5</c:v>
                  </c:pt>
                  <c:pt idx="1">
                    <c:v>1.2125276571505362E-4</c:v>
                  </c:pt>
                </c:numCache>
              </c:numRef>
            </c:minus>
            <c:spPr>
              <a:ln w="12700">
                <a:solidFill>
                  <a:schemeClr val="tx1"/>
                </a:solidFill>
              </a:ln>
            </c:spPr>
          </c:errBars>
          <c:cat>
            <c:strRef>
              <c:f>'qWRKY72-2'!$H$45:$H$46</c:f>
              <c:strCache>
                <c:ptCount val="2"/>
                <c:pt idx="0">
                  <c:v>RNAi-vector</c:v>
                </c:pt>
                <c:pt idx="1">
                  <c:v>RNAi-GmWRKY72</c:v>
                </c:pt>
              </c:strCache>
            </c:strRef>
          </c:cat>
          <c:val>
            <c:numRef>
              <c:f>'qWRKY72-2'!$I$45:$I$46</c:f>
              <c:numCache>
                <c:formatCode>General</c:formatCode>
                <c:ptCount val="2"/>
                <c:pt idx="0">
                  <c:v>6.037025128830338E-4</c:v>
                </c:pt>
                <c:pt idx="1">
                  <c:v>1.3980474303971018E-3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8A1-4F16-B8EC-0BE9A883F4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88522752"/>
        <c:axId val="88524288"/>
      </c:barChart>
      <c:catAx>
        <c:axId val="88522752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88524288"/>
        <c:crosses val="autoZero"/>
        <c:auto val="1"/>
        <c:lblAlgn val="ctr"/>
        <c:lblOffset val="100"/>
        <c:noMultiLvlLbl val="0"/>
      </c:catAx>
      <c:valAx>
        <c:axId val="88524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000"/>
            </a:pPr>
            <a:endParaRPr lang="zh-CN"/>
          </a:p>
        </c:txPr>
        <c:crossAx val="885227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/>
            </a:pPr>
            <a:r>
              <a:rPr lang="en-CA" altLang="zh-CN" sz="1000" b="1" i="1" u="none" strike="noStrike" baseline="0" dirty="0" smtClean="0">
                <a:effectLst/>
              </a:rPr>
              <a:t>Glyma.09G240000</a:t>
            </a:r>
            <a:endParaRPr lang="en-US" sz="1000" i="1" dirty="0"/>
          </a:p>
        </c:rich>
      </c:tx>
      <c:layout>
        <c:manualLayout>
          <c:xMode val="edge"/>
          <c:yMode val="edge"/>
          <c:x val="0.26492547361453089"/>
          <c:y val="2.528345339323852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9196850393700793E-2"/>
          <c:y val="0.10525819144529683"/>
          <c:w val="0.87635870516185477"/>
          <c:h val="0.7556135289353822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92D050"/>
            </a:solidFill>
            <a:ln w="1270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9B77FF"/>
              </a:solidFill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2-738F-46F4-A52D-8F0CDB450F6E}"/>
              </c:ext>
            </c:extLst>
          </c:dPt>
          <c:dPt>
            <c:idx val="1"/>
            <c:invertIfNegative val="0"/>
            <c:bubble3D val="0"/>
            <c:spPr>
              <a:solidFill>
                <a:srgbClr val="ABFFC1"/>
              </a:solidFill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738F-46F4-A52D-8F0CDB450F6E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38F-46F4-A52D-8F0CDB450F6E}"/>
                </c:ext>
              </c:extLst>
            </c:dLbl>
            <c:dLbl>
              <c:idx val="1"/>
              <c:layout>
                <c:manualLayout>
                  <c:x val="0"/>
                  <c:y val="-5.400195008859132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738F-46F4-A52D-8F0CDB450F6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/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'qWRKY72-3'!$J$45:$J$46</c:f>
                <c:numCache>
                  <c:formatCode>General</c:formatCode>
                  <c:ptCount val="2"/>
                  <c:pt idx="0">
                    <c:v>4.1882452658513764E-5</c:v>
                  </c:pt>
                  <c:pt idx="1">
                    <c:v>1.2189930867311024E-4</c:v>
                  </c:pt>
                </c:numCache>
              </c:numRef>
            </c:plus>
            <c:minus>
              <c:numRef>
                <c:f>'qWRKY72-3'!$J$45:$J$46</c:f>
                <c:numCache>
                  <c:formatCode>General</c:formatCode>
                  <c:ptCount val="2"/>
                  <c:pt idx="0">
                    <c:v>4.1882452658513764E-5</c:v>
                  </c:pt>
                  <c:pt idx="1">
                    <c:v>1.2189930867311024E-4</c:v>
                  </c:pt>
                </c:numCache>
              </c:numRef>
            </c:minus>
            <c:spPr>
              <a:ln w="12700">
                <a:solidFill>
                  <a:schemeClr val="tx1"/>
                </a:solidFill>
              </a:ln>
            </c:spPr>
          </c:errBars>
          <c:cat>
            <c:strRef>
              <c:f>'qWRKY72-3'!$H$45:$H$46</c:f>
              <c:strCache>
                <c:ptCount val="2"/>
                <c:pt idx="0">
                  <c:v>RNAi-vector</c:v>
                </c:pt>
                <c:pt idx="1">
                  <c:v>RNAi-GmWRKY72</c:v>
                </c:pt>
              </c:strCache>
            </c:strRef>
          </c:cat>
          <c:val>
            <c:numRef>
              <c:f>'qWRKY72-3'!$I$45:$I$46</c:f>
              <c:numCache>
                <c:formatCode>General</c:formatCode>
                <c:ptCount val="2"/>
                <c:pt idx="0">
                  <c:v>3.5418136131563243E-4</c:v>
                </c:pt>
                <c:pt idx="1">
                  <c:v>1.132492613208202E-3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38F-46F4-A52D-8F0CDB450F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88522752"/>
        <c:axId val="88524288"/>
      </c:barChart>
      <c:catAx>
        <c:axId val="88522752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88524288"/>
        <c:crosses val="autoZero"/>
        <c:auto val="1"/>
        <c:lblAlgn val="ctr"/>
        <c:lblOffset val="100"/>
        <c:noMultiLvlLbl val="0"/>
      </c:catAx>
      <c:valAx>
        <c:axId val="88524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000"/>
            </a:pPr>
            <a:endParaRPr lang="zh-CN"/>
          </a:p>
        </c:txPr>
        <c:crossAx val="885227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E60F-475B-480D-B0A7-0610016B47AE}" type="datetimeFigureOut">
              <a:rPr lang="zh-CN" altLang="en-US" smtClean="0"/>
              <a:t>2024/8/25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55825-56A3-46AF-BDE7-FBB4652D7B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7266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E60F-475B-480D-B0A7-0610016B47AE}" type="datetimeFigureOut">
              <a:rPr lang="zh-CN" altLang="en-US" smtClean="0"/>
              <a:t>2024/8/25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55825-56A3-46AF-BDE7-FBB4652D7B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4956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E60F-475B-480D-B0A7-0610016B47AE}" type="datetimeFigureOut">
              <a:rPr lang="zh-CN" altLang="en-US" smtClean="0"/>
              <a:t>2024/8/25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55825-56A3-46AF-BDE7-FBB4652D7B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23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E60F-475B-480D-B0A7-0610016B47AE}" type="datetimeFigureOut">
              <a:rPr lang="zh-CN" altLang="en-US" smtClean="0"/>
              <a:t>2024/8/25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55825-56A3-46AF-BDE7-FBB4652D7B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5429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E60F-475B-480D-B0A7-0610016B47AE}" type="datetimeFigureOut">
              <a:rPr lang="zh-CN" altLang="en-US" smtClean="0"/>
              <a:t>2024/8/25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55825-56A3-46AF-BDE7-FBB4652D7B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6444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E60F-475B-480D-B0A7-0610016B47AE}" type="datetimeFigureOut">
              <a:rPr lang="zh-CN" altLang="en-US" smtClean="0"/>
              <a:t>2024/8/25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55825-56A3-46AF-BDE7-FBB4652D7B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3980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E60F-475B-480D-B0A7-0610016B47AE}" type="datetimeFigureOut">
              <a:rPr lang="zh-CN" altLang="en-US" smtClean="0"/>
              <a:t>2024/8/25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55825-56A3-46AF-BDE7-FBB4652D7B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2498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E60F-475B-480D-B0A7-0610016B47AE}" type="datetimeFigureOut">
              <a:rPr lang="zh-CN" altLang="en-US" smtClean="0"/>
              <a:t>2024/8/25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55825-56A3-46AF-BDE7-FBB4652D7B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463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E60F-475B-480D-B0A7-0610016B47AE}" type="datetimeFigureOut">
              <a:rPr lang="zh-CN" altLang="en-US" smtClean="0"/>
              <a:t>2024/8/25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55825-56A3-46AF-BDE7-FBB4652D7B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1697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E60F-475B-480D-B0A7-0610016B47AE}" type="datetimeFigureOut">
              <a:rPr lang="zh-CN" altLang="en-US" smtClean="0"/>
              <a:t>2024/8/25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55825-56A3-46AF-BDE7-FBB4652D7B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6779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E60F-475B-480D-B0A7-0610016B47AE}" type="datetimeFigureOut">
              <a:rPr lang="zh-CN" altLang="en-US" smtClean="0"/>
              <a:t>2024/8/25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55825-56A3-46AF-BDE7-FBB4652D7B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3657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0E60F-475B-480D-B0A7-0610016B47AE}" type="datetimeFigureOut">
              <a:rPr lang="zh-CN" altLang="en-US" smtClean="0"/>
              <a:t>2024/8/25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55825-56A3-46AF-BDE7-FBB4652D7B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254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1">
            <a:extLst>
              <a:ext uri="{FF2B5EF4-FFF2-40B4-BE49-F238E27FC236}">
                <a16:creationId xmlns:a16="http://schemas.microsoft.com/office/drawing/2014/main" id="{DE66EFAE-DCE6-4AF8-B41D-2731455BAE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0686844"/>
              </p:ext>
            </p:extLst>
          </p:nvPr>
        </p:nvGraphicFramePr>
        <p:xfrm>
          <a:off x="1229111" y="280808"/>
          <a:ext cx="6222634" cy="2659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38F79C0A-F512-47FC-8875-5DF375F482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5500051"/>
              </p:ext>
            </p:extLst>
          </p:nvPr>
        </p:nvGraphicFramePr>
        <p:xfrm>
          <a:off x="2217331" y="3154656"/>
          <a:ext cx="4996392" cy="2858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1">
            <a:extLst>
              <a:ext uri="{FF2B5EF4-FFF2-40B4-BE49-F238E27FC236}">
                <a16:creationId xmlns:a16="http://schemas.microsoft.com/office/drawing/2014/main" id="{458DB248-1627-44BE-B03B-B31687CB97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3520564"/>
              </p:ext>
            </p:extLst>
          </p:nvPr>
        </p:nvGraphicFramePr>
        <p:xfrm>
          <a:off x="3400558" y="3246671"/>
          <a:ext cx="1833613" cy="2587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Chart 1">
            <a:extLst>
              <a:ext uri="{FF2B5EF4-FFF2-40B4-BE49-F238E27FC236}">
                <a16:creationId xmlns:a16="http://schemas.microsoft.com/office/drawing/2014/main" id="{A58068FA-E16D-46F6-95D3-36F5B9A3A0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8659772"/>
              </p:ext>
            </p:extLst>
          </p:nvPr>
        </p:nvGraphicFramePr>
        <p:xfrm>
          <a:off x="1584728" y="3234540"/>
          <a:ext cx="1833613" cy="2624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Chart 1">
            <a:extLst>
              <a:ext uri="{FF2B5EF4-FFF2-40B4-BE49-F238E27FC236}">
                <a16:creationId xmlns:a16="http://schemas.microsoft.com/office/drawing/2014/main" id="{83B90309-8750-42E0-9A28-534AD37930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8267916"/>
              </p:ext>
            </p:extLst>
          </p:nvPr>
        </p:nvGraphicFramePr>
        <p:xfrm>
          <a:off x="1584728" y="323487"/>
          <a:ext cx="2035627" cy="2561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Chart 1">
            <a:extLst>
              <a:ext uri="{FF2B5EF4-FFF2-40B4-BE49-F238E27FC236}">
                <a16:creationId xmlns:a16="http://schemas.microsoft.com/office/drawing/2014/main" id="{DF61006C-50EB-423B-BE58-E67D978A5D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6467515"/>
              </p:ext>
            </p:extLst>
          </p:nvPr>
        </p:nvGraphicFramePr>
        <p:xfrm>
          <a:off x="3400558" y="292831"/>
          <a:ext cx="1879740" cy="25902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1057906" y="220614"/>
            <a:ext cx="956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altLang="zh-CN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WGE</a:t>
            </a:r>
            <a:endParaRPr lang="zh-CN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57906" y="2895986"/>
            <a:ext cx="956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altLang="zh-CN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H2O</a:t>
            </a:r>
            <a:endParaRPr lang="zh-CN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63561" y="6093506"/>
            <a:ext cx="78887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altLang="zh-C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S1. </a:t>
            </a:r>
            <a:r>
              <a:rPr lang="en-CA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Off-target </a:t>
            </a:r>
            <a:r>
              <a:rPr lang="en-US" altLang="zh-CN" sz="12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genes </a:t>
            </a:r>
            <a:r>
              <a:rPr lang="en-US" altLang="zh-CN" sz="12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expression in hairy roots silencing </a:t>
            </a:r>
            <a:r>
              <a:rPr lang="en-US" altLang="zh-CN" sz="1200" i="1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GmWRKY72</a:t>
            </a:r>
            <a:r>
              <a:rPr lang="en-US" altLang="zh-CN" sz="12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en-US" altLang="zh-CN" sz="12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n-US" altLang="zh-CN" sz="12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treatment with WGE or H2O. </a:t>
            </a:r>
            <a:r>
              <a:rPr lang="en-US" altLang="zh-CN" sz="1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significance test was performed by </a:t>
            </a:r>
            <a:r>
              <a:rPr lang="en-US" altLang="zh-CN" sz="12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-test </a:t>
            </a:r>
            <a:r>
              <a:rPr lang="en-US" altLang="zh-CN" sz="1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2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0.05),  which is indicated by asterisk. </a:t>
            </a:r>
            <a:r>
              <a:rPr lang="en-US" altLang="zh-CN" sz="1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Error </a:t>
            </a:r>
            <a:r>
              <a:rPr lang="en-US" altLang="zh-CN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bars represent SE (n ≥ 3). </a:t>
            </a:r>
            <a:endParaRPr lang="zh-CN" altLang="zh-CN" sz="12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305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60</Words>
  <Application>Microsoft Office PowerPoint</Application>
  <PresentationFormat>宽屏</PresentationFormat>
  <Paragraphs>14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Arial</vt:lpstr>
      <vt:lpstr>Times New Roman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林 洁</dc:creator>
  <cp:lastModifiedBy>林 洁</cp:lastModifiedBy>
  <cp:revision>9</cp:revision>
  <dcterms:created xsi:type="dcterms:W3CDTF">2024-08-18T02:45:47Z</dcterms:created>
  <dcterms:modified xsi:type="dcterms:W3CDTF">2024-08-26T03:47:07Z</dcterms:modified>
</cp:coreProperties>
</file>