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-42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A33EF60-F252-4E20-AD11-8EF2449D6F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65A00EF6-0027-43C4-A4EF-31823AF15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02EDB80C-6FE8-44BE-8D43-416D343C3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13F-7E9C-4922-82BF-883845F55FFD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E27DDCD-6F00-49F4-97AE-09A2665A4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F549F508-04C0-431E-8B0F-0B251FFA4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055A2-D856-4F8B-8D22-B97104DF53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19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D71395B6-7F29-4AA6-ADDF-8D65EFCF4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EDEC8155-8534-4143-8907-36DE0FC1AD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89191D86-2A99-430A-AD0C-A8BE813C4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13F-7E9C-4922-82BF-883845F55FFD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69221E5-8663-4241-9B45-D6E5A498A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9490B4CE-589B-4021-9568-EFCA85A13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055A2-D856-4F8B-8D22-B97104DF53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722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xmlns="" id="{9B30565E-478B-4AA4-B174-8E7E75189F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xmlns="" id="{81B936D1-B39A-403A-BC73-D2ACB32FDC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4DFAAFE0-25CE-4A43-818E-71817160D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13F-7E9C-4922-82BF-883845F55FFD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578F7B3D-67DE-46AF-A215-F3D3DBC2B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B94D22C3-26D7-46FE-A39A-6AC12A5F1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055A2-D856-4F8B-8D22-B97104DF53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5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8C99E83-9890-4082-BEA9-5A6ED7A3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52739BD4-F788-4832-AB11-C31F039C5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321FFB27-6B50-4355-A2B9-05A5CFFC5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13F-7E9C-4922-82BF-883845F55FFD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990525F1-9A6C-491F-B2A1-7056D48CD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7ACD9D66-0B3E-4364-8F5E-74BFC0A75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055A2-D856-4F8B-8D22-B97104DF53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705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B2871C9-563C-4EE6-B541-A48F04DA6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5AB7DAE1-30F7-4743-9A30-8359EE54C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35083F70-D96A-4B29-AF67-769BFC19B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13F-7E9C-4922-82BF-883845F55FFD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ADEC0014-B5D9-4E5A-ABA4-21E886A39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51D1E665-DABF-45C7-9D05-D16CE951D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055A2-D856-4F8B-8D22-B97104DF53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38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F9A455E-C041-4D08-9B0B-DC12C97F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00B1F290-719F-46F6-B678-D26677374A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08EC44C8-D961-47C6-9E7D-67418E8CC0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33E137AD-922B-4508-A6B0-11FC7714A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13F-7E9C-4922-82BF-883845F55FFD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09300B52-002E-48A8-9020-7AA2A7DB9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A24B18D4-9DC4-4081-B3DF-0E66BA2D7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055A2-D856-4F8B-8D22-B97104DF53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66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29CF5E59-4CC0-417A-8ECB-DC73E9606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12166F09-387C-4D31-89DA-D72172395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6F6C78C0-D1BE-4AF8-90B1-FFDA76C53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xmlns="" id="{4C4B98C2-8FA8-424A-9758-D4D160A472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AD49FA21-7F2E-48FC-9A40-25FC36E983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xmlns="" id="{215BF04A-D3A8-4E31-ACE3-5DB4A76E8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13F-7E9C-4922-82BF-883845F55FFD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xmlns="" id="{EB48C175-0059-406A-984A-553005584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xmlns="" id="{435CF599-5B67-4216-B654-CB20F8CDC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055A2-D856-4F8B-8D22-B97104DF53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797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3788480-84A0-471A-9751-D85346EC4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xmlns="" id="{D0CCDA4F-4199-422E-AED6-A77609128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13F-7E9C-4922-82BF-883845F55FFD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xmlns="" id="{1AAA147F-EA26-4040-BC32-55F40863F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872D6A86-ECBF-4A7B-B006-4A99279B5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055A2-D856-4F8B-8D22-B97104DF53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77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xmlns="" id="{ECDE3AB7-6459-41ED-A83A-638DF2E5D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13F-7E9C-4922-82BF-883845F55FFD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36CCC1C2-E5D4-4690-A8D0-DA4879B56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FBB47411-EBEC-4A90-84D4-2F8695861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055A2-D856-4F8B-8D22-B97104DF53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43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1660827-C061-4D02-9B1E-5E8507E84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A0B58F99-09B5-4FBD-B511-410743F97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79CAE69F-7926-459F-AC3D-9C7B21F75E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76090DE3-5C14-4380-9DE2-1C3C7BDA5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13F-7E9C-4922-82BF-883845F55FFD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FC5DA7CC-BC9A-4720-A53C-CE5C483BD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0C41A041-1AEC-470A-BF61-A1F958636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055A2-D856-4F8B-8D22-B97104DF53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07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A5193C7A-7DF2-4E89-8E72-42A018B7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xmlns="" id="{6DDB2FF6-0DFE-4E13-AA05-DD756E6B85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xmlns="" id="{4B54FBE1-7602-4737-9609-6BE32DB4B9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xmlns="" id="{C2152B19-1F33-444B-AF11-F1FD2F0C0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6B13F-7E9C-4922-82BF-883845F55FFD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4633D86C-3AAF-497A-A882-C03494AAB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xmlns="" id="{662B1C41-40BB-4D0E-94EF-9C72D7F38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055A2-D856-4F8B-8D22-B97104DF53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830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xmlns="" id="{22696044-BEE8-4CB4-9836-1E4BBF1D8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37881F7C-214E-405C-A263-1497D3E339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xmlns="" id="{E0D6225A-0943-48A1-B4F0-937149D6F9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6B13F-7E9C-4922-82BF-883845F55FFD}" type="datetimeFigureOut">
              <a:rPr lang="en-US" smtClean="0"/>
              <a:t>10/19/2024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CB9BBBF-A79C-4E3E-9703-D54E103CD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xmlns="" id="{DCEB7B91-8382-40E0-B193-233C1292B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055A2-D856-4F8B-8D22-B97104DF537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256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36">
            <a:extLst>
              <a:ext uri="{FF2B5EF4-FFF2-40B4-BE49-F238E27FC236}">
                <a16:creationId xmlns:a16="http://schemas.microsoft.com/office/drawing/2014/main" xmlns="" id="{A8351A4C-E654-48F8-857E-65EBF5D80778}"/>
              </a:ext>
            </a:extLst>
          </p:cNvPr>
          <p:cNvSpPr txBox="1"/>
          <p:nvPr/>
        </p:nvSpPr>
        <p:spPr>
          <a:xfrm>
            <a:off x="11244797" y="126662"/>
            <a:ext cx="860748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Figure S1</a:t>
            </a:r>
            <a:endParaRPr lang="en-US" sz="1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xmlns="" id="{ED06A289-53B7-47DB-9B73-D28D1410EF8D}"/>
              </a:ext>
            </a:extLst>
          </p:cNvPr>
          <p:cNvGrpSpPr/>
          <p:nvPr/>
        </p:nvGrpSpPr>
        <p:grpSpPr>
          <a:xfrm>
            <a:off x="1348208" y="126662"/>
            <a:ext cx="8575968" cy="5670131"/>
            <a:chOff x="1348208" y="126662"/>
            <a:chExt cx="8575968" cy="5670131"/>
          </a:xfrm>
        </p:grpSpPr>
        <p:grpSp>
          <p:nvGrpSpPr>
            <p:cNvPr id="2" name="Group 17">
              <a:extLst>
                <a:ext uri="{FF2B5EF4-FFF2-40B4-BE49-F238E27FC236}">
                  <a16:creationId xmlns:a16="http://schemas.microsoft.com/office/drawing/2014/main" xmlns="" id="{45ACA4CC-91F9-4D59-A09B-3D9E519B4E4B}"/>
                </a:ext>
              </a:extLst>
            </p:cNvPr>
            <p:cNvGrpSpPr/>
            <p:nvPr/>
          </p:nvGrpSpPr>
          <p:grpSpPr>
            <a:xfrm>
              <a:off x="1348208" y="126662"/>
              <a:ext cx="8575968" cy="4302725"/>
              <a:chOff x="-139775" y="135989"/>
              <a:chExt cx="11371880" cy="6466271"/>
            </a:xfrm>
          </p:grpSpPr>
          <p:sp>
            <p:nvSpPr>
              <p:cNvPr id="3" name="Rectangle 14">
                <a:extLst>
                  <a:ext uri="{FF2B5EF4-FFF2-40B4-BE49-F238E27FC236}">
                    <a16:creationId xmlns:a16="http://schemas.microsoft.com/office/drawing/2014/main" xmlns="" id="{1E0D0B78-FEB3-40BB-BE69-490BB8A79874}"/>
                  </a:ext>
                </a:extLst>
              </p:cNvPr>
              <p:cNvSpPr/>
              <p:nvPr/>
            </p:nvSpPr>
            <p:spPr>
              <a:xfrm>
                <a:off x="1690405" y="3711165"/>
                <a:ext cx="2985205" cy="2891095"/>
              </a:xfrm>
              <a:prstGeom prst="rect">
                <a:avLst/>
              </a:prstGeom>
              <a:noFill/>
              <a:ln w="28575" cap="flat">
                <a:solidFill>
                  <a:srgbClr val="92D05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CA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pic>
            <p:nvPicPr>
              <p:cNvPr id="4" name="Picture 8">
                <a:extLst>
                  <a:ext uri="{FF2B5EF4-FFF2-40B4-BE49-F238E27FC236}">
                    <a16:creationId xmlns:a16="http://schemas.microsoft.com/office/drawing/2014/main" xmlns="" id="{69E515D4-6544-4D2B-B4EF-6E505EB04C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l="225" t="56530" r="20409" b="10178"/>
              <a:stretch>
                <a:fillRect/>
              </a:stretch>
            </p:blipFill>
            <p:spPr>
              <a:xfrm>
                <a:off x="353781" y="3803199"/>
                <a:ext cx="10878324" cy="2706139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grpSp>
            <p:nvGrpSpPr>
              <p:cNvPr id="5" name="Group 11">
                <a:extLst>
                  <a:ext uri="{FF2B5EF4-FFF2-40B4-BE49-F238E27FC236}">
                    <a16:creationId xmlns:a16="http://schemas.microsoft.com/office/drawing/2014/main" xmlns="" id="{40F1D68E-8DF2-4610-BDFB-5C177F0FA8C8}"/>
                  </a:ext>
                </a:extLst>
              </p:cNvPr>
              <p:cNvGrpSpPr/>
              <p:nvPr/>
            </p:nvGrpSpPr>
            <p:grpSpPr>
              <a:xfrm>
                <a:off x="353781" y="225638"/>
                <a:ext cx="10878324" cy="3101918"/>
                <a:chOff x="353781" y="225638"/>
                <a:chExt cx="10878324" cy="3101918"/>
              </a:xfrm>
            </p:grpSpPr>
            <p:pic>
              <p:nvPicPr>
                <p:cNvPr id="8" name="Picture 5">
                  <a:extLst>
                    <a:ext uri="{FF2B5EF4-FFF2-40B4-BE49-F238E27FC236}">
                      <a16:creationId xmlns:a16="http://schemas.microsoft.com/office/drawing/2014/main" xmlns="" id="{52BC22BC-12F9-4DE2-8E44-3F869703AE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rcRect l="225" t="16837" r="20409" b="49792"/>
                <a:stretch>
                  <a:fillRect/>
                </a:stretch>
              </p:blipFill>
              <p:spPr>
                <a:xfrm>
                  <a:off x="353781" y="615144"/>
                  <a:ext cx="10878324" cy="2712412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sp>
              <p:nvSpPr>
                <p:cNvPr id="9" name="Rectangle 10">
                  <a:extLst>
                    <a:ext uri="{FF2B5EF4-FFF2-40B4-BE49-F238E27FC236}">
                      <a16:creationId xmlns:a16="http://schemas.microsoft.com/office/drawing/2014/main" xmlns="" id="{481826CA-C314-463A-A02C-DB4F0687C725}"/>
                    </a:ext>
                  </a:extLst>
                </p:cNvPr>
                <p:cNvSpPr/>
                <p:nvPr/>
              </p:nvSpPr>
              <p:spPr>
                <a:xfrm>
                  <a:off x="6265353" y="225638"/>
                  <a:ext cx="1606960" cy="416283"/>
                </a:xfrm>
                <a:prstGeom prst="rect">
                  <a:avLst/>
                </a:prstGeom>
                <a:noFill/>
                <a:ln cap="flat">
                  <a:noFill/>
                  <a:prstDash val="solid"/>
                </a:ln>
              </p:spPr>
              <p:txBody>
                <a:bodyPr vert="horz" wrap="none" lIns="91440" tIns="45720" rIns="91440" bIns="45720" anchor="t" anchorCtr="0" compatLnSpc="1">
                  <a:spAutoFit/>
                </a:bodyPr>
                <a:lstStyle/>
                <a:p>
                  <a:pPr marL="0" marR="0" lvl="0" indent="0" algn="l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CA" sz="1200" b="0" i="0" u="none" strike="noStrike" kern="1200" cap="none" spc="0" baseline="0" dirty="0">
                      <a:solidFill>
                        <a:srgbClr val="ED7D31"/>
                      </a:solidFill>
                      <a:uFillTx/>
                      <a:latin typeface="Calibri"/>
                    </a:rPr>
                    <a:t>glycine-rich</a:t>
                  </a:r>
                  <a:r>
                    <a:rPr lang="en-CA" sz="1200" b="0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 </a:t>
                  </a:r>
                  <a:r>
                    <a:rPr lang="en-CA" sz="1200" b="0" i="0" u="none" strike="noStrike" kern="1200" cap="none" spc="0" baseline="0" dirty="0">
                      <a:solidFill>
                        <a:srgbClr val="ED7D31"/>
                      </a:solidFill>
                      <a:uFillTx/>
                      <a:latin typeface="Calibri"/>
                    </a:rPr>
                    <a:t>loop</a:t>
                  </a:r>
                </a:p>
              </p:txBody>
            </p:sp>
          </p:grpSp>
          <p:sp>
            <p:nvSpPr>
              <p:cNvPr id="6" name="TextBox 15">
                <a:extLst>
                  <a:ext uri="{FF2B5EF4-FFF2-40B4-BE49-F238E27FC236}">
                    <a16:creationId xmlns:a16="http://schemas.microsoft.com/office/drawing/2014/main" xmlns="" id="{1F040EB3-7329-4A6F-9A80-43ECDEB78B65}"/>
                  </a:ext>
                </a:extLst>
              </p:cNvPr>
              <p:cNvSpPr txBox="1"/>
              <p:nvPr/>
            </p:nvSpPr>
            <p:spPr>
              <a:xfrm>
                <a:off x="1860558" y="3348434"/>
                <a:ext cx="2733754" cy="416283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CA" sz="1200" b="0" i="0" u="none" strike="noStrike" kern="1200" cap="none" spc="0" baseline="0" dirty="0">
                    <a:solidFill>
                      <a:srgbClr val="70AD47"/>
                    </a:solidFill>
                    <a:uFillTx/>
                    <a:latin typeface="Calibri"/>
                  </a:rPr>
                  <a:t>Bet v 1 signature</a:t>
                </a:r>
              </a:p>
            </p:txBody>
          </p:sp>
          <p:sp>
            <p:nvSpPr>
              <p:cNvPr id="7" name="Rectangle 16">
                <a:extLst>
                  <a:ext uri="{FF2B5EF4-FFF2-40B4-BE49-F238E27FC236}">
                    <a16:creationId xmlns:a16="http://schemas.microsoft.com/office/drawing/2014/main" xmlns="" id="{01D85393-6953-47EE-95B7-794053050DAE}"/>
                  </a:ext>
                </a:extLst>
              </p:cNvPr>
              <p:cNvSpPr/>
              <p:nvPr/>
            </p:nvSpPr>
            <p:spPr>
              <a:xfrm>
                <a:off x="-139775" y="135989"/>
                <a:ext cx="445951" cy="307777"/>
              </a:xfrm>
              <a:prstGeom prst="rect">
                <a:avLst/>
              </a:prstGeom>
              <a:noFill/>
              <a:ln cap="flat">
                <a:noFill/>
                <a:prstDash val="solid"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400" b="1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(A) </a:t>
                </a:r>
                <a:endParaRPr lang="en-CA" sz="1400" b="1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p:grpSp>
        <p:grpSp>
          <p:nvGrpSpPr>
            <p:cNvPr id="11" name="Groupe 13">
              <a:extLst>
                <a:ext uri="{FF2B5EF4-FFF2-40B4-BE49-F238E27FC236}">
                  <a16:creationId xmlns:a16="http://schemas.microsoft.com/office/drawing/2014/main" xmlns="" id="{8A904EE7-4364-404C-AD5E-2DA26109DF9E}"/>
                </a:ext>
              </a:extLst>
            </p:cNvPr>
            <p:cNvGrpSpPr/>
            <p:nvPr/>
          </p:nvGrpSpPr>
          <p:grpSpPr>
            <a:xfrm>
              <a:off x="2357981" y="4583385"/>
              <a:ext cx="6089733" cy="1213408"/>
              <a:chOff x="1717298" y="434440"/>
              <a:chExt cx="7506601" cy="1824529"/>
            </a:xfrm>
          </p:grpSpPr>
          <p:pic>
            <p:nvPicPr>
              <p:cNvPr id="12" name="Picture 8">
                <a:extLst>
                  <a:ext uri="{FF2B5EF4-FFF2-40B4-BE49-F238E27FC236}">
                    <a16:creationId xmlns:a16="http://schemas.microsoft.com/office/drawing/2014/main" xmlns="" id="{1A1C18E3-86E4-4D0D-8370-06E3853E22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559" t="38918" b="28230"/>
              <a:stretch>
                <a:fillRect/>
              </a:stretch>
            </p:blipFill>
            <p:spPr>
              <a:xfrm>
                <a:off x="2308192" y="965926"/>
                <a:ext cx="6915707" cy="1293043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sp>
            <p:nvSpPr>
              <p:cNvPr id="13" name="Rectangle 15">
                <a:extLst>
                  <a:ext uri="{FF2B5EF4-FFF2-40B4-BE49-F238E27FC236}">
                    <a16:creationId xmlns:a16="http://schemas.microsoft.com/office/drawing/2014/main" xmlns="" id="{4BAC0728-38B0-4A42-BDA5-FDE3C06CB119}"/>
                  </a:ext>
                </a:extLst>
              </p:cNvPr>
              <p:cNvSpPr/>
              <p:nvPr/>
            </p:nvSpPr>
            <p:spPr>
              <a:xfrm>
                <a:off x="1717298" y="434440"/>
                <a:ext cx="437942" cy="307777"/>
              </a:xfrm>
              <a:prstGeom prst="rect">
                <a:avLst/>
              </a:prstGeom>
              <a:noFill/>
              <a:ln cap="flat">
                <a:noFill/>
                <a:prstDash val="solid"/>
              </a:ln>
            </p:spPr>
            <p:txBody>
              <a:bodyPr vert="horz" wrap="non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CA" sz="1400" b="1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(B)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81317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36">
            <a:extLst>
              <a:ext uri="{FF2B5EF4-FFF2-40B4-BE49-F238E27FC236}">
                <a16:creationId xmlns:a16="http://schemas.microsoft.com/office/drawing/2014/main" xmlns="" id="{E7C77322-0699-4B7A-8DC8-383D0DA1E29D}"/>
              </a:ext>
            </a:extLst>
          </p:cNvPr>
          <p:cNvSpPr txBox="1"/>
          <p:nvPr/>
        </p:nvSpPr>
        <p:spPr>
          <a:xfrm>
            <a:off x="11244797" y="126662"/>
            <a:ext cx="860748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Figure S2</a:t>
            </a:r>
            <a:endParaRPr lang="en-US" sz="1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499C46AD-FDC9-45BF-998E-BEF8045AF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38" y="514350"/>
            <a:ext cx="11736324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41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36">
            <a:extLst>
              <a:ext uri="{FF2B5EF4-FFF2-40B4-BE49-F238E27FC236}">
                <a16:creationId xmlns:a16="http://schemas.microsoft.com/office/drawing/2014/main" xmlns="" id="{F937A681-BF9A-45FF-A83C-FE96F1299229}"/>
              </a:ext>
            </a:extLst>
          </p:cNvPr>
          <p:cNvSpPr txBox="1"/>
          <p:nvPr/>
        </p:nvSpPr>
        <p:spPr>
          <a:xfrm>
            <a:off x="11244797" y="126662"/>
            <a:ext cx="860748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Figure S3</a:t>
            </a:r>
            <a:endParaRPr lang="en-US" sz="1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xmlns="" id="{71CAA713-3312-4735-80C9-F22690DEEA39}"/>
              </a:ext>
            </a:extLst>
          </p:cNvPr>
          <p:cNvGrpSpPr/>
          <p:nvPr/>
        </p:nvGrpSpPr>
        <p:grpSpPr>
          <a:xfrm>
            <a:off x="4918312" y="1523414"/>
            <a:ext cx="2651962" cy="3046573"/>
            <a:chOff x="4918312" y="1523414"/>
            <a:chExt cx="2651962" cy="3046573"/>
          </a:xfrm>
        </p:grpSpPr>
        <p:pic>
          <p:nvPicPr>
            <p:cNvPr id="4" name="Espace réservé du contenu 4">
              <a:extLst>
                <a:ext uri="{FF2B5EF4-FFF2-40B4-BE49-F238E27FC236}">
                  <a16:creationId xmlns:a16="http://schemas.microsoft.com/office/drawing/2014/main" xmlns="" id="{AAB08385-F641-4944-8C2E-C35E02D12F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duotone>
                <a:prstClr val="black"/>
                <a:schemeClr val="tx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89" b="25157"/>
            <a:stretch/>
          </p:blipFill>
          <p:spPr>
            <a:xfrm>
              <a:off x="5216274" y="1749104"/>
              <a:ext cx="1535293" cy="2820883"/>
            </a:xfrm>
            <a:prstGeom prst="rect">
              <a:avLst/>
            </a:prstGeom>
          </p:spPr>
        </p:pic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xmlns="" id="{AD75BB4A-2CED-4614-A05D-B290EB6B1FD7}"/>
                </a:ext>
              </a:extLst>
            </p:cNvPr>
            <p:cNvSpPr txBox="1"/>
            <p:nvPr/>
          </p:nvSpPr>
          <p:spPr>
            <a:xfrm>
              <a:off x="5241441" y="1523414"/>
              <a:ext cx="13308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/>
                <a:t>MW        Ex           Pr</a:t>
              </a:r>
            </a:p>
          </p:txBody>
        </p:sp>
        <p:sp>
          <p:nvSpPr>
            <p:cNvPr id="6" name="Zone de texte 12">
              <a:extLst>
                <a:ext uri="{FF2B5EF4-FFF2-40B4-BE49-F238E27FC236}">
                  <a16:creationId xmlns:a16="http://schemas.microsoft.com/office/drawing/2014/main" xmlns="" id="{F8EE4743-63E3-4303-A82E-2D38EE66DBDE}"/>
                </a:ext>
              </a:extLst>
            </p:cNvPr>
            <p:cNvSpPr txBox="1"/>
            <p:nvPr/>
          </p:nvSpPr>
          <p:spPr>
            <a:xfrm>
              <a:off x="6850194" y="3739553"/>
              <a:ext cx="720080" cy="2286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000" dirty="0">
                  <a:effectLst/>
                  <a:ea typeface="MinionPro-Capt"/>
                  <a:cs typeface="Times New Roman" panose="02020603050405020304" pitchFamily="18" charset="0"/>
                </a:rPr>
                <a:t>17 </a:t>
              </a:r>
              <a:r>
                <a:rPr lang="en-US" sz="1000" dirty="0" err="1">
                  <a:effectLst/>
                  <a:ea typeface="MinionPro-Capt"/>
                  <a:cs typeface="Times New Roman" panose="02020603050405020304" pitchFamily="18" charset="0"/>
                </a:rPr>
                <a:t>kDa</a:t>
              </a:r>
              <a:endParaRPr lang="fr-FR" sz="10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xmlns="" id="{156EBBF1-9874-4D86-A843-704853F30C07}"/>
                </a:ext>
              </a:extLst>
            </p:cNvPr>
            <p:cNvSpPr txBox="1"/>
            <p:nvPr/>
          </p:nvSpPr>
          <p:spPr>
            <a:xfrm>
              <a:off x="4927452" y="2052221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72 -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xmlns="" id="{6E758B09-E920-4EA4-B3AB-A454BF498671}"/>
                </a:ext>
              </a:extLst>
            </p:cNvPr>
            <p:cNvSpPr txBox="1"/>
            <p:nvPr/>
          </p:nvSpPr>
          <p:spPr>
            <a:xfrm>
              <a:off x="4919232" y="4064530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10 -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xmlns="" id="{C1AE71E6-4460-41F4-A014-00908B82DE20}"/>
                </a:ext>
              </a:extLst>
            </p:cNvPr>
            <p:cNvSpPr txBox="1"/>
            <p:nvPr/>
          </p:nvSpPr>
          <p:spPr>
            <a:xfrm>
              <a:off x="4924822" y="2415804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60 -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xmlns="" id="{6B4F57D8-CD3E-4E3D-8A7D-427E4E0294D9}"/>
                </a:ext>
              </a:extLst>
            </p:cNvPr>
            <p:cNvSpPr txBox="1"/>
            <p:nvPr/>
          </p:nvSpPr>
          <p:spPr>
            <a:xfrm>
              <a:off x="4934905" y="3799496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15 -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xmlns="" id="{5C68178E-822A-4238-B856-940845EAA96F}"/>
                </a:ext>
              </a:extLst>
            </p:cNvPr>
            <p:cNvSpPr txBox="1"/>
            <p:nvPr/>
          </p:nvSpPr>
          <p:spPr>
            <a:xfrm>
              <a:off x="4923834" y="3501353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20 -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xmlns="" id="{9299FDCD-05D0-4CD5-A8FC-5B0900780A43}"/>
                </a:ext>
              </a:extLst>
            </p:cNvPr>
            <p:cNvSpPr txBox="1"/>
            <p:nvPr/>
          </p:nvSpPr>
          <p:spPr>
            <a:xfrm>
              <a:off x="4929635" y="3317276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25 -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xmlns="" id="{17763C56-2A67-4666-9D9F-11D87FD3AD32}"/>
                </a:ext>
              </a:extLst>
            </p:cNvPr>
            <p:cNvSpPr txBox="1"/>
            <p:nvPr/>
          </p:nvSpPr>
          <p:spPr>
            <a:xfrm>
              <a:off x="4926750" y="2846754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35 -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xmlns="" id="{C8E0E517-5B13-44C3-9851-1F2B764F1946}"/>
                </a:ext>
              </a:extLst>
            </p:cNvPr>
            <p:cNvSpPr txBox="1"/>
            <p:nvPr/>
          </p:nvSpPr>
          <p:spPr>
            <a:xfrm>
              <a:off x="4918312" y="2685062"/>
              <a:ext cx="383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45 -</a:t>
              </a:r>
            </a:p>
          </p:txBody>
        </p: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xmlns="" id="{1D9B052B-A215-4262-9C7E-8232DEC544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01233" y="3892652"/>
              <a:ext cx="17412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1640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xmlns="" id="{1BBA1458-38BF-44C7-BA19-AB5FACF60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354326"/>
              </p:ext>
            </p:extLst>
          </p:nvPr>
        </p:nvGraphicFramePr>
        <p:xfrm>
          <a:off x="2139192" y="599775"/>
          <a:ext cx="7541703" cy="61455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4224">
                  <a:extLst>
                    <a:ext uri="{9D8B030D-6E8A-4147-A177-3AD203B41FA5}">
                      <a16:colId xmlns:a16="http://schemas.microsoft.com/office/drawing/2014/main" xmlns="" val="311109357"/>
                    </a:ext>
                  </a:extLst>
                </a:gridCol>
                <a:gridCol w="1111494">
                  <a:extLst>
                    <a:ext uri="{9D8B030D-6E8A-4147-A177-3AD203B41FA5}">
                      <a16:colId xmlns:a16="http://schemas.microsoft.com/office/drawing/2014/main" xmlns="" val="2038700148"/>
                    </a:ext>
                  </a:extLst>
                </a:gridCol>
                <a:gridCol w="1575581">
                  <a:extLst>
                    <a:ext uri="{9D8B030D-6E8A-4147-A177-3AD203B41FA5}">
                      <a16:colId xmlns:a16="http://schemas.microsoft.com/office/drawing/2014/main" xmlns="" val="2174224217"/>
                    </a:ext>
                  </a:extLst>
                </a:gridCol>
                <a:gridCol w="2920404">
                  <a:extLst>
                    <a:ext uri="{9D8B030D-6E8A-4147-A177-3AD203B41FA5}">
                      <a16:colId xmlns:a16="http://schemas.microsoft.com/office/drawing/2014/main" xmlns="" val="2971371664"/>
                    </a:ext>
                  </a:extLst>
                </a:gridCol>
              </a:tblGrid>
              <a:tr h="228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Accession N°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Gene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Primer name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Sequence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3348687477"/>
                  </a:ext>
                </a:extLst>
              </a:tr>
              <a:tr h="1491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MK570865.1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AGGCAGTTCAACTTCACCTC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944736897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ACTTGCACTCGCACTTGT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1751225389"/>
                  </a:ext>
                </a:extLst>
              </a:tr>
              <a:tr h="1328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TRITD4Bv1G117510.2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10.2_F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AGGCAGTTCAACTTCACCTTAG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3623659650"/>
                  </a:ext>
                </a:extLst>
              </a:tr>
              <a:tr h="136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10.2_R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ACTTGCACTCGCACTTGT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1323697294"/>
                  </a:ext>
                </a:extLst>
              </a:tr>
              <a:tr h="1328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TRITD7Bv1G026790.1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10.3_F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ATGCAAGTCAGCCCTCATC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1695915219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10.3_R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ATGTCGATTCCACCTTCACC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3165272448"/>
                  </a:ext>
                </a:extLst>
              </a:tr>
              <a:tr h="1328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TRITD2Bv1G226310.3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10.4_F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GGTACATATGCCATGCCCTTTA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2687853619"/>
                  </a:ext>
                </a:extLst>
              </a:tr>
              <a:tr h="2282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10.4_R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ACTTGCACTCGCACTTCTC	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4093060733"/>
                  </a:ext>
                </a:extLst>
              </a:tr>
              <a:tr h="1397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TRITD2Av1G263640.1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10.5_F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AGTGCAAGTCAACCCTCATC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3344276591"/>
                  </a:ext>
                </a:extLst>
              </a:tr>
              <a:tr h="13629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10.5_R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TACGTCGAGTCCACCTTCA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3701475862"/>
                  </a:ext>
                </a:extLst>
              </a:tr>
              <a:tr h="1328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TRITD7Av1G052120.1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10.6_F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AGCCACTTCGCACATCAA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2455732357"/>
                  </a:ext>
                </a:extLst>
              </a:tr>
              <a:tr h="1328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10.6_R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ATCCTTGGCCTTGGTAATCTC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2947291133"/>
                  </a:ext>
                </a:extLst>
              </a:tr>
              <a:tr h="20922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</a:rPr>
                        <a:t>      TRITD2Av1G263650.1</a:t>
                      </a:r>
                      <a:r>
                        <a:rPr lang="en-US" sz="1200" dirty="0">
                          <a:effectLst/>
                        </a:rPr>
                        <a:t>	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TdPR10.7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10.7_F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AGTGCAAGTCAACCCTCATC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3020038350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10.7_R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CTTGTACGTCGAGTCCACTTT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2729757278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TRITD5Av1G005340.2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10.8_F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ATGGAGGTGGAGGATGAGAT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1258392746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10.8_R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CATCCGGGTTGGCGATAAG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472052442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TRITD2Bv1G209060.1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TdPR10.9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10.9_F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GGCAGTTCAACTTCACCTCA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1371440951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10.9_R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ACGTGGACGTCTCGATCA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2936697141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TRITD5Av1G049040.1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10.10_F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CTCAGGGTGGAGTACGAGAG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261076470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10.10_R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GTAAGCCTCGACCATCTTGAG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299594180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TRITD5Bv1G045600.1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TdPR10.11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10.11_F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CTCAGGGTGGAGTACGAGAG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2956819848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10.11_R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ATCTTGAGCAGGTCGAGGTA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83752806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TRITD2Bv1G217530.1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TdPR10.12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10.12_F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GGACCCAGTTCTTCAGTGATAAG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785314938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10.12_R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CCTTGAGGTACCCTGCAAAT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3273903500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TRITD2Av1G253700.1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TdPR10.13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10.13_F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GGACCCAGTTCTTCAGTGATAAG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3355174491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10.13_R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GGTGCTGACCATAGCTTCAA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1320729058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TRITD2Av1G278210.1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TdPR10.14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10.14_F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ATCTCGGCTTCCGGAAATATG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730708978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10.14_R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CTCGGCATCAACCTCATACTC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3078527806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TRITD2Bv1G242310.1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TdPR10.15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10.15_F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GGACCCAGTTCTTCAGTGATAAG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244616190"/>
                  </a:ext>
                </a:extLst>
              </a:tr>
              <a:tr h="1294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10.15_R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GGTGCTGACCATAGCTTCAA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1001" marR="41001" marT="0" marB="0"/>
                </a:tc>
                <a:extLst>
                  <a:ext uri="{0D108BD9-81ED-4DB2-BD59-A6C34878D82A}">
                    <a16:rowId xmlns:a16="http://schemas.microsoft.com/office/drawing/2014/main" xmlns="" val="3267124142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60EC5722-29BC-48CE-BD17-91E30848D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9192" y="171271"/>
            <a:ext cx="37247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S1: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List of primers used in QRT-PCR analysis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535347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147</Words>
  <Application>Microsoft Office PowerPoint</Application>
  <PresentationFormat>Personnalisé</PresentationFormat>
  <Paragraphs>142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Faical Brini</dc:creator>
  <cp:lastModifiedBy>faycel-pc</cp:lastModifiedBy>
  <cp:revision>21</cp:revision>
  <dcterms:created xsi:type="dcterms:W3CDTF">2024-05-23T07:18:49Z</dcterms:created>
  <dcterms:modified xsi:type="dcterms:W3CDTF">2024-10-19T11:50:47Z</dcterms:modified>
</cp:coreProperties>
</file>