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872" r:id="rId2"/>
    <p:sldId id="922" r:id="rId3"/>
    <p:sldId id="930" r:id="rId4"/>
    <p:sldId id="932" r:id="rId5"/>
    <p:sldId id="915" r:id="rId6"/>
    <p:sldId id="950" r:id="rId7"/>
    <p:sldId id="951" r:id="rId8"/>
    <p:sldId id="948" r:id="rId9"/>
    <p:sldId id="949" r:id="rId10"/>
    <p:sldId id="936" r:id="rId11"/>
  </p:sldIdLst>
  <p:sldSz cx="12192000" cy="6858000"/>
  <p:notesSz cx="6742113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D38F080-B8CD-4840-BE4F-B1A8729F91F0}">
          <p14:sldIdLst/>
        </p14:section>
        <p14:section name="제목 없는 구역" id="{A69B6B6C-71DB-4BF1-B30D-FEA49F5A4DB2}">
          <p14:sldIdLst>
            <p14:sldId id="872"/>
            <p14:sldId id="922"/>
            <p14:sldId id="930"/>
            <p14:sldId id="932"/>
            <p14:sldId id="915"/>
            <p14:sldId id="950"/>
            <p14:sldId id="951"/>
            <p14:sldId id="948"/>
            <p14:sldId id="949"/>
            <p14:sldId id="93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713" autoAdjust="0"/>
  </p:normalViewPr>
  <p:slideViewPr>
    <p:cSldViewPr snapToGrid="0">
      <p:cViewPr varScale="1">
        <p:scale>
          <a:sx n="60" d="100"/>
          <a:sy n="60" d="100"/>
        </p:scale>
        <p:origin x="9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20EFE-189A-47AE-9948-1080B5A77953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26137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4212" y="4751983"/>
            <a:ext cx="539369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21582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8971" y="9378824"/>
            <a:ext cx="2921582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54331-12D8-4D40-B4FA-0B0407623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07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E0BDC9-230D-6835-53CA-75E4D0B76C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94E4DF8-429E-5118-720B-64313D6098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EEDC506-F8A2-72A0-877E-7377A9F80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79C22C-FAF5-AD14-1107-0CDDB1788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399256-75BA-6A17-2A8A-0382329FD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789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0580E3-BA35-B3BF-0520-115BE1FEC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E65C2FD-1E0B-B05C-670C-D0BB4D08FB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4031A1-C2C0-D392-C895-763E10362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3003794-0BC5-8277-E07C-636756CE1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F5F4A4-E32A-7D8E-78C4-DBFAB17C4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142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26D7F67-7EBB-E154-F08B-8AFA288920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A3CD0F6-2F53-24C2-A776-1CF6F3D03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802849-4471-AA0B-9ECA-7FB5A78AA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D7D05C-D028-5A2A-CA8F-7159D9E33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54FFE2-1FE6-913B-012D-E5AF6ECC5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803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4B8088-9460-AEDD-1DC0-79AFF4D20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60373C-1B91-1115-D1D9-4DCE68B3C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D563D53-654D-469C-716D-2A176F387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B0033B-06CF-378E-C4B8-899009A32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93E6B29-36C3-5305-186E-4E7AAD401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586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7B6F6E-A3B9-393D-161C-80EDD865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80F53B8-95F3-8C73-CB2E-FF07D89C8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9D593C6-70A6-5874-AC27-23CA90F37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36E076-58BA-F1FD-104E-982AEC531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369E55-CF6A-B39C-3E58-DEB9CAFAC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531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5756AC-1B25-777F-ED54-256100651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F5234E2-FF17-DC5C-BAD7-FC6D2A13B1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30D3EA7-8BFF-BDAB-DEBB-BB0335A01A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7BA656D-C59F-8348-6D1E-612EC8763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935CBFA-8053-6A93-3EF2-AA1270C30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4F7B8FF-C590-A9BD-D2EE-3D3F32FFD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78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89637B-E5E6-5EC7-2B6C-DE45181E4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DEC1F6-B38F-AAB0-F13E-062D6B12A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0BDAB71-F345-8541-23E2-259027284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08812E0-99D5-7242-34BA-F5C65A2201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E248D2D-CCDF-7390-5A3E-D601F67BF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2CD8582-5E02-BA94-C444-B478DBEF3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579FFA6-F8C2-7B43-8F4A-181CC13E3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DBD8875-9DA9-BDCB-A6E8-1FB942C09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8373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78C754-2B52-81BF-734F-337F50D50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5B34283-B9DD-4BF8-F30D-F9F7DDEBF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91339EF-AB38-DE8C-C8EB-CD56D483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917FFA7-73BC-C06F-1A97-099DD33C6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4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B57B2E1-5C44-B1B3-8E6E-680605876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B507EED-70C4-BDF2-A0D1-175F9BF8A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7E9A15D-24A2-F669-113E-36597DAB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317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211050-5D14-8DB7-CE8E-D05F8775A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5924322-398E-0FE3-5AEA-45E503F1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0236747-81AB-318F-7349-4B36A7ECE0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937E04-C7FF-00BB-8229-3C404B019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5E80B0B-80AF-9030-ABC1-9E6327592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176988E-575C-4E7A-9005-6CF30DE51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546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0B5ACD-8FE4-EC4E-D17C-05C6FC17A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44D8A2D-7571-A21A-C8FD-8FEEE6E13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A90CF5F-CC8D-072F-FFD1-5594DBBA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D43EF19-B589-81AF-692C-8BF3E342A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804F7BC-B61E-7855-895D-414FC7B2C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59836F6-D63F-3864-B248-256FF57AF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07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FAD921D-1C66-3124-73E4-81C2AA59E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8DEBD8-A6FE-E176-70DE-4D5A288A98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D2BFE4-19DE-AE86-3DE0-53621422CE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86F68-F6AE-4240-863A-F395DA04B33C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223408-69E6-C3B6-8633-82784D78F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A9EE41A-EA8D-9B19-E998-8C181C255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B9140-37C9-498B-B44C-92530D29B5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272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9F9B7D-F377-410F-84B8-F491CF78FE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5592" y="2139352"/>
            <a:ext cx="9144000" cy="1456876"/>
          </a:xfrm>
        </p:spPr>
        <p:txBody>
          <a:bodyPr>
            <a:normAutofit fontScale="90000"/>
          </a:bodyPr>
          <a:lstStyle/>
          <a:p>
            <a:r>
              <a:rPr lang="en-US" altLang="ko-KR" sz="7200" dirty="0"/>
              <a:t>Supplementary Figures</a:t>
            </a:r>
            <a:endParaRPr lang="ko-KR" altLang="en-US" sz="7200" dirty="0"/>
          </a:p>
        </p:txBody>
      </p:sp>
    </p:spTree>
    <p:extLst>
      <p:ext uri="{BB962C8B-B14F-4D97-AF65-F5344CB8AC3E}">
        <p14:creationId xmlns:p14="http://schemas.microsoft.com/office/powerpoint/2010/main" val="2426605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73B24D95-016B-4C71-19AC-D86DE429F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941" y="1396456"/>
            <a:ext cx="3798016" cy="29071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46FF15-720B-4A5B-8EFF-37B3B9FF8BD2}"/>
              </a:ext>
            </a:extLst>
          </p:cNvPr>
          <p:cNvSpPr txBox="1"/>
          <p:nvPr/>
        </p:nvSpPr>
        <p:spPr>
          <a:xfrm>
            <a:off x="2885154" y="4134303"/>
            <a:ext cx="2467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Mean </a:t>
            </a:r>
            <a:r>
              <a:rPr lang="en-US" altLang="ko-KR" sz="1600" i="1" dirty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of Standard type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C15C3D-06B1-436E-A6BF-171D3C2D847E}"/>
              </a:ext>
            </a:extLst>
          </p:cNvPr>
          <p:cNvSpPr txBox="1"/>
          <p:nvPr/>
        </p:nvSpPr>
        <p:spPr>
          <a:xfrm rot="16200000">
            <a:off x="940252" y="2547356"/>
            <a:ext cx="2273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Mean </a:t>
            </a:r>
            <a:r>
              <a:rPr lang="en-US" altLang="ko-KR" sz="1600" i="1" dirty="0">
                <a:latin typeface="Arial" panose="020B0604020202020204" pitchFamily="34" charset="0"/>
                <a:cs typeface="Arial" panose="020B0604020202020204" pitchFamily="34" charset="0"/>
              </a:rPr>
              <a:t>Hs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of Spray type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27CC0A2C-8B38-2B22-BA38-3C8B41F76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439" y="1396456"/>
            <a:ext cx="2862856" cy="143762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4A66D1B0-1265-1460-74E9-145396A35B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7439" y="3002320"/>
            <a:ext cx="3172773" cy="11255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0435A26-DE4B-09FA-017C-699EC54F8A5C}"/>
              </a:ext>
            </a:extLst>
          </p:cNvPr>
          <p:cNvSpPr txBox="1"/>
          <p:nvPr/>
        </p:nvSpPr>
        <p:spPr>
          <a:xfrm>
            <a:off x="1624352" y="378323"/>
            <a:ext cx="6321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Figure S9: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Results of  linear regression analysis between broad-sense heritability scores of the traits in the standard  and spray chrysanthemum lines of our study.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751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59100926-A856-504B-A13B-6BBB289C4C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1" t="3888" r="3716" b="2000"/>
          <a:stretch/>
        </p:blipFill>
        <p:spPr>
          <a:xfrm>
            <a:off x="1179550" y="513329"/>
            <a:ext cx="9383676" cy="6257249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9E28FE4-C206-B260-D107-EB486DF08026}"/>
              </a:ext>
            </a:extLst>
          </p:cNvPr>
          <p:cNvSpPr>
            <a:spLocks/>
          </p:cNvSpPr>
          <p:nvPr/>
        </p:nvSpPr>
        <p:spPr>
          <a:xfrm>
            <a:off x="1495425" y="577309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34E5C4-7FC8-43BF-E8EC-26BCC5D899DF}"/>
              </a:ext>
            </a:extLst>
          </p:cNvPr>
          <p:cNvSpPr txBox="1"/>
          <p:nvPr/>
        </p:nvSpPr>
        <p:spPr>
          <a:xfrm>
            <a:off x="1179550" y="48098"/>
            <a:ext cx="893371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Figure S1. Pairwise correlation analysis between 12 horticultural traits in the cut chrysanthemum breeding lines of our study. </a:t>
            </a:r>
            <a:r>
              <a:rPr lang="en-US" altLang="ko-KR" sz="1050" dirty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Combinations that show significant correlation are delineated by red boxes.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 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8105EF4-8DDB-97C9-EC25-63EE244AC842}"/>
              </a:ext>
            </a:extLst>
          </p:cNvPr>
          <p:cNvSpPr>
            <a:spLocks/>
          </p:cNvSpPr>
          <p:nvPr/>
        </p:nvSpPr>
        <p:spPr>
          <a:xfrm>
            <a:off x="3114675" y="1577434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B6E5673-E584-34EF-7DC0-46677F4813FA}"/>
              </a:ext>
            </a:extLst>
          </p:cNvPr>
          <p:cNvSpPr>
            <a:spLocks/>
          </p:cNvSpPr>
          <p:nvPr/>
        </p:nvSpPr>
        <p:spPr>
          <a:xfrm>
            <a:off x="5500687" y="3142446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CEB6B04-057B-FBBC-A081-AF9BB1A145A9}"/>
              </a:ext>
            </a:extLst>
          </p:cNvPr>
          <p:cNvSpPr>
            <a:spLocks/>
          </p:cNvSpPr>
          <p:nvPr/>
        </p:nvSpPr>
        <p:spPr>
          <a:xfrm>
            <a:off x="6262687" y="4658325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3984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033CB2A-4701-366D-7FAC-17001CED6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1" t="3333" r="2241" b="2138"/>
          <a:stretch/>
        </p:blipFill>
        <p:spPr>
          <a:xfrm>
            <a:off x="1179550" y="537265"/>
            <a:ext cx="9307475" cy="6136411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9E28FE4-C206-B260-D107-EB486DF08026}"/>
              </a:ext>
            </a:extLst>
          </p:cNvPr>
          <p:cNvSpPr>
            <a:spLocks/>
          </p:cNvSpPr>
          <p:nvPr/>
        </p:nvSpPr>
        <p:spPr>
          <a:xfrm>
            <a:off x="1476375" y="639188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34E5C4-7FC8-43BF-E8EC-26BCC5D899DF}"/>
              </a:ext>
            </a:extLst>
          </p:cNvPr>
          <p:cNvSpPr txBox="1"/>
          <p:nvPr/>
        </p:nvSpPr>
        <p:spPr>
          <a:xfrm>
            <a:off x="1007351" y="105059"/>
            <a:ext cx="89961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Figure S</a:t>
            </a:r>
            <a:r>
              <a:rPr lang="en-US" altLang="ko-KR" sz="1200" dirty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2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. Pairwise correlation analysis between 12 horticultural traits in the standard chrysanthemum breeding lines of our study. Combinations that show significant correlation are delineated by red boxes.  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8105EF4-8DDB-97C9-EC25-63EE244AC842}"/>
              </a:ext>
            </a:extLst>
          </p:cNvPr>
          <p:cNvSpPr>
            <a:spLocks/>
          </p:cNvSpPr>
          <p:nvPr/>
        </p:nvSpPr>
        <p:spPr>
          <a:xfrm>
            <a:off x="3048000" y="1661051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B6E5673-E584-34EF-7DC0-46677F4813FA}"/>
              </a:ext>
            </a:extLst>
          </p:cNvPr>
          <p:cNvSpPr>
            <a:spLocks/>
          </p:cNvSpPr>
          <p:nvPr/>
        </p:nvSpPr>
        <p:spPr>
          <a:xfrm>
            <a:off x="5376862" y="3191208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CEB6B04-057B-FBBC-A081-AF9BB1A145A9}"/>
              </a:ext>
            </a:extLst>
          </p:cNvPr>
          <p:cNvSpPr>
            <a:spLocks/>
          </p:cNvSpPr>
          <p:nvPr/>
        </p:nvSpPr>
        <p:spPr>
          <a:xfrm>
            <a:off x="6172306" y="4672355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4970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C2D7DD4B-B5A6-99E4-5E9A-3E8517FC6F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7" t="4497" r="3419" b="2000"/>
          <a:stretch/>
        </p:blipFill>
        <p:spPr>
          <a:xfrm>
            <a:off x="1152118" y="615620"/>
            <a:ext cx="9450636" cy="624238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9E28FE4-C206-B260-D107-EB486DF08026}"/>
              </a:ext>
            </a:extLst>
          </p:cNvPr>
          <p:cNvSpPr>
            <a:spLocks/>
          </p:cNvSpPr>
          <p:nvPr/>
        </p:nvSpPr>
        <p:spPr>
          <a:xfrm>
            <a:off x="1448943" y="615620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34E5C4-7FC8-43BF-E8EC-26BCC5D899DF}"/>
              </a:ext>
            </a:extLst>
          </p:cNvPr>
          <p:cNvSpPr txBox="1"/>
          <p:nvPr/>
        </p:nvSpPr>
        <p:spPr>
          <a:xfrm>
            <a:off x="1152118" y="43435"/>
            <a:ext cx="101456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Figure </a:t>
            </a:r>
            <a:r>
              <a:rPr lang="en-US" altLang="ko-KR" sz="1200" dirty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S3.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Pairwise correlation analysis between 12 horticultural traits in the spray chrysanthemum breeding lines of our study. Combinations that show significant correlation are delineated by red boxes.  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8105EF4-8DDB-97C9-EC25-63EE244AC842}"/>
              </a:ext>
            </a:extLst>
          </p:cNvPr>
          <p:cNvSpPr>
            <a:spLocks/>
          </p:cNvSpPr>
          <p:nvPr/>
        </p:nvSpPr>
        <p:spPr>
          <a:xfrm>
            <a:off x="3041833" y="1681248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B6E5673-E584-34EF-7DC0-46677F4813FA}"/>
              </a:ext>
            </a:extLst>
          </p:cNvPr>
          <p:cNvSpPr>
            <a:spLocks/>
          </p:cNvSpPr>
          <p:nvPr/>
        </p:nvSpPr>
        <p:spPr>
          <a:xfrm>
            <a:off x="5477024" y="3246702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CEB6B04-057B-FBBC-A081-AF9BB1A145A9}"/>
              </a:ext>
            </a:extLst>
          </p:cNvPr>
          <p:cNvSpPr>
            <a:spLocks/>
          </p:cNvSpPr>
          <p:nvPr/>
        </p:nvSpPr>
        <p:spPr>
          <a:xfrm>
            <a:off x="6261832" y="4754164"/>
            <a:ext cx="1152525" cy="596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998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>
            <a:extLst>
              <a:ext uri="{FF2B5EF4-FFF2-40B4-BE49-F238E27FC236}">
                <a16:creationId xmlns:a16="http://schemas.microsoft.com/office/drawing/2014/main" id="{03A11C37-6E46-EECF-4F69-DA5EDFBE8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993" y="144238"/>
            <a:ext cx="3322765" cy="216664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C0D7265-ADC8-AC8E-B335-1E9955B4F5F4}"/>
              </a:ext>
            </a:extLst>
          </p:cNvPr>
          <p:cNvSpPr txBox="1"/>
          <p:nvPr/>
        </p:nvSpPr>
        <p:spPr>
          <a:xfrm>
            <a:off x="4604363" y="144237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3277D869-034C-FAAC-C6C2-42D972796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993" y="2395377"/>
            <a:ext cx="3322765" cy="216664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7DBBCC3-91D2-17C5-FA73-ABA3E076A575}"/>
              </a:ext>
            </a:extLst>
          </p:cNvPr>
          <p:cNvSpPr txBox="1"/>
          <p:nvPr/>
        </p:nvSpPr>
        <p:spPr>
          <a:xfrm>
            <a:off x="4604363" y="2335853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912389F3-A172-C31A-0571-8EAE95D7F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324" y="4621549"/>
            <a:ext cx="3213434" cy="209535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8F0DEC2-79D1-4F03-2F30-7B0DF5B05FDF}"/>
              </a:ext>
            </a:extLst>
          </p:cNvPr>
          <p:cNvSpPr txBox="1"/>
          <p:nvPr/>
        </p:nvSpPr>
        <p:spPr>
          <a:xfrm>
            <a:off x="4600321" y="453756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6648286-AF52-4C78-66AE-FDD92A606A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0067" b="18475"/>
          <a:stretch/>
        </p:blipFill>
        <p:spPr>
          <a:xfrm>
            <a:off x="8497359" y="144989"/>
            <a:ext cx="1820242" cy="2190864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AA929A22-EF85-BB02-BC85-2DD6627D686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9188" b="17948"/>
          <a:stretch/>
        </p:blipFill>
        <p:spPr>
          <a:xfrm>
            <a:off x="8519214" y="2395377"/>
            <a:ext cx="1798387" cy="214709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74BE1530-EA90-FF94-D197-2E8797F2312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" r="39323" b="17670"/>
          <a:stretch/>
        </p:blipFill>
        <p:spPr>
          <a:xfrm>
            <a:off x="8497359" y="4601999"/>
            <a:ext cx="1869579" cy="22446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7017DB-3B55-C31B-D991-BA681F1639F8}"/>
              </a:ext>
            </a:extLst>
          </p:cNvPr>
          <p:cNvSpPr txBox="1"/>
          <p:nvPr/>
        </p:nvSpPr>
        <p:spPr>
          <a:xfrm>
            <a:off x="673376" y="278815"/>
            <a:ext cx="34962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Figure S4: Results of a Principal Component Analysis (PCA)-based factor analysis for the 12 horticultural traits of cut (A), standard (B), and spray (C) chrysanthemum lines from our study. Each panel displays a summary of the PCA, including the eigenvalues, the percentage of variability explained by each principal component, and the information on factor loadings. 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65562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EC633DB4-9AE6-090D-FB2C-ABAA6ABF2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723" y="1691601"/>
            <a:ext cx="4606912" cy="347480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F6DBB3F1-51B2-A996-EB5A-28B2B4D14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741" y="1691599"/>
            <a:ext cx="3264722" cy="163942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66A8DAAC-617F-FD47-7FD8-D681B97B3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741" y="3457342"/>
            <a:ext cx="3989240" cy="14151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A69CAAB-8F41-8322-6FE9-3AF72934A1EB}"/>
              </a:ext>
            </a:extLst>
          </p:cNvPr>
          <p:cNvSpPr txBox="1"/>
          <p:nvPr/>
        </p:nvSpPr>
        <p:spPr>
          <a:xfrm>
            <a:off x="2563322" y="4872486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PCV of standard type (%)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D6D3B5-723A-3123-96E6-A90AABAE2A55}"/>
              </a:ext>
            </a:extLst>
          </p:cNvPr>
          <p:cNvSpPr txBox="1"/>
          <p:nvPr/>
        </p:nvSpPr>
        <p:spPr>
          <a:xfrm rot="16200000">
            <a:off x="58679" y="2920141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GCV of standard type (%)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273568-A070-DA68-CE0B-237DCB6878C1}"/>
              </a:ext>
            </a:extLst>
          </p:cNvPr>
          <p:cNvSpPr txBox="1"/>
          <p:nvPr/>
        </p:nvSpPr>
        <p:spPr>
          <a:xfrm>
            <a:off x="1345723" y="581548"/>
            <a:ext cx="89492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Figure S5: Results of  linear regression between the scores of genetic and phenotypic coefficient of variation across the 12 horticultural traits in the standard  chrysanthemum lines of our study.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111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8B1B58B-15D4-83FF-A517-8DAEEBF00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886" y="1540226"/>
            <a:ext cx="4619071" cy="358875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6B058C0-23DC-9E0D-3499-207583064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40226"/>
            <a:ext cx="3600929" cy="180825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90BC051-09D2-09AB-0D13-24E64E1A7F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429000"/>
            <a:ext cx="4590802" cy="16285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D06717-2156-E384-8885-81A8F995182A}"/>
              </a:ext>
            </a:extLst>
          </p:cNvPr>
          <p:cNvSpPr txBox="1"/>
          <p:nvPr/>
        </p:nvSpPr>
        <p:spPr>
          <a:xfrm rot="16200000">
            <a:off x="35682" y="2887483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GCV of spray type (%)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D414BE-F5B6-D803-B7E3-B9D66714E7F8}"/>
              </a:ext>
            </a:extLst>
          </p:cNvPr>
          <p:cNvSpPr txBox="1"/>
          <p:nvPr/>
        </p:nvSpPr>
        <p:spPr>
          <a:xfrm>
            <a:off x="2465351" y="4872876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PCV of spray type (%)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2E0A0A-4BF5-98DC-47F6-3009DBD4345F}"/>
              </a:ext>
            </a:extLst>
          </p:cNvPr>
          <p:cNvSpPr txBox="1"/>
          <p:nvPr/>
        </p:nvSpPr>
        <p:spPr>
          <a:xfrm>
            <a:off x="1282177" y="397687"/>
            <a:ext cx="94490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Figure S6: Results of  linear regression analysis between the scores of genetic and phenotypic coefficient of variation across the 12 horticultural traits in the </a:t>
            </a:r>
            <a:r>
              <a:rPr lang="en-US" altLang="ko-KR" sz="1200" dirty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spray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chrysanthemum lines of our study.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7261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53817D3D-79F2-AD5E-D8CD-84D0CBBF6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311" y="1535277"/>
            <a:ext cx="3867716" cy="303542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929DFEC-96DE-2D95-EE11-7DCC1AD62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014" y="1558681"/>
            <a:ext cx="3070590" cy="15419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0C675A-51E7-9B62-6FA6-7DE6C11F8AD0}"/>
              </a:ext>
            </a:extLst>
          </p:cNvPr>
          <p:cNvSpPr txBox="1"/>
          <p:nvPr/>
        </p:nvSpPr>
        <p:spPr>
          <a:xfrm rot="16200000">
            <a:off x="1044069" y="2584282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PCV of spray type (%)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E3CF50-C8A7-026B-3C9D-EDE6221D6B09}"/>
              </a:ext>
            </a:extLst>
          </p:cNvPr>
          <p:cNvSpPr txBox="1"/>
          <p:nvPr/>
        </p:nvSpPr>
        <p:spPr>
          <a:xfrm>
            <a:off x="3064065" y="438603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PCV of standard type (%)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4BFF83-4FC0-2214-DE2F-B7B726D77F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169" y="3128017"/>
            <a:ext cx="4066873" cy="14426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41CD6E-EB50-2989-0824-E1CDF93E94C3}"/>
              </a:ext>
            </a:extLst>
          </p:cNvPr>
          <p:cNvSpPr txBox="1"/>
          <p:nvPr/>
        </p:nvSpPr>
        <p:spPr>
          <a:xfrm>
            <a:off x="1880383" y="415975"/>
            <a:ext cx="6980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Figure S7: Results of  linear regression analysis between phenotypic coefficient of variation scores of the traits in the standard  and spray chrysanthemum lines of our study.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6756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>
            <a:extLst>
              <a:ext uri="{FF2B5EF4-FFF2-40B4-BE49-F238E27FC236}">
                <a16:creationId xmlns:a16="http://schemas.microsoft.com/office/drawing/2014/main" id="{8B486BED-8354-AE54-AF4D-DD9C18DD9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651" y="1683072"/>
            <a:ext cx="3854331" cy="2994594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10AD93F8-F0B6-565B-FABF-F663D2543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7184" y="1788308"/>
            <a:ext cx="3267240" cy="16406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018764-A136-059A-C174-7325B278DF09}"/>
              </a:ext>
            </a:extLst>
          </p:cNvPr>
          <p:cNvSpPr txBox="1"/>
          <p:nvPr/>
        </p:nvSpPr>
        <p:spPr>
          <a:xfrm rot="16200000">
            <a:off x="1105749" y="2686656"/>
            <a:ext cx="2514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GCV of spray type (%)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DC81C7-9E93-F125-34FC-C4CE5066E9A0}"/>
              </a:ext>
            </a:extLst>
          </p:cNvPr>
          <p:cNvSpPr txBox="1"/>
          <p:nvPr/>
        </p:nvSpPr>
        <p:spPr>
          <a:xfrm>
            <a:off x="3146096" y="4415429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GCV of standard type (%)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9E640AEA-1821-4046-AD2A-D416C46765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809" y="3506144"/>
            <a:ext cx="3508217" cy="12445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DB3498-C0BB-333C-261C-2BAD018A0FC5}"/>
              </a:ext>
            </a:extLst>
          </p:cNvPr>
          <p:cNvSpPr txBox="1"/>
          <p:nvPr/>
        </p:nvSpPr>
        <p:spPr>
          <a:xfrm>
            <a:off x="1953536" y="406831"/>
            <a:ext cx="68247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+mn-cs"/>
              </a:rPr>
              <a:t>Figure S8: Results of  linear regression analysis between genetic coefficient of variation scores of the traits in the standard and spray chrysanthemum lines of our study.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4656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14384</TotalTime>
  <Words>366</Words>
  <Application>Microsoft Office PowerPoint</Application>
  <PresentationFormat>Widescreen</PresentationFormat>
  <Paragraphs>23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맑은 고딕</vt:lpstr>
      <vt:lpstr>Arial</vt:lpstr>
      <vt:lpstr>Times New Roman</vt:lpstr>
      <vt:lpstr>Office 테마</vt:lpstr>
      <vt:lpstr>Supplementary Figures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김태성</dc:creator>
  <cp:lastModifiedBy>MDPI</cp:lastModifiedBy>
  <cp:revision>58</cp:revision>
  <cp:lastPrinted>2023-12-21T07:09:12Z</cp:lastPrinted>
  <dcterms:created xsi:type="dcterms:W3CDTF">2023-07-18T22:41:53Z</dcterms:created>
  <dcterms:modified xsi:type="dcterms:W3CDTF">2023-12-22T03:02:59Z</dcterms:modified>
</cp:coreProperties>
</file>