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95" autoAdjust="0"/>
    <p:restoredTop sz="94660"/>
  </p:normalViewPr>
  <p:slideViewPr>
    <p:cSldViewPr snapToGrid="0">
      <p:cViewPr>
        <p:scale>
          <a:sx n="75" d="100"/>
          <a:sy n="75" d="100"/>
        </p:scale>
        <p:origin x="180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0C48-0C3D-4C49-89B3-027FB4F35D77}" type="datetimeFigureOut">
              <a:rPr lang="zh-CN" altLang="en-US" smtClean="0"/>
              <a:t>2024/2/26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1BC2-E4D9-4634-9389-E94F28F85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141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0C48-0C3D-4C49-89B3-027FB4F35D77}" type="datetimeFigureOut">
              <a:rPr lang="zh-CN" altLang="en-US" smtClean="0"/>
              <a:t>2024/2/26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1BC2-E4D9-4634-9389-E94F28F85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692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0C48-0C3D-4C49-89B3-027FB4F35D77}" type="datetimeFigureOut">
              <a:rPr lang="zh-CN" altLang="en-US" smtClean="0"/>
              <a:t>2024/2/26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1BC2-E4D9-4634-9389-E94F28F85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0035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0C48-0C3D-4C49-89B3-027FB4F35D77}" type="datetimeFigureOut">
              <a:rPr lang="zh-CN" altLang="en-US" smtClean="0"/>
              <a:t>2024/2/26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1BC2-E4D9-4634-9389-E94F28F85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522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0C48-0C3D-4C49-89B3-027FB4F35D77}" type="datetimeFigureOut">
              <a:rPr lang="zh-CN" altLang="en-US" smtClean="0"/>
              <a:t>2024/2/26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1BC2-E4D9-4634-9389-E94F28F85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436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0C48-0C3D-4C49-89B3-027FB4F35D77}" type="datetimeFigureOut">
              <a:rPr lang="zh-CN" altLang="en-US" smtClean="0"/>
              <a:t>2024/2/26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1BC2-E4D9-4634-9389-E94F28F85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703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0C48-0C3D-4C49-89B3-027FB4F35D77}" type="datetimeFigureOut">
              <a:rPr lang="zh-CN" altLang="en-US" smtClean="0"/>
              <a:t>2024/2/26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1BC2-E4D9-4634-9389-E94F28F85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587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0C48-0C3D-4C49-89B3-027FB4F35D77}" type="datetimeFigureOut">
              <a:rPr lang="zh-CN" altLang="en-US" smtClean="0"/>
              <a:t>2024/2/26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1BC2-E4D9-4634-9389-E94F28F85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52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0C48-0C3D-4C49-89B3-027FB4F35D77}" type="datetimeFigureOut">
              <a:rPr lang="zh-CN" altLang="en-US" smtClean="0"/>
              <a:t>2024/2/26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1BC2-E4D9-4634-9389-E94F28F85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171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0C48-0C3D-4C49-89B3-027FB4F35D77}" type="datetimeFigureOut">
              <a:rPr lang="zh-CN" altLang="en-US" smtClean="0"/>
              <a:t>2024/2/26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1BC2-E4D9-4634-9389-E94F28F85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682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0C48-0C3D-4C49-89B3-027FB4F35D77}" type="datetimeFigureOut">
              <a:rPr lang="zh-CN" altLang="en-US" smtClean="0"/>
              <a:t>2024/2/26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1BC2-E4D9-4634-9389-E94F28F85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1345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90C48-0C3D-4C49-89B3-027FB4F35D77}" type="datetimeFigureOut">
              <a:rPr lang="zh-CN" altLang="en-US" smtClean="0"/>
              <a:t>2024/2/26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F1BC2-E4D9-4634-9389-E94F28F85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0641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04766" y="6255491"/>
            <a:ext cx="51594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The viruses 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reported to infect chrysanthemums are not identified using 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RT-PCR 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(35 cycles). M, mark; N, ddH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O; H, healthy virus-free seedling in tissue culture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The primers are listed in Table S5. Cucumber mosaic virus (CMV),Tomato </a:t>
            </a:r>
            <a:r>
              <a:rPr lang="en-US" altLang="zh-CN" sz="1100" dirty="0" err="1">
                <a:latin typeface="Arial" panose="020B0604020202020204" pitchFamily="34" charset="0"/>
                <a:cs typeface="Arial" panose="020B0604020202020204" pitchFamily="34" charset="0"/>
              </a:rPr>
              <a:t>aspermy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 virus (TAV),Potato virus X (PVX),Potato virus Y (PVY),Sweet potato feather mottle virus (SPFMV),Tobacco mosaic virus (TMV),Tomato spotted wilt virus (TSWV),Zucchini yellow mosaic virus (ZYMV),Chrysanthemum </a:t>
            </a:r>
            <a:r>
              <a:rPr lang="en-US" altLang="zh-CN" sz="1100" dirty="0" err="1">
                <a:latin typeface="Arial" panose="020B0604020202020204" pitchFamily="34" charset="0"/>
                <a:cs typeface="Arial" panose="020B0604020202020204" pitchFamily="34" charset="0"/>
              </a:rPr>
              <a:t>chlorotic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 mottle viroid (</a:t>
            </a:r>
            <a:r>
              <a:rPr lang="en-US" altLang="zh-CN" sz="1100" dirty="0" err="1">
                <a:latin typeface="Arial" panose="020B0604020202020204" pitchFamily="34" charset="0"/>
                <a:cs typeface="Arial" panose="020B0604020202020204" pitchFamily="34" charset="0"/>
              </a:rPr>
              <a:t>CChMVd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),Chrysanthemum stunt viroid (</a:t>
            </a:r>
            <a:r>
              <a:rPr lang="en-US" altLang="zh-CN" sz="1100" dirty="0" err="1">
                <a:latin typeface="Arial" panose="020B0604020202020204" pitchFamily="34" charset="0"/>
                <a:cs typeface="Arial" panose="020B0604020202020204" pitchFamily="34" charset="0"/>
              </a:rPr>
              <a:t>CSVd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US" altLang="zh-CN" sz="1100" dirty="0"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804627" y="359547"/>
            <a:ext cx="21574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  H   N       VIH         RVFH 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4580295" y="612138"/>
            <a:ext cx="60609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5289947" y="612138"/>
            <a:ext cx="67210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552334" y="1121894"/>
            <a:ext cx="4369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zh-CN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50bp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50678" y="1213596"/>
            <a:ext cx="4369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zh-CN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00bp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54" t="36035" r="30207" b="46830"/>
          <a:stretch/>
        </p:blipFill>
        <p:spPr>
          <a:xfrm>
            <a:off x="3842180" y="648473"/>
            <a:ext cx="2160000" cy="90495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4" t="36035" r="59615" b="48012"/>
          <a:stretch/>
        </p:blipFill>
        <p:spPr>
          <a:xfrm>
            <a:off x="904767" y="652745"/>
            <a:ext cx="2160000" cy="90068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3" t="59178" r="59138" b="22089"/>
          <a:stretch/>
        </p:blipFill>
        <p:spPr>
          <a:xfrm>
            <a:off x="904767" y="1620245"/>
            <a:ext cx="2160000" cy="104125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09" t="58845" r="29056" b="22089"/>
          <a:stretch/>
        </p:blipFill>
        <p:spPr>
          <a:xfrm>
            <a:off x="3842180" y="1609278"/>
            <a:ext cx="2160000" cy="1059217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3019049" y="1014214"/>
            <a:ext cx="6208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CMV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962057" y="1035080"/>
            <a:ext cx="6208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TAV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026802" y="2066268"/>
            <a:ext cx="6208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PVX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962056" y="1970190"/>
            <a:ext cx="6208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PVY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997568" y="3118323"/>
            <a:ext cx="8070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SPFMV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6" t="25092" r="44003" b="52335"/>
          <a:stretch/>
        </p:blipFill>
        <p:spPr>
          <a:xfrm>
            <a:off x="904767" y="2728312"/>
            <a:ext cx="2160000" cy="1102817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3" t="31469" r="70240" b="54292"/>
          <a:stretch/>
        </p:blipFill>
        <p:spPr>
          <a:xfrm>
            <a:off x="3842180" y="4999098"/>
            <a:ext cx="2160000" cy="105059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5" t="54826" r="69013" b="31475"/>
          <a:stretch/>
        </p:blipFill>
        <p:spPr>
          <a:xfrm>
            <a:off x="904766" y="5103410"/>
            <a:ext cx="2160000" cy="990031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3011844" y="5367056"/>
            <a:ext cx="8070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CSVd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962054" y="5331049"/>
            <a:ext cx="8070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CChMVd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3" t="59029" r="63469" b="24506"/>
          <a:stretch/>
        </p:blipFill>
        <p:spPr>
          <a:xfrm>
            <a:off x="3842181" y="2722987"/>
            <a:ext cx="2160000" cy="1114785"/>
          </a:xfrm>
          <a:prstGeom prst="rect">
            <a:avLst/>
          </a:prstGeom>
        </p:spPr>
      </p:pic>
      <p:sp>
        <p:nvSpPr>
          <p:cNvPr id="33" name="文本框 32"/>
          <p:cNvSpPr txBox="1"/>
          <p:nvPr/>
        </p:nvSpPr>
        <p:spPr>
          <a:xfrm>
            <a:off x="5962056" y="3141561"/>
            <a:ext cx="8070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TMV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32" t="37906" r="64018" b="47894"/>
          <a:stretch/>
        </p:blipFill>
        <p:spPr>
          <a:xfrm>
            <a:off x="904766" y="3962446"/>
            <a:ext cx="2160000" cy="978914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7" t="60897" r="58829" b="22194"/>
          <a:stretch/>
        </p:blipFill>
        <p:spPr>
          <a:xfrm>
            <a:off x="3842180" y="3972934"/>
            <a:ext cx="2160000" cy="914779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5962055" y="4344269"/>
            <a:ext cx="8070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ZYMV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文本框 25"/>
          <p:cNvSpPr txBox="1"/>
          <p:nvPr/>
        </p:nvSpPr>
        <p:spPr>
          <a:xfrm>
            <a:off x="3011845" y="4301182"/>
            <a:ext cx="8070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TSWV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955029" y="359547"/>
            <a:ext cx="21574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  H   N      VIH          RVFH 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1723747" y="612349"/>
            <a:ext cx="60609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2452114" y="612138"/>
            <a:ext cx="54545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2227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4" t="1514" r="1341" b="6535"/>
          <a:stretch/>
        </p:blipFill>
        <p:spPr>
          <a:xfrm>
            <a:off x="795020" y="1221740"/>
            <a:ext cx="5032526" cy="3600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95515" y="5235271"/>
            <a:ext cx="51606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smtClean="0">
                <a:latin typeface="Arial" panose="020B0604020202020204" pitchFamily="34" charset="0"/>
                <a:cs typeface="Arial" panose="020B0604020202020204" pitchFamily="34" charset="0"/>
              </a:rPr>
              <a:t>Figure S2. 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DEGs levels 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in ‘</a:t>
            </a:r>
            <a:r>
              <a:rPr lang="en-US" altLang="zh-CN" sz="1100" dirty="0" err="1">
                <a:latin typeface="Arial" panose="020B0604020202020204" pitchFamily="34" charset="0"/>
                <a:cs typeface="Arial" panose="020B0604020202020204" pitchFamily="34" charset="0"/>
              </a:rPr>
              <a:t>Sphingolipid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 metabolism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’ KEGG pathway. Red indicated </a:t>
            </a:r>
            <a:r>
              <a:rPr lang="en-US" altLang="zh-CN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upregulated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genes and green indicated </a:t>
            </a:r>
            <a:r>
              <a:rPr lang="en-US" altLang="zh-CN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downregualted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genes. </a:t>
            </a:r>
            <a:endParaRPr lang="en-US" altLang="zh-CN" sz="1100" dirty="0" smtClean="0"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63162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14363" y="5329250"/>
            <a:ext cx="451963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S3. The gene 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expression levels were verified 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RT-</a:t>
            </a:r>
            <a:r>
              <a:rPr lang="en-US" altLang="zh-CN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qPCR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. Values are the mean ± 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SD (n = 3). </a:t>
            </a:r>
            <a:r>
              <a:rPr lang="en-US" altLang="zh-CN" sz="1100" dirty="0" err="1">
                <a:latin typeface="Arial" panose="020B0604020202020204" pitchFamily="34" charset="0"/>
                <a:cs typeface="Arial" panose="020B0604020202020204" pitchFamily="34" charset="0"/>
              </a:rPr>
              <a:t>n.d.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, no detection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The 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primers are listed in Table S5.</a:t>
            </a:r>
            <a:endParaRPr lang="en-US" altLang="zh-CN" sz="1100" dirty="0" smtClean="0"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067049" y="2025523"/>
            <a:ext cx="4431801" cy="3172484"/>
            <a:chOff x="1067049" y="2025523"/>
            <a:chExt cx="4431801" cy="3172484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1117600" y="4907502"/>
              <a:ext cx="92202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1294130" y="4890230"/>
              <a:ext cx="7010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ICS</a:t>
              </a:r>
              <a:endParaRPr lang="zh-CN" altLang="en-US" sz="14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630170" y="4890230"/>
              <a:ext cx="7010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PAL</a:t>
              </a:r>
              <a:endParaRPr lang="zh-CN" altLang="en-US" sz="14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2169160" y="4907502"/>
              <a:ext cx="160274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7049" y="2025523"/>
              <a:ext cx="4431801" cy="28163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250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1913</TotalTime>
  <Words>191</Words>
  <Application>Microsoft Office PowerPoint</Application>
  <PresentationFormat>A4 纸张(210x297 毫米)</PresentationFormat>
  <Paragraphs>19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</vt:vector>
  </TitlesOfParts>
  <Company>Micorosoft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Micorosoft</dc:creator>
  <cp:lastModifiedBy>xjdu</cp:lastModifiedBy>
  <cp:revision>38</cp:revision>
  <dcterms:created xsi:type="dcterms:W3CDTF">2021-04-02T07:19:11Z</dcterms:created>
  <dcterms:modified xsi:type="dcterms:W3CDTF">2024-02-26T15:35:40Z</dcterms:modified>
</cp:coreProperties>
</file>