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2" r:id="rId2"/>
    <p:sldId id="283" r:id="rId3"/>
    <p:sldId id="274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강 필성" initials="강필" lastIdx="1" clrIdx="0">
    <p:extLst>
      <p:ext uri="{19B8F6BF-5375-455C-9EA6-DF929625EA0E}">
        <p15:presenceInfo xmlns:p15="http://schemas.microsoft.com/office/powerpoint/2012/main" userId="01480d28e3e1139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A0FF"/>
    <a:srgbClr val="80FF80"/>
    <a:srgbClr val="FF8080"/>
    <a:srgbClr val="1F1F1F"/>
    <a:srgbClr val="212121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77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BAE43-1638-483D-8B79-10B80BADC392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809DD-1BBC-4623-90DE-0EE5183ACA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986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D0EBA9-B7AD-46AE-BD18-2587789C8BE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76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D0EBA9-B7AD-46AE-BD18-2587789C8BE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099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1644</a:t>
            </a:r>
            <a:r>
              <a:rPr lang="ko-KR" altLang="en-US" dirty="0"/>
              <a:t> 편의 논문 초록을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Machine Learning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한 종류인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Unsupervised Learning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을 이용하여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 modeling (Latent Dirichlet Allocation (LDA) algorithm)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을 수행함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. Topic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은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3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개로 구분했고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,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tidy()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를 이용하여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per-topic-per-word-probabilities (beta value; fig. ???)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와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per-document-per-topic-probabilities (gamma value; table ????) 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분석하였다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. </a:t>
            </a:r>
          </a:p>
          <a:p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 1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keywords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는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shoot-tip,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survival,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culture,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plant vitrification solution, Topic 2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key words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는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seed, storage, germination, pollen 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그리고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 Topic 3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keywords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는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temperature, gene, level, tissue 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순으로 추출되었다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662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편의 논문이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 1, 598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편의 논문이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 2, 414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편의 논문이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 3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으로 분류 되었다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(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분류된 문서는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various topics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속할 확률이 존재하기 때문에 분석에 사용된 문서 편수 보다 많을 수 있다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.).</a:t>
            </a:r>
          </a:p>
          <a:p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분류된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keyword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와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abstract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특징을 분석한 결과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각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topic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의 주제는 동결방법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(Topic 1), 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멸종 위기 종 또는 산업에 이용되는 식물의 종자 및 원형질 보존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(Topic 2), 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동결 처리된 식물의 생리 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(Topic 3)</a:t>
            </a:r>
            <a:r>
              <a:rPr lang="ko-KR" altLang="en-US" b="0" i="0" dirty="0">
                <a:solidFill>
                  <a:srgbClr val="374151"/>
                </a:solidFill>
                <a:effectLst/>
                <a:latin typeface="Söhne"/>
              </a:rPr>
              <a:t>으로 지명했다</a:t>
            </a:r>
            <a:r>
              <a:rPr lang="en-US" altLang="ko-KR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D0EBA9-B7AD-46AE-BD18-2587789C8BE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178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6CDD3F-8509-490F-953C-F6C567E98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A786AF6-2BF9-41F7-B739-FD4F00B6C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13E03E-DFAC-459F-BD65-9DA2CB657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776725-4339-4CA4-A50E-1A80E91BD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C43749-0EB2-4642-AAF0-E7C298B67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515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9B5FCC-2BE5-4D72-9858-5F2C8A63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2A4BC95-EDBD-4F89-A538-F13FBEEAE7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2C7D4C-28F5-47E3-BBBD-3EC26EB7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0DC845-47AC-4751-9CC2-17CFFE8A9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CECCA4-7CC0-41C3-9DEA-0BEDDCFA9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7746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7AD32B0-E792-4F4A-A4F1-5D62D06854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486B4D0-7AB8-4308-9039-2EA418995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8A26A7-29E5-4829-A423-12011C2EF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274D07-40C9-48F0-99A3-FE75643CE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61E73A-2536-42B6-9BE6-922988E25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112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E5E269-C438-4E40-96FD-B2C826664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50DCE69-AF98-4AFF-9DA3-9811EFE93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08B111-F3B7-4A54-A310-48E0A6327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C2F5D1-D177-4A6A-9330-C48988DCB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2532EB-7AE9-4E63-85ED-A405EE8D3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339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68923C-E4CF-4441-9CFB-2ACC10996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7763C09-60F0-4CFF-8898-F35254590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1A2911-61E2-4BC9-AF61-540E2374E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9D0402-F66A-4F2C-B171-51CD89A4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2922B7-2481-4208-B59F-8B144FE8D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243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0DAD93-958F-4065-883B-B498CBC0A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B7AC41-2077-48E0-95A3-3248368A3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ED030F7-1093-41AC-AA9E-FA1D4B793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22F1496-FE76-44CB-A860-00BE42F09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92C929-B69A-4767-98BC-8618C03F2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61ADFCB-41DC-49AB-BB8F-687600804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33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456081-A015-4061-A039-8093994B9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54CD1A-C463-484E-BF54-4358930217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AF9C943-F36F-4928-A0BB-D618B7239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EF7AE36-5618-4E9D-A340-68447F553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0E74BC8-4723-431F-B588-994500D12B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BB7F9F3-1703-48B0-97D2-FDFE89AD9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7AFF8C2-BFF2-4230-A503-2EC420B6B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7C13687-84EB-47A4-9CEB-7B91673B8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795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C1DC75-E2C2-48E4-A804-A0307069E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74BD8A0-C984-4E8E-BBDA-DC20A116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B3C6484-8BCB-4CDE-B7E2-776CF186D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765A0B5-2391-4AD3-9586-4AF1B4E7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702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5C636FC-F5E4-4498-B0A9-8A1F7609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3904ED5-37C7-466A-A391-968026107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9FDEB82-C6A0-43B9-B011-62D04F93D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273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15B442-6C57-4151-8C68-76B05898B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A36F75-A964-44E1-B87C-38F6636B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2C9CFD-BB7E-45B8-B496-C9100BE05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F377FE2-3408-40B3-B567-5D1D68E1E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99E69C5-FA60-4928-98B8-C1A63E623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D2235B9-1E1D-4217-9A95-5D9FD71C1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343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C97A60-162B-4483-8926-54AD4722D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A322C5A-D36A-4E75-996C-1E57D451F4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A98B3C0-20F9-4938-AC04-E28C2887E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E2CCE8-97F9-4A7C-A3C4-3BD1BEB34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D4DB2D-A514-4439-B9FE-B993D56A8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83B1D0-3FFC-46E4-8869-B661BCB1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174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C0A36AE-2E71-402D-818D-64BF5957B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C7B08B7-55DC-4828-989A-C1D50A1C7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12DE60-A267-4310-B38D-9CEE91B106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66224-630B-4F69-B0FA-33959580EB1C}" type="datetimeFigureOut">
              <a:rPr lang="ko-KR" altLang="en-US" smtClean="0"/>
              <a:t>2025-01-09 Thursday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16855A-8469-4F46-AF0C-76087B1E2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09DFC5-2135-452E-BE93-43BAE098CD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CE6DF-8801-4F55-BAA4-EDA4D9A9D6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47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7.e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10.bin"/><Relationship Id="rId7" Type="http://schemas.openxmlformats.org/officeDocument/2006/relationships/image" Target="../media/image2.emf"/><Relationship Id="rId12" Type="http://schemas.openxmlformats.org/officeDocument/2006/relationships/image" Target="../media/image4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.emf"/><Relationship Id="rId20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0.emf"/><Relationship Id="rId5" Type="http://schemas.openxmlformats.org/officeDocument/2006/relationships/image" Target="../media/image1.emf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3.emf"/><Relationship Id="rId19" Type="http://schemas.openxmlformats.org/officeDocument/2006/relationships/oleObject" Target="../embeddings/oleObject9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Relationship Id="rId14" Type="http://schemas.openxmlformats.org/officeDocument/2006/relationships/image" Target="../media/image5.emf"/><Relationship Id="rId22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636263-990A-4E3C-9B0A-836693EA3E59}"/>
              </a:ext>
            </a:extLst>
          </p:cNvPr>
          <p:cNvSpPr txBox="1"/>
          <p:nvPr/>
        </p:nvSpPr>
        <p:spPr>
          <a:xfrm>
            <a:off x="2093874" y="5963982"/>
            <a:ext cx="9797605" cy="664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Frequency of compound usage by 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topic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in 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cryoprotective agent (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CPA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research. 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Note: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Each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graph has a different scale on the Y-axis.</a:t>
            </a:r>
            <a:endParaRPr lang="en-US" sz="18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CD17BDAA-111A-4670-ACF8-B52FE906002C}"/>
              </a:ext>
            </a:extLst>
          </p:cNvPr>
          <p:cNvGrpSpPr/>
          <p:nvPr/>
        </p:nvGrpSpPr>
        <p:grpSpPr>
          <a:xfrm>
            <a:off x="3329860" y="221669"/>
            <a:ext cx="5498362" cy="5616936"/>
            <a:chOff x="69425" y="0"/>
            <a:chExt cx="5498362" cy="5616936"/>
          </a:xfrm>
        </p:grpSpPr>
        <p:graphicFrame>
          <p:nvGraphicFramePr>
            <p:cNvPr id="4" name="개체 3">
              <a:extLst>
                <a:ext uri="{FF2B5EF4-FFF2-40B4-BE49-F238E27FC236}">
                  <a16:creationId xmlns:a16="http://schemas.microsoft.com/office/drawing/2014/main" id="{EA3AA700-1282-4AE2-99C0-7BE577C76D3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61962068"/>
                </p:ext>
              </p:extLst>
            </p:nvPr>
          </p:nvGraphicFramePr>
          <p:xfrm>
            <a:off x="1901825" y="0"/>
            <a:ext cx="1833563" cy="140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3" name="SPW 14.0 Graph" r:id="rId4" imgW="5543517" imgH="3952773" progId="SigmaPlotGraphicObject.13">
                    <p:embed/>
                  </p:oleObj>
                </mc:Choice>
                <mc:Fallback>
                  <p:oleObj name="SPW 14.0 Graph" r:id="rId4" imgW="5543517" imgH="3952773" progId="SigmaPlotGraphicObject.13">
                    <p:embed/>
                    <p:pic>
                      <p:nvPicPr>
                        <p:cNvPr id="0" name="Object 3"/>
                        <p:cNvPicPr preferRelativeResize="0"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1825" y="0"/>
                          <a:ext cx="1833563" cy="14049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개체 6">
              <a:extLst>
                <a:ext uri="{FF2B5EF4-FFF2-40B4-BE49-F238E27FC236}">
                  <a16:creationId xmlns:a16="http://schemas.microsoft.com/office/drawing/2014/main" id="{E73AC414-EAC9-44A8-B0CE-4C020E84E05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31424771"/>
                </p:ext>
              </p:extLst>
            </p:nvPr>
          </p:nvGraphicFramePr>
          <p:xfrm>
            <a:off x="3734225" y="0"/>
            <a:ext cx="1833562" cy="1404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4" name="SPW 14.0 Graph" r:id="rId6" imgW="5543517" imgH="3952773" progId="SigmaPlotGraphicObject.13">
                    <p:embed/>
                  </p:oleObj>
                </mc:Choice>
                <mc:Fallback>
                  <p:oleObj name="SPW 14.0 Graph" r:id="rId6" imgW="5543517" imgH="3952773" progId="SigmaPlotGraphicObject.13">
                    <p:embed/>
                    <p:pic>
                      <p:nvPicPr>
                        <p:cNvPr id="0" name="Object 4"/>
                        <p:cNvPicPr preferRelativeResize="0"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4225" y="0"/>
                          <a:ext cx="1833562" cy="1404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개체 12">
              <a:extLst>
                <a:ext uri="{FF2B5EF4-FFF2-40B4-BE49-F238E27FC236}">
                  <a16:creationId xmlns:a16="http://schemas.microsoft.com/office/drawing/2014/main" id="{AFCB7902-3CDD-449F-BB3A-CAF66358419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12270826"/>
                </p:ext>
              </p:extLst>
            </p:nvPr>
          </p:nvGraphicFramePr>
          <p:xfrm>
            <a:off x="1901825" y="0"/>
            <a:ext cx="1833563" cy="1404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5" name="SPW 14.0 Graph" r:id="rId8" imgW="5543517" imgH="3952773" progId="SigmaPlotGraphicObject.13">
                    <p:embed/>
                  </p:oleObj>
                </mc:Choice>
                <mc:Fallback>
                  <p:oleObj name="SPW 14.0 Graph" r:id="rId8" imgW="5543517" imgH="3952773" progId="SigmaPlotGraphicObject.13">
                    <p:embed/>
                    <p:pic>
                      <p:nvPicPr>
                        <p:cNvPr id="4" name="개체 3">
                          <a:extLst>
                            <a:ext uri="{FF2B5EF4-FFF2-40B4-BE49-F238E27FC236}">
                              <a16:creationId xmlns:a16="http://schemas.microsoft.com/office/drawing/2014/main" id="{EA3AA700-1282-4AE2-99C0-7BE577C76D31}"/>
                            </a:ext>
                          </a:extLst>
                        </p:cNvPr>
                        <p:cNvPicPr preferRelativeResize="0"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1825" y="0"/>
                          <a:ext cx="1833563" cy="14049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개체 13">
              <a:extLst>
                <a:ext uri="{FF2B5EF4-FFF2-40B4-BE49-F238E27FC236}">
                  <a16:creationId xmlns:a16="http://schemas.microsoft.com/office/drawing/2014/main" id="{217FF58E-4F7B-4541-BA10-9B0DE05FD4F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3348621"/>
                </p:ext>
              </p:extLst>
            </p:nvPr>
          </p:nvGraphicFramePr>
          <p:xfrm>
            <a:off x="69425" y="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6" name="SPW 14.0 Graph" r:id="rId9" imgW="5529024" imgH="3942750" progId="SigmaPlotGraphicObject.13">
                    <p:embed/>
                  </p:oleObj>
                </mc:Choice>
                <mc:Fallback>
                  <p:oleObj name="SPW 14.0 Graph" r:id="rId9" imgW="5529024" imgH="3942750" progId="SigmaPlotGraphicObject.13">
                    <p:embed/>
                    <p:pic>
                      <p:nvPicPr>
                        <p:cNvPr id="12" name="개체 11">
                          <a:extLst>
                            <a:ext uri="{FF2B5EF4-FFF2-40B4-BE49-F238E27FC236}">
                              <a16:creationId xmlns:a16="http://schemas.microsoft.com/office/drawing/2014/main" id="{2CD4D17B-DC90-407D-822E-47AEE3861675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9425" y="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개체 14">
              <a:extLst>
                <a:ext uri="{FF2B5EF4-FFF2-40B4-BE49-F238E27FC236}">
                  <a16:creationId xmlns:a16="http://schemas.microsoft.com/office/drawing/2014/main" id="{C1094A83-5221-4033-ADC1-E4C6DC1D241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28732276"/>
                </p:ext>
              </p:extLst>
            </p:nvPr>
          </p:nvGraphicFramePr>
          <p:xfrm>
            <a:off x="69425" y="1404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7" name="SPW 14.0 Graph" r:id="rId11" imgW="5529024" imgH="3942750" progId="SigmaPlotGraphicObject.13">
                    <p:embed/>
                  </p:oleObj>
                </mc:Choice>
                <mc:Fallback>
                  <p:oleObj name="SPW 14.0 Graph" r:id="rId11" imgW="5529024" imgH="3942750" progId="SigmaPlotGraphicObject.13">
                    <p:embed/>
                    <p:pic>
                      <p:nvPicPr>
                        <p:cNvPr id="0" name=""/>
                        <p:cNvPicPr preferRelativeResize="0"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9425" y="1404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개체 18">
              <a:extLst>
                <a:ext uri="{FF2B5EF4-FFF2-40B4-BE49-F238E27FC236}">
                  <a16:creationId xmlns:a16="http://schemas.microsoft.com/office/drawing/2014/main" id="{C1AF3729-FE4D-4B3E-880E-EFC46EA3339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24932384"/>
                </p:ext>
              </p:extLst>
            </p:nvPr>
          </p:nvGraphicFramePr>
          <p:xfrm>
            <a:off x="1901825" y="1404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8" name="SPW 14.0 Graph" r:id="rId13" imgW="5529024" imgH="3942750" progId="SigmaPlotGraphicObject.13">
                    <p:embed/>
                  </p:oleObj>
                </mc:Choice>
                <mc:Fallback>
                  <p:oleObj name="SPW 14.0 Graph" r:id="rId13" imgW="5529024" imgH="3942750" progId="SigmaPlotGraphicObject.13">
                    <p:embed/>
                    <p:pic>
                      <p:nvPicPr>
                        <p:cNvPr id="17" name="개체 16">
                          <a:extLst>
                            <a:ext uri="{FF2B5EF4-FFF2-40B4-BE49-F238E27FC236}">
                              <a16:creationId xmlns:a16="http://schemas.microsoft.com/office/drawing/2014/main" id="{48FC8574-D56B-4B57-B296-CE44ADA49869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901825" y="1404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개체 20">
              <a:extLst>
                <a:ext uri="{FF2B5EF4-FFF2-40B4-BE49-F238E27FC236}">
                  <a16:creationId xmlns:a16="http://schemas.microsoft.com/office/drawing/2014/main" id="{5AAF1682-20A1-43AC-9051-8A0E762DBB5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5678261"/>
                </p:ext>
              </p:extLst>
            </p:nvPr>
          </p:nvGraphicFramePr>
          <p:xfrm>
            <a:off x="3735387" y="1404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9" name="SPW 14.0 Graph" r:id="rId15" imgW="5431702" imgH="3942750" progId="SigmaPlotGraphicObject.13">
                    <p:embed/>
                  </p:oleObj>
                </mc:Choice>
                <mc:Fallback>
                  <p:oleObj name="SPW 14.0 Graph" r:id="rId15" imgW="5431702" imgH="3942750" progId="SigmaPlotGraphicObject.13">
                    <p:embed/>
                    <p:pic>
                      <p:nvPicPr>
                        <p:cNvPr id="0" name=""/>
                        <p:cNvPicPr preferRelativeResize="0"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735387" y="1404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개체 21">
              <a:extLst>
                <a:ext uri="{FF2B5EF4-FFF2-40B4-BE49-F238E27FC236}">
                  <a16:creationId xmlns:a16="http://schemas.microsoft.com/office/drawing/2014/main" id="{6FFD5B24-D21D-4665-89CA-F449632630D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14146849"/>
                </p:ext>
              </p:extLst>
            </p:nvPr>
          </p:nvGraphicFramePr>
          <p:xfrm>
            <a:off x="69425" y="2808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50" name="SPW 14.0 Graph" r:id="rId17" imgW="5431702" imgH="3942750" progId="SigmaPlotGraphicObject.13">
                    <p:embed/>
                  </p:oleObj>
                </mc:Choice>
                <mc:Fallback>
                  <p:oleObj name="SPW 14.0 Graph" r:id="rId17" imgW="5431702" imgH="3942750" progId="SigmaPlotGraphicObject.13">
                    <p:embed/>
                    <p:pic>
                      <p:nvPicPr>
                        <p:cNvPr id="0" name=""/>
                        <p:cNvPicPr preferRelativeResize="0"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69425" y="2808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개체 22">
              <a:extLst>
                <a:ext uri="{FF2B5EF4-FFF2-40B4-BE49-F238E27FC236}">
                  <a16:creationId xmlns:a16="http://schemas.microsoft.com/office/drawing/2014/main" id="{E6038A4A-7C1F-4A26-809C-BB05D22EECB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07220220"/>
                </p:ext>
              </p:extLst>
            </p:nvPr>
          </p:nvGraphicFramePr>
          <p:xfrm>
            <a:off x="1901825" y="2808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51" name="SPW 14.0 Graph" r:id="rId19" imgW="5431702" imgH="3942750" progId="SigmaPlotGraphicObject.13">
                    <p:embed/>
                  </p:oleObj>
                </mc:Choice>
                <mc:Fallback>
                  <p:oleObj name="SPW 14.0 Graph" r:id="rId19" imgW="5431702" imgH="3942750" progId="SigmaPlotGraphicObject.13">
                    <p:embed/>
                    <p:pic>
                      <p:nvPicPr>
                        <p:cNvPr id="0" name=""/>
                        <p:cNvPicPr preferRelativeResize="0"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901825" y="2808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개체 26">
              <a:extLst>
                <a:ext uri="{FF2B5EF4-FFF2-40B4-BE49-F238E27FC236}">
                  <a16:creationId xmlns:a16="http://schemas.microsoft.com/office/drawing/2014/main" id="{E5EE2C8B-F1A9-45C9-B1DA-0189DF8A56B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35183718"/>
                </p:ext>
              </p:extLst>
            </p:nvPr>
          </p:nvGraphicFramePr>
          <p:xfrm>
            <a:off x="3735387" y="2808937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52" name="SPW 14.0 Graph" r:id="rId21" imgW="5431702" imgH="3942750" progId="SigmaPlotGraphicObject.13">
                    <p:embed/>
                  </p:oleObj>
                </mc:Choice>
                <mc:Fallback>
                  <p:oleObj name="SPW 14.0 Graph" r:id="rId21" imgW="5431702" imgH="3942750" progId="SigmaPlotGraphicObject.13">
                    <p:embed/>
                    <p:pic>
                      <p:nvPicPr>
                        <p:cNvPr id="24" name="개체 23">
                          <a:extLst>
                            <a:ext uri="{FF2B5EF4-FFF2-40B4-BE49-F238E27FC236}">
                              <a16:creationId xmlns:a16="http://schemas.microsoft.com/office/drawing/2014/main" id="{AAC8F89B-9CF1-420D-BC4C-287A6E825810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735387" y="2808937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개체 27">
              <a:extLst>
                <a:ext uri="{FF2B5EF4-FFF2-40B4-BE49-F238E27FC236}">
                  <a16:creationId xmlns:a16="http://schemas.microsoft.com/office/drawing/2014/main" id="{C4474195-E569-4919-9397-A95A5C9DDFA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71949633"/>
                </p:ext>
              </p:extLst>
            </p:nvPr>
          </p:nvGraphicFramePr>
          <p:xfrm>
            <a:off x="69425" y="4212936"/>
            <a:ext cx="18324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53" name="SPW 14.0 Graph" r:id="rId23" imgW="5439244" imgH="3953172" progId="SigmaPlotGraphicObject.13">
                    <p:embed/>
                  </p:oleObj>
                </mc:Choice>
                <mc:Fallback>
                  <p:oleObj name="SPW 14.0 Graph" r:id="rId23" imgW="5439244" imgH="3953172" progId="SigmaPlotGraphicObject.13">
                    <p:embed/>
                    <p:pic>
                      <p:nvPicPr>
                        <p:cNvPr id="25" name="개체 24">
                          <a:extLst>
                            <a:ext uri="{FF2B5EF4-FFF2-40B4-BE49-F238E27FC236}">
                              <a16:creationId xmlns:a16="http://schemas.microsoft.com/office/drawing/2014/main" id="{700D82E0-C5C1-47B1-BD2D-80EB32B55C76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69425" y="4212936"/>
                          <a:ext cx="18324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1478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FD98333-2A4E-4905-AB54-33ECAE747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390" y="821603"/>
            <a:ext cx="4559220" cy="5214794"/>
          </a:xfrm>
          <a:prstGeom prst="rect">
            <a:avLst/>
          </a:prstGeom>
          <a:ln>
            <a:solidFill>
              <a:schemeClr val="tx1">
                <a:alpha val="69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BA0E14-0A33-4B9A-BC6B-BC382331D88D}"/>
              </a:ext>
            </a:extLst>
          </p:cNvPr>
          <p:cNvSpPr txBox="1"/>
          <p:nvPr/>
        </p:nvSpPr>
        <p:spPr>
          <a:xfrm>
            <a:off x="2555687" y="6123920"/>
            <a:ext cx="7030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altLang="ko-K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Intertopic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distance map (IDM) of 1,643 abstracts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7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EB9CEE0F-A1C0-4D6E-8300-FA071E02084E}"/>
              </a:ext>
            </a:extLst>
          </p:cNvPr>
          <p:cNvGrpSpPr/>
          <p:nvPr/>
        </p:nvGrpSpPr>
        <p:grpSpPr>
          <a:xfrm>
            <a:off x="2631923" y="720430"/>
            <a:ext cx="6874720" cy="5389840"/>
            <a:chOff x="54982" y="0"/>
            <a:chExt cx="6874720" cy="5389840"/>
          </a:xfrm>
        </p:grpSpPr>
        <p:graphicFrame>
          <p:nvGraphicFramePr>
            <p:cNvPr id="2" name="개체 1">
              <a:extLst>
                <a:ext uri="{FF2B5EF4-FFF2-40B4-BE49-F238E27FC236}">
                  <a16:creationId xmlns:a16="http://schemas.microsoft.com/office/drawing/2014/main" id="{7078CE5C-1055-489D-950C-E18B831DD31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59402002"/>
                </p:ext>
              </p:extLst>
            </p:nvPr>
          </p:nvGraphicFramePr>
          <p:xfrm>
            <a:off x="471542" y="0"/>
            <a:ext cx="3240000" cy="27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2" name="SPW 14.0 Graph" r:id="rId4" imgW="6245470" imgH="4174190" progId="SigmaPlotGraphicObject.13">
                    <p:embed/>
                  </p:oleObj>
                </mc:Choice>
                <mc:Fallback>
                  <p:oleObj name="SPW 14.0 Graph" r:id="rId4" imgW="6245470" imgH="4174190" progId="SigmaPlotGraphicObject.13">
                    <p:embed/>
                    <p:pic>
                      <p:nvPicPr>
                        <p:cNvPr id="2" name="개체 1">
                          <a:extLst>
                            <a:ext uri="{FF2B5EF4-FFF2-40B4-BE49-F238E27FC236}">
                              <a16:creationId xmlns:a16="http://schemas.microsoft.com/office/drawing/2014/main" id="{7078CE5C-1055-489D-950C-E18B831DD310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71542" y="0"/>
                          <a:ext cx="3240000" cy="27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개체 3">
              <a:extLst>
                <a:ext uri="{FF2B5EF4-FFF2-40B4-BE49-F238E27FC236}">
                  <a16:creationId xmlns:a16="http://schemas.microsoft.com/office/drawing/2014/main" id="{6A3F5734-18AA-413A-838A-6B032EA7A40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82407317"/>
                </p:ext>
              </p:extLst>
            </p:nvPr>
          </p:nvGraphicFramePr>
          <p:xfrm>
            <a:off x="3689702" y="0"/>
            <a:ext cx="3240000" cy="27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3" name="SPW 14.0 Graph" r:id="rId6" imgW="6449450" imgH="4175627" progId="SigmaPlotGraphicObject.13">
                    <p:embed/>
                  </p:oleObj>
                </mc:Choice>
                <mc:Fallback>
                  <p:oleObj name="SPW 14.0 Graph" r:id="rId6" imgW="6449450" imgH="4175627" progId="SigmaPlotGraphicObject.13">
                    <p:embed/>
                    <p:pic>
                      <p:nvPicPr>
                        <p:cNvPr id="4" name="개체 3">
                          <a:extLst>
                            <a:ext uri="{FF2B5EF4-FFF2-40B4-BE49-F238E27FC236}">
                              <a16:creationId xmlns:a16="http://schemas.microsoft.com/office/drawing/2014/main" id="{6A3F5734-18AA-413A-838A-6B032EA7A401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689702" y="0"/>
                          <a:ext cx="3240000" cy="27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개체 5">
              <a:extLst>
                <a:ext uri="{FF2B5EF4-FFF2-40B4-BE49-F238E27FC236}">
                  <a16:creationId xmlns:a16="http://schemas.microsoft.com/office/drawing/2014/main" id="{97FB2E3E-C2FE-4A96-9B5D-969F0F37F66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8069318"/>
                </p:ext>
              </p:extLst>
            </p:nvPr>
          </p:nvGraphicFramePr>
          <p:xfrm>
            <a:off x="54982" y="2689840"/>
            <a:ext cx="3656560" cy="27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4" name="SPW 14.0 Graph" r:id="rId8" imgW="7155123" imgH="4175627" progId="SigmaPlotGraphicObject.13">
                    <p:embed/>
                  </p:oleObj>
                </mc:Choice>
                <mc:Fallback>
                  <p:oleObj name="SPW 14.0 Graph" r:id="rId8" imgW="7155123" imgH="4175627" progId="SigmaPlotGraphicObject.13">
                    <p:embed/>
                    <p:pic>
                      <p:nvPicPr>
                        <p:cNvPr id="6" name="개체 5">
                          <a:extLst>
                            <a:ext uri="{FF2B5EF4-FFF2-40B4-BE49-F238E27FC236}">
                              <a16:creationId xmlns:a16="http://schemas.microsoft.com/office/drawing/2014/main" id="{97FB2E3E-C2FE-4A96-9B5D-969F0F37F660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4982" y="2689840"/>
                          <a:ext cx="3656560" cy="27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BA7B22-60E3-4CE6-895E-9C65942A0D01}"/>
              </a:ext>
            </a:extLst>
          </p:cNvPr>
          <p:cNvSpPr txBox="1"/>
          <p:nvPr/>
        </p:nvSpPr>
        <p:spPr>
          <a:xfrm>
            <a:off x="2778490" y="6192986"/>
            <a:ext cx="7169378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Probability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of occurrence for </a:t>
            </a:r>
            <a:r>
              <a:rPr lang="en-US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the 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top 20 terms in each topic.</a:t>
            </a:r>
            <a:endParaRPr lang="en-US" sz="1800" b="1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31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38831</TotalTime>
  <Words>243</Words>
  <Application>Microsoft Office PowerPoint</Application>
  <PresentationFormat>와이드스크린</PresentationFormat>
  <Paragraphs>11</Paragraphs>
  <Slides>3</Slides>
  <Notes>3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Söhne</vt:lpstr>
      <vt:lpstr>맑은 고딕</vt:lpstr>
      <vt:lpstr>Arial</vt:lpstr>
      <vt:lpstr>Times New Roman</vt:lpstr>
      <vt:lpstr>Office 테마</vt:lpstr>
      <vt:lpstr>SPW 14.0 Graph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 필성</dc:creator>
  <cp:lastModifiedBy>강 필성</cp:lastModifiedBy>
  <cp:revision>100</cp:revision>
  <dcterms:created xsi:type="dcterms:W3CDTF">2024-01-02T01:50:59Z</dcterms:created>
  <dcterms:modified xsi:type="dcterms:W3CDTF">2025-01-09T14:45:31Z</dcterms:modified>
</cp:coreProperties>
</file>