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BC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864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815C-84A6-413D-B6C4-98209F9D1146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8EC3-19BF-4963-905D-FCDA85BE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61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815C-84A6-413D-B6C4-98209F9D1146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8EC3-19BF-4963-905D-FCDA85BE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2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815C-84A6-413D-B6C4-98209F9D1146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8EC3-19BF-4963-905D-FCDA85BE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89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815C-84A6-413D-B6C4-98209F9D1146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8EC3-19BF-4963-905D-FCDA85BE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815C-84A6-413D-B6C4-98209F9D1146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8EC3-19BF-4963-905D-FCDA85BE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75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815C-84A6-413D-B6C4-98209F9D1146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8EC3-19BF-4963-905D-FCDA85BE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448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815C-84A6-413D-B6C4-98209F9D1146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8EC3-19BF-4963-905D-FCDA85BE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01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815C-84A6-413D-B6C4-98209F9D1146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8EC3-19BF-4963-905D-FCDA85BE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12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815C-84A6-413D-B6C4-98209F9D1146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8EC3-19BF-4963-905D-FCDA85BE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1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815C-84A6-413D-B6C4-98209F9D1146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8EC3-19BF-4963-905D-FCDA85BE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60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815C-84A6-413D-B6C4-98209F9D1146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8EC3-19BF-4963-905D-FCDA85BE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16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0815C-84A6-413D-B6C4-98209F9D1146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38EC3-19BF-4963-905D-FCDA85BE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78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2" r="23810"/>
          <a:stretch/>
        </p:blipFill>
        <p:spPr>
          <a:xfrm>
            <a:off x="685800" y="838200"/>
            <a:ext cx="5334000" cy="47847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5257800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N-terminal </a:t>
            </a:r>
            <a:r>
              <a:rPr lang="de-DE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domain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0" y="556461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DBC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C-terminal </a:t>
            </a:r>
            <a:r>
              <a:rPr lang="de-DE" b="1" dirty="0" err="1" smtClean="0">
                <a:solidFill>
                  <a:srgbClr val="0DBC0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domain</a:t>
            </a:r>
            <a:endParaRPr lang="en-US" b="1" dirty="0">
              <a:solidFill>
                <a:srgbClr val="0DBC0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86699" y="457200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</a:t>
            </a:r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</a:t>
            </a:r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cavity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6858000"/>
            <a:ext cx="57160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S1: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-dimensional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maize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terpene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TPS4.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homology-based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was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created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crystal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5-</a:t>
            </a:r>
            <a:r>
              <a:rPr lang="de-D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epi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-aristolochene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tobacco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(Starks et al., 1997)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Amino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acids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lining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active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cavity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shown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in orange. The N-terminal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C-terminal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domains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highlighted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blue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green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respectively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74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6858000"/>
            <a:ext cx="5716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S2: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Statistical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parameters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one way ANOVA analysis of </a:t>
            </a:r>
            <a:r>
              <a:rPr lang="en-US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4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cat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values.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7231" y="533400"/>
            <a:ext cx="6400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One Way Analysis of Variance (ANOVA)</a:t>
            </a:r>
          </a:p>
          <a:p>
            <a:endParaRPr lang="en-US" sz="900" dirty="0"/>
          </a:p>
          <a:p>
            <a:r>
              <a:rPr lang="en-US" sz="900" dirty="0"/>
              <a:t>Normality Test (Shapiro-Wilk): 	Passed	(P = 0,761)</a:t>
            </a:r>
          </a:p>
          <a:p>
            <a:endParaRPr lang="en-US" sz="900" dirty="0"/>
          </a:p>
          <a:p>
            <a:r>
              <a:rPr lang="en-US" sz="900" dirty="0"/>
              <a:t>Equal Variance Test (Brown-Forsythe):	Passed	(P = 0,380)</a:t>
            </a:r>
          </a:p>
          <a:p>
            <a:endParaRPr lang="en-US" sz="900" dirty="0"/>
          </a:p>
          <a:p>
            <a:r>
              <a:rPr lang="en-US" sz="900" dirty="0"/>
              <a:t>Group Name 		N 	Missing	Mean	</a:t>
            </a:r>
            <a:r>
              <a:rPr lang="en-US" sz="900" dirty="0" err="1"/>
              <a:t>Std</a:t>
            </a:r>
            <a:r>
              <a:rPr lang="en-US" sz="900" dirty="0"/>
              <a:t> Dev	SEM	</a:t>
            </a:r>
          </a:p>
          <a:p>
            <a:r>
              <a:rPr lang="en-US" sz="900" dirty="0"/>
              <a:t>log-TPS4 </a:t>
            </a:r>
            <a:r>
              <a:rPr lang="en-US" sz="900" dirty="0" err="1"/>
              <a:t>kcat</a:t>
            </a:r>
            <a:r>
              <a:rPr lang="en-US" sz="900" dirty="0"/>
              <a:t> [s-1]	</a:t>
            </a:r>
            <a:r>
              <a:rPr lang="en-US" sz="900" dirty="0" smtClean="0"/>
              <a:t>	4</a:t>
            </a:r>
            <a:r>
              <a:rPr lang="en-US" sz="900" dirty="0"/>
              <a:t>	0	-1,982	0,0413	</a:t>
            </a:r>
            <a:r>
              <a:rPr lang="en-US" sz="900" dirty="0" smtClean="0"/>
              <a:t>0,0206</a:t>
            </a:r>
            <a:endParaRPr lang="en-US" sz="900" dirty="0"/>
          </a:p>
          <a:p>
            <a:r>
              <a:rPr lang="en-US" sz="900" dirty="0"/>
              <a:t>log-TPS10 </a:t>
            </a:r>
            <a:r>
              <a:rPr lang="en-US" sz="900" dirty="0" err="1"/>
              <a:t>kcat</a:t>
            </a:r>
            <a:r>
              <a:rPr lang="en-US" sz="900" dirty="0"/>
              <a:t> [s-1</a:t>
            </a:r>
            <a:r>
              <a:rPr lang="en-US" sz="900" dirty="0" smtClean="0"/>
              <a:t>]	</a:t>
            </a:r>
            <a:r>
              <a:rPr lang="en-US" sz="900" dirty="0"/>
              <a:t>	4	0	-0,693	0,0452	</a:t>
            </a:r>
            <a:r>
              <a:rPr lang="en-US" sz="900" dirty="0" smtClean="0"/>
              <a:t>0,0226</a:t>
            </a:r>
            <a:endParaRPr lang="en-US" sz="900" dirty="0"/>
          </a:p>
          <a:p>
            <a:r>
              <a:rPr lang="en-US" sz="900" dirty="0"/>
              <a:t>log-MuB51 </a:t>
            </a:r>
            <a:r>
              <a:rPr lang="en-US" sz="900" dirty="0" err="1"/>
              <a:t>kcat</a:t>
            </a:r>
            <a:r>
              <a:rPr lang="en-US" sz="900" dirty="0"/>
              <a:t> [s-1]	4	0	-2,343	0,0463	</a:t>
            </a:r>
            <a:r>
              <a:rPr lang="en-US" sz="900" dirty="0" smtClean="0"/>
              <a:t>0,0232</a:t>
            </a:r>
            <a:endParaRPr lang="en-US" sz="900" dirty="0"/>
          </a:p>
          <a:p>
            <a:r>
              <a:rPr lang="en-US" sz="900" dirty="0"/>
              <a:t>log-MuB73 </a:t>
            </a:r>
            <a:r>
              <a:rPr lang="en-US" sz="900" dirty="0" err="1"/>
              <a:t>kcat</a:t>
            </a:r>
            <a:r>
              <a:rPr lang="en-US" sz="900" dirty="0"/>
              <a:t> [s-1]	4	0	-1,617	0,00807	0,00404	</a:t>
            </a:r>
          </a:p>
          <a:p>
            <a:endParaRPr lang="en-US" sz="900" dirty="0"/>
          </a:p>
          <a:p>
            <a:r>
              <a:rPr lang="en-US" sz="900" dirty="0"/>
              <a:t>Source of Variation	 DF 	 SS 	 MS 	  F 	  P 	</a:t>
            </a:r>
          </a:p>
          <a:p>
            <a:r>
              <a:rPr lang="en-US" sz="900" dirty="0"/>
              <a:t>Between Groups	3	6,028	2,009	1348,448	&lt;0,001	</a:t>
            </a:r>
          </a:p>
          <a:p>
            <a:r>
              <a:rPr lang="en-US" sz="900" dirty="0"/>
              <a:t>Residual	12	0,0179	0,00149			</a:t>
            </a:r>
          </a:p>
          <a:p>
            <a:r>
              <a:rPr lang="en-US" sz="900" dirty="0"/>
              <a:t>Total	15	6,046				</a:t>
            </a:r>
          </a:p>
          <a:p>
            <a:endParaRPr lang="en-US" sz="900" dirty="0"/>
          </a:p>
          <a:p>
            <a:r>
              <a:rPr lang="en-US" sz="900" dirty="0"/>
              <a:t>The differences in the mean values among the treatment groups are greater than would be expected by chance; there is a </a:t>
            </a:r>
          </a:p>
          <a:p>
            <a:endParaRPr lang="en-US" sz="900" dirty="0"/>
          </a:p>
          <a:p>
            <a:r>
              <a:rPr lang="en-US" sz="900" dirty="0"/>
              <a:t>statistically significant difference  (P = &lt;0,001).</a:t>
            </a:r>
          </a:p>
          <a:p>
            <a:endParaRPr lang="en-US" sz="900" dirty="0"/>
          </a:p>
          <a:p>
            <a:r>
              <a:rPr lang="en-US" sz="900" dirty="0"/>
              <a:t>Power of performed test with alpha = 0,050: 1,000</a:t>
            </a:r>
          </a:p>
          <a:p>
            <a:endParaRPr lang="en-US" sz="900" dirty="0"/>
          </a:p>
          <a:p>
            <a:endParaRPr lang="en-US" sz="900" dirty="0"/>
          </a:p>
          <a:p>
            <a:r>
              <a:rPr lang="en-US" sz="900" dirty="0"/>
              <a:t>All Pairwise Multiple Comparison Procedures (Tukey Test):</a:t>
            </a:r>
          </a:p>
          <a:p>
            <a:endParaRPr lang="en-US" sz="900" dirty="0"/>
          </a:p>
          <a:p>
            <a:r>
              <a:rPr lang="en-US" sz="900" dirty="0"/>
              <a:t>Comparisons for factor: </a:t>
            </a:r>
          </a:p>
          <a:p>
            <a:r>
              <a:rPr lang="en-US" sz="900" dirty="0"/>
              <a:t>Comparison		</a:t>
            </a:r>
            <a:r>
              <a:rPr lang="en-US" sz="900" dirty="0" smtClean="0"/>
              <a:t>Diff </a:t>
            </a:r>
            <a:r>
              <a:rPr lang="en-US" sz="900" dirty="0"/>
              <a:t>of Means	p	q	P	P&lt;0,050	</a:t>
            </a:r>
          </a:p>
          <a:p>
            <a:r>
              <a:rPr lang="en-US" sz="900" dirty="0"/>
              <a:t>log-TPS10 kc vs. log-MuB51 kc	1,650	</a:t>
            </a:r>
            <a:r>
              <a:rPr lang="en-US" sz="900" dirty="0" smtClean="0"/>
              <a:t>4</a:t>
            </a:r>
            <a:r>
              <a:rPr lang="en-US" sz="900" dirty="0"/>
              <a:t>	85,494	&lt;0,001	</a:t>
            </a:r>
            <a:r>
              <a:rPr lang="en-US" sz="900" dirty="0" smtClean="0"/>
              <a:t>Yes</a:t>
            </a:r>
            <a:endParaRPr lang="en-US" sz="900" dirty="0"/>
          </a:p>
          <a:p>
            <a:r>
              <a:rPr lang="en-US" sz="900" dirty="0"/>
              <a:t>log-TPS10 kc vs. log-TPS4 </a:t>
            </a:r>
            <a:r>
              <a:rPr lang="en-US" sz="900" dirty="0" err="1"/>
              <a:t>kca</a:t>
            </a:r>
            <a:r>
              <a:rPr lang="en-US" sz="900" dirty="0"/>
              <a:t>	1,289	</a:t>
            </a:r>
            <a:r>
              <a:rPr lang="en-US" sz="900" dirty="0" smtClean="0"/>
              <a:t>4</a:t>
            </a:r>
            <a:r>
              <a:rPr lang="en-US" sz="900" dirty="0"/>
              <a:t>	66,760	&lt;0,001	</a:t>
            </a:r>
            <a:r>
              <a:rPr lang="en-US" sz="900" dirty="0" smtClean="0"/>
              <a:t>Yes</a:t>
            </a:r>
            <a:endParaRPr lang="en-US" sz="900" dirty="0"/>
          </a:p>
          <a:p>
            <a:r>
              <a:rPr lang="en-US" sz="900" dirty="0"/>
              <a:t>log-TPS10 kc vs. log-MuB73 kc	0,923	</a:t>
            </a:r>
            <a:r>
              <a:rPr lang="en-US" sz="900" dirty="0" smtClean="0"/>
              <a:t>4</a:t>
            </a:r>
            <a:r>
              <a:rPr lang="en-US" sz="900" dirty="0"/>
              <a:t>	47,845	&lt;0,001	</a:t>
            </a:r>
            <a:r>
              <a:rPr lang="en-US" sz="900" dirty="0" smtClean="0"/>
              <a:t>Yes</a:t>
            </a:r>
            <a:endParaRPr lang="en-US" sz="900" dirty="0"/>
          </a:p>
          <a:p>
            <a:r>
              <a:rPr lang="en-US" sz="900" dirty="0"/>
              <a:t>log-MuB73 kc vs. log-MuB51 kc	0,727	</a:t>
            </a:r>
            <a:r>
              <a:rPr lang="en-US" sz="900" dirty="0" smtClean="0"/>
              <a:t>4</a:t>
            </a:r>
            <a:r>
              <a:rPr lang="en-US" sz="900" dirty="0"/>
              <a:t>	37,649	&lt;0,001	</a:t>
            </a:r>
            <a:r>
              <a:rPr lang="en-US" sz="900" dirty="0" smtClean="0"/>
              <a:t>Yes</a:t>
            </a:r>
            <a:endParaRPr lang="en-US" sz="900" dirty="0"/>
          </a:p>
          <a:p>
            <a:r>
              <a:rPr lang="en-US" sz="900" dirty="0"/>
              <a:t>log-MuB73 kc vs. log-TPS4 </a:t>
            </a:r>
            <a:r>
              <a:rPr lang="en-US" sz="900" dirty="0" err="1"/>
              <a:t>kca</a:t>
            </a:r>
            <a:r>
              <a:rPr lang="en-US" sz="900" dirty="0"/>
              <a:t>	0,365	</a:t>
            </a:r>
            <a:r>
              <a:rPr lang="en-US" sz="900" dirty="0" smtClean="0"/>
              <a:t>4</a:t>
            </a:r>
            <a:r>
              <a:rPr lang="en-US" sz="900" dirty="0"/>
              <a:t>	18,914	&lt;0,001	</a:t>
            </a:r>
            <a:r>
              <a:rPr lang="en-US" sz="900" dirty="0" smtClean="0"/>
              <a:t>Yes</a:t>
            </a:r>
            <a:endParaRPr lang="en-US" sz="900" dirty="0"/>
          </a:p>
          <a:p>
            <a:r>
              <a:rPr lang="en-US" sz="900" dirty="0"/>
              <a:t>log-TPS4 </a:t>
            </a:r>
            <a:r>
              <a:rPr lang="en-US" sz="900" dirty="0" err="1"/>
              <a:t>kca</a:t>
            </a:r>
            <a:r>
              <a:rPr lang="en-US" sz="900" dirty="0"/>
              <a:t> vs. log-MuB51 kc	0,362	</a:t>
            </a:r>
            <a:r>
              <a:rPr lang="en-US" sz="900" dirty="0" smtClean="0"/>
              <a:t>4</a:t>
            </a:r>
            <a:r>
              <a:rPr lang="en-US" sz="900" dirty="0"/>
              <a:t>	18,734	&lt;0,001	Yes	</a:t>
            </a:r>
          </a:p>
        </p:txBody>
      </p:sp>
    </p:spTree>
    <p:extLst>
      <p:ext uri="{BB962C8B-B14F-4D97-AF65-F5344CB8AC3E}">
        <p14:creationId xmlns:p14="http://schemas.microsoft.com/office/powerpoint/2010/main" val="1988934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On-screen Show (4:3)</PresentationFormat>
  <Paragraphs>39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MPI for chemical ecology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Tobias Koellner</dc:creator>
  <cp:lastModifiedBy>Tobias Koellner</cp:lastModifiedBy>
  <cp:revision>8</cp:revision>
  <dcterms:created xsi:type="dcterms:W3CDTF">2020-03-03T08:39:14Z</dcterms:created>
  <dcterms:modified xsi:type="dcterms:W3CDTF">2020-04-22T09:30:44Z</dcterms:modified>
</cp:coreProperties>
</file>