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4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5.xml" ContentType="application/vnd.openxmlformats-officedocument.themeOverr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7" r:id="rId3"/>
    <p:sldId id="258" r:id="rId4"/>
    <p:sldId id="267" r:id="rId5"/>
    <p:sldId id="264" r:id="rId6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pos="3974" userDrawn="1">
          <p15:clr>
            <a:srgbClr val="A4A3A4"/>
          </p15:clr>
        </p15:guide>
        <p15:guide id="4" pos="346" userDrawn="1">
          <p15:clr>
            <a:srgbClr val="A4A3A4"/>
          </p15:clr>
        </p15:guide>
        <p15:guide id="5" orient="horz" pos="852" userDrawn="1">
          <p15:clr>
            <a:srgbClr val="A4A3A4"/>
          </p15:clr>
        </p15:guide>
        <p15:guide id="6" orient="horz" pos="58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3348" y="108"/>
      </p:cViewPr>
      <p:guideLst>
        <p:guide orient="horz" pos="3120"/>
        <p:guide pos="2160"/>
        <p:guide pos="3974"/>
        <p:guide pos="346"/>
        <p:guide orient="horz" pos="852"/>
        <p:guide orient="horz" pos="584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D:\KRIBB\data\&#47924;(Radish)\qPCR\2017.03.09-GA%20qPCR%20(6h,%202,4,6d)\2017.03.09-&#47924;%20GA%20qPCR.xlsx" TargetMode="Externa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&#53685;&#54633;%20&#47928;&#49436;1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HM\&#49892;&#54744;\&#47924;\2020\2020.01.14%20Valiation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HM\&#49892;&#54744;\&#47924;\2020\2020.01.14%20Valiation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HM\&#49892;&#54744;\&#47924;\2020\2020.01.14%20Valiation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HM\&#49892;&#54744;\&#47924;\2020\2020.01.14%20Valiation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HM\&#49892;&#54744;\&#47924;\2020\2020.01.14%20Valiation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HM\&#49892;&#54744;\&#47924;\2020\2020.01.14%20Valiation.xlsx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file:///H:\HM\Experiment\3.Crops\Radish\Radish%20Flowering%20GA\radish%20GA%20qPCR%20(6d),%20R-seq%20(18.07.20%20&#52572;&#51333;).xlsx" TargetMode="External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D:\KRIBB\data\&#47924;(Radish)\qPCR\2017.03.09-GA%20qPCR%20(6h,%202,4,6d)\2017.03.09-&#47924;%20GA%20qPCR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D:\KRIBB\data\&#47924;(Radish)\qPCR\2017.03.09-GA%20qPCR%20(6h,%202,4,6d)\2017.03.09-&#47924;%20GA%20qPCR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D:\KRIBB\data\&#47924;(Radish)\qPCR\2017.03.09-GA%20qPCR%20(6h,%202,4,6d)\2017.03.09-&#47924;%20GA%20qPCR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oleObject" Target="file:///D:\KRIBB\data\&#47924;(Radish)\qPCR\2017.03.09-GA%20qPCR%20(6h,%202,4,6d)\2017.03.09-&#47924;%20GA%20qPCR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oleObject" Target="file:///D:\KRIBB\data\&#47924;(Radish)\qPCR\2017.03.09-GA%20qPCR%20(6h,%202,4,6d)\2017.03.09-&#47924;%20GA%20qPCR.xlsx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&#53685;&#54633;%20&#47928;&#49436;1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&#53685;&#54633;%20&#47928;&#49436;1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&#53685;&#54633;%20&#47928;&#49436;1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Sheet1!$Q$284</c:f>
              <c:strCache>
                <c:ptCount val="1"/>
                <c:pt idx="0">
                  <c:v>NH-JS1 -GA</c:v>
                </c:pt>
              </c:strCache>
            </c:strRef>
          </c:tx>
          <c:spPr>
            <a:ln w="28575" cap="rnd">
              <a:solidFill>
                <a:srgbClr val="B4C7E7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B4C7E7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Sheet1!$Q$290:$Q$293</c:f>
                <c:numCache>
                  <c:formatCode>General</c:formatCode>
                  <c:ptCount val="4"/>
                  <c:pt idx="0">
                    <c:v>4.6730000000000001E-2</c:v>
                  </c:pt>
                  <c:pt idx="1">
                    <c:v>0.31907999999999997</c:v>
                  </c:pt>
                  <c:pt idx="2">
                    <c:v>0.14460999999999999</c:v>
                  </c:pt>
                  <c:pt idx="3">
                    <c:v>8.8260000000000005E-2</c:v>
                  </c:pt>
                </c:numCache>
              </c:numRef>
            </c:plus>
            <c:minus>
              <c:numRef>
                <c:f>Sheet1!$Q$290:$Q$293</c:f>
                <c:numCache>
                  <c:formatCode>General</c:formatCode>
                  <c:ptCount val="4"/>
                  <c:pt idx="0">
                    <c:v>4.6730000000000001E-2</c:v>
                  </c:pt>
                  <c:pt idx="1">
                    <c:v>0.31907999999999997</c:v>
                  </c:pt>
                  <c:pt idx="2">
                    <c:v>0.14460999999999999</c:v>
                  </c:pt>
                  <c:pt idx="3">
                    <c:v>8.8260000000000005E-2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Sheet1!$P$285:$P$288</c:f>
              <c:strCache>
                <c:ptCount val="4"/>
                <c:pt idx="0">
                  <c:v>6h</c:v>
                </c:pt>
                <c:pt idx="1">
                  <c:v>2d</c:v>
                </c:pt>
                <c:pt idx="2">
                  <c:v>4d</c:v>
                </c:pt>
                <c:pt idx="3">
                  <c:v>6d</c:v>
                </c:pt>
              </c:strCache>
            </c:strRef>
          </c:cat>
          <c:val>
            <c:numRef>
              <c:f>Sheet1!$Q$285:$Q$288</c:f>
              <c:numCache>
                <c:formatCode>General</c:formatCode>
                <c:ptCount val="4"/>
                <c:pt idx="0">
                  <c:v>1</c:v>
                </c:pt>
                <c:pt idx="1">
                  <c:v>3.4160200000000001</c:v>
                </c:pt>
                <c:pt idx="2">
                  <c:v>1.65371</c:v>
                </c:pt>
                <c:pt idx="3">
                  <c:v>2.4818199999999999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8C6-4ACD-816D-464B07FDDD9A}"/>
            </c:ext>
          </c:extLst>
        </c:ser>
        <c:ser>
          <c:idx val="1"/>
          <c:order val="1"/>
          <c:tx>
            <c:strRef>
              <c:f>Sheet1!$R$284</c:f>
              <c:strCache>
                <c:ptCount val="1"/>
                <c:pt idx="0">
                  <c:v>NH-JS2 -GA</c:v>
                </c:pt>
              </c:strCache>
            </c:strRef>
          </c:tx>
          <c:spPr>
            <a:ln w="28575" cap="rnd">
              <a:solidFill>
                <a:srgbClr val="F8CBAD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8CBAD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Sheet1!$R$290:$R$293</c:f>
                <c:numCache>
                  <c:formatCode>General</c:formatCode>
                  <c:ptCount val="4"/>
                  <c:pt idx="0">
                    <c:v>0.22977</c:v>
                  </c:pt>
                  <c:pt idx="1">
                    <c:v>0.25176999999999999</c:v>
                  </c:pt>
                  <c:pt idx="2">
                    <c:v>8.3129999999999996E-2</c:v>
                  </c:pt>
                  <c:pt idx="3">
                    <c:v>6.3140000000000002E-2</c:v>
                  </c:pt>
                </c:numCache>
              </c:numRef>
            </c:plus>
            <c:minus>
              <c:numRef>
                <c:f>Sheet1!$R$290:$R$293</c:f>
                <c:numCache>
                  <c:formatCode>General</c:formatCode>
                  <c:ptCount val="4"/>
                  <c:pt idx="0">
                    <c:v>0.22977</c:v>
                  </c:pt>
                  <c:pt idx="1">
                    <c:v>0.25176999999999999</c:v>
                  </c:pt>
                  <c:pt idx="2">
                    <c:v>8.3129999999999996E-2</c:v>
                  </c:pt>
                  <c:pt idx="3">
                    <c:v>6.3140000000000002E-2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Sheet1!$P$285:$P$288</c:f>
              <c:strCache>
                <c:ptCount val="4"/>
                <c:pt idx="0">
                  <c:v>6h</c:v>
                </c:pt>
                <c:pt idx="1">
                  <c:v>2d</c:v>
                </c:pt>
                <c:pt idx="2">
                  <c:v>4d</c:v>
                </c:pt>
                <c:pt idx="3">
                  <c:v>6d</c:v>
                </c:pt>
              </c:strCache>
            </c:strRef>
          </c:cat>
          <c:val>
            <c:numRef>
              <c:f>Sheet1!$R$285:$R$288</c:f>
              <c:numCache>
                <c:formatCode>General</c:formatCode>
                <c:ptCount val="4"/>
                <c:pt idx="0">
                  <c:v>1.52274</c:v>
                </c:pt>
                <c:pt idx="1">
                  <c:v>1.25346</c:v>
                </c:pt>
                <c:pt idx="2">
                  <c:v>1.3269200000000001</c:v>
                </c:pt>
                <c:pt idx="3">
                  <c:v>1.6817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8C6-4ACD-816D-464B07FDDD9A}"/>
            </c:ext>
          </c:extLst>
        </c:ser>
        <c:ser>
          <c:idx val="2"/>
          <c:order val="2"/>
          <c:tx>
            <c:strRef>
              <c:f>Sheet1!$S$284</c:f>
              <c:strCache>
                <c:ptCount val="1"/>
                <c:pt idx="0">
                  <c:v>NH-JS1 +GA</c:v>
                </c:pt>
              </c:strCache>
            </c:strRef>
          </c:tx>
          <c:spPr>
            <a:ln w="28575" cap="rnd">
              <a:solidFill>
                <a:srgbClr val="2E75B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2E75B6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Sheet1!$S$290:$S$293</c:f>
                <c:numCache>
                  <c:formatCode>General</c:formatCode>
                  <c:ptCount val="4"/>
                  <c:pt idx="0">
                    <c:v>0.14091999999999999</c:v>
                  </c:pt>
                  <c:pt idx="1">
                    <c:v>8.5319999999999993E-2</c:v>
                  </c:pt>
                  <c:pt idx="2">
                    <c:v>0.10298</c:v>
                  </c:pt>
                  <c:pt idx="3">
                    <c:v>0.60809999999999997</c:v>
                  </c:pt>
                </c:numCache>
              </c:numRef>
            </c:plus>
            <c:minus>
              <c:numRef>
                <c:f>Sheet1!$S$290:$S$293</c:f>
                <c:numCache>
                  <c:formatCode>General</c:formatCode>
                  <c:ptCount val="4"/>
                  <c:pt idx="0">
                    <c:v>0.14091999999999999</c:v>
                  </c:pt>
                  <c:pt idx="1">
                    <c:v>8.5319999999999993E-2</c:v>
                  </c:pt>
                  <c:pt idx="2">
                    <c:v>0.10298</c:v>
                  </c:pt>
                  <c:pt idx="3">
                    <c:v>0.60809999999999997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Sheet1!$P$285:$P$288</c:f>
              <c:strCache>
                <c:ptCount val="4"/>
                <c:pt idx="0">
                  <c:v>6h</c:v>
                </c:pt>
                <c:pt idx="1">
                  <c:v>2d</c:v>
                </c:pt>
                <c:pt idx="2">
                  <c:v>4d</c:v>
                </c:pt>
                <c:pt idx="3">
                  <c:v>6d</c:v>
                </c:pt>
              </c:strCache>
            </c:strRef>
          </c:cat>
          <c:val>
            <c:numRef>
              <c:f>Sheet1!$S$285:$S$288</c:f>
              <c:numCache>
                <c:formatCode>General</c:formatCode>
                <c:ptCount val="4"/>
                <c:pt idx="0">
                  <c:v>2.0382400000000001</c:v>
                </c:pt>
                <c:pt idx="1">
                  <c:v>1.22482</c:v>
                </c:pt>
                <c:pt idx="2">
                  <c:v>2.6524100000000002</c:v>
                </c:pt>
                <c:pt idx="3">
                  <c:v>3.8122699999999998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8C6-4ACD-816D-464B07FDDD9A}"/>
            </c:ext>
          </c:extLst>
        </c:ser>
        <c:ser>
          <c:idx val="3"/>
          <c:order val="3"/>
          <c:tx>
            <c:strRef>
              <c:f>Sheet1!$T$284</c:f>
              <c:strCache>
                <c:ptCount val="1"/>
                <c:pt idx="0">
                  <c:v>NH-JS2 +GA</c:v>
                </c:pt>
              </c:strCache>
            </c:strRef>
          </c:tx>
          <c:spPr>
            <a:ln w="28575" cap="rnd">
              <a:solidFill>
                <a:srgbClr val="C55A1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C55A11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Sheet1!$T$290:$T$293</c:f>
                <c:numCache>
                  <c:formatCode>General</c:formatCode>
                  <c:ptCount val="4"/>
                  <c:pt idx="0">
                    <c:v>1.839E-2</c:v>
                  </c:pt>
                  <c:pt idx="1">
                    <c:v>0.10895000000000001</c:v>
                  </c:pt>
                  <c:pt idx="2">
                    <c:v>9.1880000000000003E-2</c:v>
                  </c:pt>
                  <c:pt idx="3">
                    <c:v>9.0590000000000004E-2</c:v>
                  </c:pt>
                </c:numCache>
              </c:numRef>
            </c:plus>
            <c:minus>
              <c:numRef>
                <c:f>Sheet1!$T$290:$T$293</c:f>
                <c:numCache>
                  <c:formatCode>General</c:formatCode>
                  <c:ptCount val="4"/>
                  <c:pt idx="0">
                    <c:v>1.839E-2</c:v>
                  </c:pt>
                  <c:pt idx="1">
                    <c:v>0.10895000000000001</c:v>
                  </c:pt>
                  <c:pt idx="2">
                    <c:v>9.1880000000000003E-2</c:v>
                  </c:pt>
                  <c:pt idx="3">
                    <c:v>9.0590000000000004E-2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Sheet1!$P$285:$P$288</c:f>
              <c:strCache>
                <c:ptCount val="4"/>
                <c:pt idx="0">
                  <c:v>6h</c:v>
                </c:pt>
                <c:pt idx="1">
                  <c:v>2d</c:v>
                </c:pt>
                <c:pt idx="2">
                  <c:v>4d</c:v>
                </c:pt>
                <c:pt idx="3">
                  <c:v>6d</c:v>
                </c:pt>
              </c:strCache>
            </c:strRef>
          </c:cat>
          <c:val>
            <c:numRef>
              <c:f>Sheet1!$T$285:$T$288</c:f>
              <c:numCache>
                <c:formatCode>General</c:formatCode>
                <c:ptCount val="4"/>
                <c:pt idx="0">
                  <c:v>0.98026999999999997</c:v>
                </c:pt>
                <c:pt idx="1">
                  <c:v>1.47665</c:v>
                </c:pt>
                <c:pt idx="2">
                  <c:v>1.6219699999999999</c:v>
                </c:pt>
                <c:pt idx="3">
                  <c:v>1.3360000000000001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C8C6-4ACD-816D-464B07FDDD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97642240"/>
        <c:axId val="1497631840"/>
      </c:lineChart>
      <c:catAx>
        <c:axId val="1497642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1497631840"/>
        <c:crosses val="autoZero"/>
        <c:auto val="1"/>
        <c:lblAlgn val="ctr"/>
        <c:lblOffset val="100"/>
        <c:noMultiLvlLbl val="0"/>
      </c:catAx>
      <c:valAx>
        <c:axId val="1497631840"/>
        <c:scaling>
          <c:orientation val="minMax"/>
          <c:max val="5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solidFill>
              <a:srgbClr val="E7E6E6">
                <a:lumMod val="90000"/>
              </a:srgb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1497642240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5811419621694588"/>
          <c:y val="5.0925925925925923E-2"/>
          <c:w val="0.51490326494459848"/>
          <c:h val="0.8416746864975212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F3B-4F42-AD68-18E0A1EF5553}"/>
              </c:ext>
            </c:extLst>
          </c:dPt>
          <c:dPt>
            <c:idx val="1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F3B-4F42-AD68-18E0A1EF5553}"/>
              </c:ext>
            </c:extLst>
          </c:dPt>
          <c:dPt>
            <c:idx val="2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DF3B-4F42-AD68-18E0A1EF5553}"/>
              </c:ext>
            </c:extLst>
          </c:dPt>
          <c:dPt>
            <c:idx val="3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DF3B-4F42-AD68-18E0A1EF5553}"/>
              </c:ext>
            </c:extLst>
          </c:dPt>
          <c:dPt>
            <c:idx val="5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DF3B-4F42-AD68-18E0A1EF5553}"/>
              </c:ext>
            </c:extLst>
          </c:dPt>
          <c:dPt>
            <c:idx val="6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DF3B-4F42-AD68-18E0A1EF5553}"/>
              </c:ext>
            </c:extLst>
          </c:dPt>
          <c:dPt>
            <c:idx val="7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DF3B-4F42-AD68-18E0A1EF5553}"/>
              </c:ext>
            </c:extLst>
          </c:dPt>
          <c:dPt>
            <c:idx val="8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DF3B-4F42-AD68-18E0A1EF5553}"/>
              </c:ext>
            </c:extLst>
          </c:dPt>
          <c:dPt>
            <c:idx val="9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DF3B-4F42-AD68-18E0A1EF5553}"/>
              </c:ext>
            </c:extLst>
          </c:dPt>
          <c:dPt>
            <c:idx val="10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DF3B-4F42-AD68-18E0A1EF5553}"/>
              </c:ext>
            </c:extLst>
          </c:dPt>
          <c:dPt>
            <c:idx val="11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DF3B-4F42-AD68-18E0A1EF5553}"/>
              </c:ext>
            </c:extLst>
          </c:dPt>
          <c:dPt>
            <c:idx val="12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DF3B-4F42-AD68-18E0A1EF5553}"/>
              </c:ext>
            </c:extLst>
          </c:dPt>
          <c:dPt>
            <c:idx val="13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DF3B-4F42-AD68-18E0A1EF5553}"/>
              </c:ext>
            </c:extLst>
          </c:dPt>
          <c:cat>
            <c:strRef>
              <c:f>'[통합 문서1]NH-JS2_GA vs NH-JS1_GA'!$J$8:$J$21</c:f>
              <c:strCache>
                <c:ptCount val="14"/>
                <c:pt idx="0">
                  <c:v>Glycine, serine and threonine metabolism</c:v>
                </c:pt>
                <c:pt idx="1">
                  <c:v>Cysteine and methionine metabolism</c:v>
                </c:pt>
                <c:pt idx="2">
                  <c:v>Biosynthesis of secondary metabolites</c:v>
                </c:pt>
                <c:pt idx="3">
                  <c:v>Ubiquinone and other terpenoid-quinone biosynthesis</c:v>
                </c:pt>
                <c:pt idx="5">
                  <c:v>Glutathione metabolism</c:v>
                </c:pt>
                <c:pt idx="6">
                  <c:v>Cysteine and methionine metabolism</c:v>
                </c:pt>
                <c:pt idx="7">
                  <c:v>Brassinosteroid biosynthesis</c:v>
                </c:pt>
                <c:pt idx="8">
                  <c:v>2-Oxocarboxylic acid metabolism</c:v>
                </c:pt>
                <c:pt idx="9">
                  <c:v>Nitrogen metabolism</c:v>
                </c:pt>
                <c:pt idx="10">
                  <c:v>Arachidonic acid metabolism</c:v>
                </c:pt>
                <c:pt idx="11">
                  <c:v>Glucosinolate biosynthesis</c:v>
                </c:pt>
                <c:pt idx="12">
                  <c:v>Biosynthesis of secondary metabolites</c:v>
                </c:pt>
                <c:pt idx="13">
                  <c:v>Carotenoid biosynthesis</c:v>
                </c:pt>
              </c:strCache>
            </c:strRef>
          </c:cat>
          <c:val>
            <c:numRef>
              <c:f>'[통합 문서1]NH-JS2_GA vs NH-JS1_GA'!$K$8:$K$21</c:f>
              <c:numCache>
                <c:formatCode>General</c:formatCode>
                <c:ptCount val="14"/>
                <c:pt idx="0">
                  <c:v>2.0785940897492785</c:v>
                </c:pt>
                <c:pt idx="1">
                  <c:v>2.3443172618419572</c:v>
                </c:pt>
                <c:pt idx="2">
                  <c:v>4.6870261030761888</c:v>
                </c:pt>
                <c:pt idx="3">
                  <c:v>6.2064801035320416</c:v>
                </c:pt>
                <c:pt idx="5">
                  <c:v>2.2120039999999999</c:v>
                </c:pt>
                <c:pt idx="6">
                  <c:v>2.6108790000000002</c:v>
                </c:pt>
                <c:pt idx="7">
                  <c:v>2.7332290000000001</c:v>
                </c:pt>
                <c:pt idx="8">
                  <c:v>2.83222</c:v>
                </c:pt>
                <c:pt idx="9">
                  <c:v>3.0430290000000002</c:v>
                </c:pt>
                <c:pt idx="10">
                  <c:v>3.6869360000000002</c:v>
                </c:pt>
                <c:pt idx="11">
                  <c:v>4.470091</c:v>
                </c:pt>
                <c:pt idx="12">
                  <c:v>6.1277480000000004</c:v>
                </c:pt>
                <c:pt idx="13">
                  <c:v>9.8678919999999994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A-DF3B-4F42-AD68-18E0A1EF55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995841647"/>
        <c:axId val="1995842895"/>
      </c:barChart>
      <c:catAx>
        <c:axId val="1995841647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31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ko-KR"/>
          </a:p>
        </c:txPr>
        <c:crossAx val="1995842895"/>
        <c:crosses val="autoZero"/>
        <c:auto val="1"/>
        <c:lblAlgn val="ctr"/>
        <c:lblOffset val="100"/>
        <c:noMultiLvlLbl val="0"/>
      </c:catAx>
      <c:valAx>
        <c:axId val="1995842895"/>
        <c:scaling>
          <c:orientation val="minMax"/>
          <c:max val="10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31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ko-KR"/>
          </a:p>
        </c:txPr>
        <c:crossAx val="1995841647"/>
        <c:crosses val="autoZero"/>
        <c:crossBetween val="between"/>
        <c:majorUnit val="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9930895605361335"/>
          <c:y val="9.1492626558796614E-2"/>
          <c:w val="0.62998807831884418"/>
          <c:h val="0.8170147468824067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Sheet1!$D$16</c:f>
              <c:strCache>
                <c:ptCount val="1"/>
                <c:pt idx="0">
                  <c:v>NH-JS1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260-4AB1-8230-7D386C6FF327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260-4AB1-8230-7D386C6FF327}"/>
              </c:ext>
            </c:extLst>
          </c:dPt>
          <c:errBars>
            <c:errBarType val="both"/>
            <c:errValType val="cust"/>
            <c:noEndCap val="0"/>
            <c:plus>
              <c:numRef>
                <c:f>Sheet1!$H$16:$H$17</c:f>
                <c:numCache>
                  <c:formatCode>General</c:formatCode>
                  <c:ptCount val="2"/>
                  <c:pt idx="0">
                    <c:v>8</c:v>
                  </c:pt>
                  <c:pt idx="1">
                    <c:v>22.5</c:v>
                  </c:pt>
                </c:numCache>
              </c:numRef>
            </c:plus>
            <c:minus>
              <c:numRef>
                <c:f>Sheet1!$H$16:$H$17</c:f>
                <c:numCache>
                  <c:formatCode>General</c:formatCode>
                  <c:ptCount val="2"/>
                  <c:pt idx="0">
                    <c:v>8</c:v>
                  </c:pt>
                  <c:pt idx="1">
                    <c:v>22.5</c:v>
                  </c:pt>
                </c:numCache>
              </c:numRef>
            </c:minus>
            <c:spPr>
              <a:noFill/>
              <a:ln w="317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Sheet1!$E$16:$F$16</c:f>
              <c:numCache>
                <c:formatCode>General</c:formatCode>
                <c:ptCount val="2"/>
                <c:pt idx="0">
                  <c:v>111</c:v>
                </c:pt>
                <c:pt idx="1">
                  <c:v>129.5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260-4AB1-8230-7D386C6FF327}"/>
            </c:ext>
          </c:extLst>
        </c:ser>
        <c:ser>
          <c:idx val="1"/>
          <c:order val="1"/>
          <c:tx>
            <c:strRef>
              <c:f>Sheet1!$D$17</c:f>
              <c:strCache>
                <c:ptCount val="1"/>
                <c:pt idx="0">
                  <c:v>NH-JS2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1260-4AB1-8230-7D386C6FF327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1260-4AB1-8230-7D386C6FF327}"/>
              </c:ext>
            </c:extLst>
          </c:dPt>
          <c:errBars>
            <c:errBarType val="both"/>
            <c:errValType val="cust"/>
            <c:noEndCap val="0"/>
            <c:plus>
              <c:numRef>
                <c:f>Sheet1!$I$16:$I$17</c:f>
                <c:numCache>
                  <c:formatCode>General</c:formatCode>
                  <c:ptCount val="2"/>
                  <c:pt idx="0">
                    <c:v>210</c:v>
                  </c:pt>
                  <c:pt idx="1">
                    <c:v>178.49999999999997</c:v>
                  </c:pt>
                </c:numCache>
              </c:numRef>
            </c:plus>
            <c:minus>
              <c:numRef>
                <c:f>Sheet1!$I$16:$I$17</c:f>
                <c:numCache>
                  <c:formatCode>General</c:formatCode>
                  <c:ptCount val="2"/>
                  <c:pt idx="0">
                    <c:v>210</c:v>
                  </c:pt>
                  <c:pt idx="1">
                    <c:v>178.49999999999997</c:v>
                  </c:pt>
                </c:numCache>
              </c:numRef>
            </c:minus>
            <c:spPr>
              <a:noFill/>
              <a:ln w="317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Sheet1!$E$17:$F$17</c:f>
              <c:numCache>
                <c:formatCode>General</c:formatCode>
                <c:ptCount val="2"/>
                <c:pt idx="0">
                  <c:v>845</c:v>
                </c:pt>
                <c:pt idx="1">
                  <c:v>1118.5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1260-4AB1-8230-7D386C6FF3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26886959"/>
        <c:axId val="526878639"/>
      </c:barChart>
      <c:catAx>
        <c:axId val="52688695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26878639"/>
        <c:crosses val="autoZero"/>
        <c:auto val="1"/>
        <c:lblAlgn val="ctr"/>
        <c:lblOffset val="100"/>
        <c:noMultiLvlLbl val="0"/>
      </c:catAx>
      <c:valAx>
        <c:axId val="526878639"/>
        <c:scaling>
          <c:orientation val="minMax"/>
          <c:max val="150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31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5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526886959"/>
        <c:crosses val="autoZero"/>
        <c:crossBetween val="between"/>
        <c:majorUnit val="500"/>
      </c:valAx>
      <c:spPr>
        <a:noFill/>
        <a:ln w="3175"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9930895605361335"/>
          <c:y val="9.1492626558796614E-2"/>
          <c:w val="0.62998807831884418"/>
          <c:h val="0.8170147468824067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Sheet1!$D$24</c:f>
              <c:strCache>
                <c:ptCount val="1"/>
                <c:pt idx="0">
                  <c:v>NH-JS1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645-42D3-A055-6B8585C75143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645-42D3-A055-6B8585C75143}"/>
              </c:ext>
            </c:extLst>
          </c:dPt>
          <c:errBars>
            <c:errBarType val="both"/>
            <c:errValType val="cust"/>
            <c:noEndCap val="0"/>
            <c:plus>
              <c:numRef>
                <c:f>Sheet1!$H$24:$H$25</c:f>
                <c:numCache>
                  <c:formatCode>General</c:formatCode>
                  <c:ptCount val="2"/>
                  <c:pt idx="0">
                    <c:v>28.499999999999996</c:v>
                  </c:pt>
                  <c:pt idx="1">
                    <c:v>37</c:v>
                  </c:pt>
                </c:numCache>
              </c:numRef>
            </c:plus>
            <c:minus>
              <c:numRef>
                <c:f>Sheet1!$H$24:$H$25</c:f>
                <c:numCache>
                  <c:formatCode>General</c:formatCode>
                  <c:ptCount val="2"/>
                  <c:pt idx="0">
                    <c:v>28.499999999999996</c:v>
                  </c:pt>
                  <c:pt idx="1">
                    <c:v>37</c:v>
                  </c:pt>
                </c:numCache>
              </c:numRef>
            </c:minus>
            <c:spPr>
              <a:noFill/>
              <a:ln w="3175" cap="flat" cmpd="sng" algn="ctr">
                <a:solidFill>
                  <a:schemeClr val="tx1"/>
                </a:solidFill>
                <a:round/>
              </a:ln>
              <a:effectLst/>
            </c:spPr>
          </c:errBars>
          <c:val>
            <c:numRef>
              <c:f>Sheet1!$E$24:$F$24</c:f>
              <c:numCache>
                <c:formatCode>General</c:formatCode>
                <c:ptCount val="2"/>
                <c:pt idx="0">
                  <c:v>275.5</c:v>
                </c:pt>
                <c:pt idx="1">
                  <c:v>308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645-42D3-A055-6B8585C75143}"/>
            </c:ext>
          </c:extLst>
        </c:ser>
        <c:ser>
          <c:idx val="1"/>
          <c:order val="1"/>
          <c:tx>
            <c:strRef>
              <c:f>Sheet1!$D$25</c:f>
              <c:strCache>
                <c:ptCount val="1"/>
                <c:pt idx="0">
                  <c:v>NH-JS2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7645-42D3-A055-6B8585C75143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7645-42D3-A055-6B8585C75143}"/>
              </c:ext>
            </c:extLst>
          </c:dPt>
          <c:errBars>
            <c:errBarType val="both"/>
            <c:errValType val="cust"/>
            <c:noEndCap val="0"/>
            <c:plus>
              <c:numRef>
                <c:f>Sheet1!$I$24:$I$25</c:f>
                <c:numCache>
                  <c:formatCode>General</c:formatCode>
                  <c:ptCount val="2"/>
                  <c:pt idx="0">
                    <c:v>477.49999999999994</c:v>
                  </c:pt>
                  <c:pt idx="1">
                    <c:v>413</c:v>
                  </c:pt>
                </c:numCache>
              </c:numRef>
            </c:plus>
            <c:minus>
              <c:numRef>
                <c:f>Sheet1!$I$24:$I$25</c:f>
                <c:numCache>
                  <c:formatCode>General</c:formatCode>
                  <c:ptCount val="2"/>
                  <c:pt idx="0">
                    <c:v>477.49999999999994</c:v>
                  </c:pt>
                  <c:pt idx="1">
                    <c:v>413</c:v>
                  </c:pt>
                </c:numCache>
              </c:numRef>
            </c:minus>
            <c:spPr>
              <a:noFill/>
              <a:ln w="3175" cap="flat" cmpd="sng" algn="ctr">
                <a:solidFill>
                  <a:schemeClr val="tx1"/>
                </a:solidFill>
                <a:round/>
              </a:ln>
              <a:effectLst/>
            </c:spPr>
          </c:errBars>
          <c:val>
            <c:numRef>
              <c:f>Sheet1!$E$25:$F$25</c:f>
              <c:numCache>
                <c:formatCode>General</c:formatCode>
                <c:ptCount val="2"/>
                <c:pt idx="0">
                  <c:v>1922.5</c:v>
                </c:pt>
                <c:pt idx="1">
                  <c:v>2689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7645-42D3-A055-6B8585C751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30926767"/>
        <c:axId val="530922607"/>
      </c:barChart>
      <c:catAx>
        <c:axId val="530926767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30922607"/>
        <c:crosses val="autoZero"/>
        <c:auto val="1"/>
        <c:lblAlgn val="ctr"/>
        <c:lblOffset val="100"/>
        <c:noMultiLvlLbl val="0"/>
      </c:catAx>
      <c:valAx>
        <c:axId val="530922607"/>
        <c:scaling>
          <c:orientation val="minMax"/>
          <c:max val="400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31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5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530926767"/>
        <c:crosses val="autoZero"/>
        <c:crossBetween val="between"/>
        <c:majorUnit val="1000"/>
      </c:valAx>
      <c:spPr>
        <a:noFill/>
        <a:ln w="3175"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5719018938692018"/>
          <c:y val="9.1492626558796614E-2"/>
          <c:w val="0.6721068449855373"/>
          <c:h val="0.8170147468824067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Sheet1!$N$24</c:f>
              <c:strCache>
                <c:ptCount val="1"/>
                <c:pt idx="0">
                  <c:v>NH-JS1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573-4929-9AE8-C17670A1E143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573-4929-9AE8-C17670A1E143}"/>
              </c:ext>
            </c:extLst>
          </c:dPt>
          <c:errBars>
            <c:errBarType val="both"/>
            <c:errValType val="cust"/>
            <c:noEndCap val="0"/>
            <c:plus>
              <c:numRef>
                <c:f>Sheet1!$R$24:$R$25</c:f>
                <c:numCache>
                  <c:formatCode>General</c:formatCode>
                  <c:ptCount val="2"/>
                  <c:pt idx="0">
                    <c:v>16.5</c:v>
                  </c:pt>
                  <c:pt idx="1">
                    <c:v>4</c:v>
                  </c:pt>
                </c:numCache>
              </c:numRef>
            </c:plus>
            <c:minus>
              <c:numRef>
                <c:f>Sheet1!$R$24:$R$25</c:f>
                <c:numCache>
                  <c:formatCode>General</c:formatCode>
                  <c:ptCount val="2"/>
                  <c:pt idx="0">
                    <c:v>16.5</c:v>
                  </c:pt>
                  <c:pt idx="1">
                    <c:v>4</c:v>
                  </c:pt>
                </c:numCache>
              </c:numRef>
            </c:minus>
            <c:spPr>
              <a:noFill/>
              <a:ln w="317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Sheet1!$O$24:$P$24</c:f>
              <c:numCache>
                <c:formatCode>General</c:formatCode>
                <c:ptCount val="2"/>
                <c:pt idx="0">
                  <c:v>299.5</c:v>
                </c:pt>
                <c:pt idx="1">
                  <c:v>270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573-4929-9AE8-C17670A1E143}"/>
            </c:ext>
          </c:extLst>
        </c:ser>
        <c:ser>
          <c:idx val="1"/>
          <c:order val="1"/>
          <c:tx>
            <c:strRef>
              <c:f>Sheet1!$N$25</c:f>
              <c:strCache>
                <c:ptCount val="1"/>
                <c:pt idx="0">
                  <c:v>NH-JS2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8573-4929-9AE8-C17670A1E143}"/>
              </c:ext>
            </c:extLst>
          </c:dPt>
          <c:errBars>
            <c:errBarType val="both"/>
            <c:errValType val="cust"/>
            <c:noEndCap val="0"/>
            <c:plus>
              <c:numRef>
                <c:f>Sheet1!$S$24:$S$25</c:f>
                <c:numCache>
                  <c:formatCode>General</c:formatCode>
                  <c:ptCount val="2"/>
                  <c:pt idx="0">
                    <c:v>42.5</c:v>
                  </c:pt>
                  <c:pt idx="1">
                    <c:v>4.5</c:v>
                  </c:pt>
                </c:numCache>
              </c:numRef>
            </c:plus>
            <c:minus>
              <c:numRef>
                <c:f>Sheet1!$S$24:$S$25</c:f>
                <c:numCache>
                  <c:formatCode>General</c:formatCode>
                  <c:ptCount val="2"/>
                  <c:pt idx="0">
                    <c:v>42.5</c:v>
                  </c:pt>
                  <c:pt idx="1">
                    <c:v>4.5</c:v>
                  </c:pt>
                </c:numCache>
              </c:numRef>
            </c:minus>
            <c:spPr>
              <a:noFill/>
              <a:ln w="317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Sheet1!$O$25:$P$25</c:f>
              <c:numCache>
                <c:formatCode>General</c:formatCode>
                <c:ptCount val="2"/>
                <c:pt idx="0">
                  <c:v>630.5</c:v>
                </c:pt>
                <c:pt idx="1">
                  <c:v>615.5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8573-4929-9AE8-C17670A1E1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14837087"/>
        <c:axId val="414838335"/>
      </c:barChart>
      <c:catAx>
        <c:axId val="414837087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14838335"/>
        <c:crosses val="autoZero"/>
        <c:auto val="1"/>
        <c:lblAlgn val="ctr"/>
        <c:lblOffset val="100"/>
        <c:noMultiLvlLbl val="0"/>
      </c:catAx>
      <c:valAx>
        <c:axId val="414838335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31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5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414837087"/>
        <c:crosses val="autoZero"/>
        <c:crossBetween val="between"/>
        <c:majorUnit val="200"/>
      </c:valAx>
      <c:spPr>
        <a:noFill/>
        <a:ln w="3175"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Sheet2!$O$7</c:f>
              <c:strCache>
                <c:ptCount val="1"/>
                <c:pt idx="0">
                  <c:v>NH-JS1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0A5-4D31-8A1B-72ACEEC8E374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0A5-4D31-8A1B-72ACEEC8E374}"/>
              </c:ext>
            </c:extLst>
          </c:dPt>
          <c:errBars>
            <c:errBarType val="both"/>
            <c:errValType val="cust"/>
            <c:noEndCap val="0"/>
            <c:plus>
              <c:numRef>
                <c:f>Sheet2!$S$7:$S$8</c:f>
                <c:numCache>
                  <c:formatCode>General</c:formatCode>
                  <c:ptCount val="2"/>
                  <c:pt idx="0">
                    <c:v>15</c:v>
                  </c:pt>
                  <c:pt idx="1">
                    <c:v>10</c:v>
                  </c:pt>
                </c:numCache>
              </c:numRef>
            </c:plus>
            <c:minus>
              <c:numRef>
                <c:f>Sheet2!$S$7:$S$8</c:f>
                <c:numCache>
                  <c:formatCode>General</c:formatCode>
                  <c:ptCount val="2"/>
                  <c:pt idx="0">
                    <c:v>15</c:v>
                  </c:pt>
                  <c:pt idx="1">
                    <c:v>10</c:v>
                  </c:pt>
                </c:numCache>
              </c:numRef>
            </c:minus>
            <c:spPr>
              <a:noFill/>
              <a:ln w="317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Sheet2!$P$7:$Q$7</c:f>
              <c:numCache>
                <c:formatCode>General</c:formatCode>
                <c:ptCount val="2"/>
                <c:pt idx="0">
                  <c:v>285</c:v>
                </c:pt>
                <c:pt idx="1">
                  <c:v>183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0A5-4D31-8A1B-72ACEEC8E374}"/>
            </c:ext>
          </c:extLst>
        </c:ser>
        <c:ser>
          <c:idx val="1"/>
          <c:order val="1"/>
          <c:tx>
            <c:strRef>
              <c:f>Sheet2!$O$8</c:f>
              <c:strCache>
                <c:ptCount val="1"/>
                <c:pt idx="0">
                  <c:v>NH-JS2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80A5-4D31-8A1B-72ACEEC8E374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80A5-4D31-8A1B-72ACEEC8E374}"/>
              </c:ext>
            </c:extLst>
          </c:dPt>
          <c:errBars>
            <c:errBarType val="both"/>
            <c:errValType val="cust"/>
            <c:noEndCap val="0"/>
            <c:plus>
              <c:numRef>
                <c:f>Sheet2!$T$7:$T$8</c:f>
                <c:numCache>
                  <c:formatCode>General</c:formatCode>
                  <c:ptCount val="2"/>
                  <c:pt idx="0">
                    <c:v>66</c:v>
                  </c:pt>
                  <c:pt idx="1">
                    <c:v>18</c:v>
                  </c:pt>
                </c:numCache>
              </c:numRef>
            </c:plus>
            <c:minus>
              <c:numRef>
                <c:f>Sheet2!$T$7:$T$8</c:f>
                <c:numCache>
                  <c:formatCode>General</c:formatCode>
                  <c:ptCount val="2"/>
                  <c:pt idx="0">
                    <c:v>66</c:v>
                  </c:pt>
                  <c:pt idx="1">
                    <c:v>18</c:v>
                  </c:pt>
                </c:numCache>
              </c:numRef>
            </c:minus>
            <c:spPr>
              <a:noFill/>
              <a:ln w="317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Sheet2!$P$8:$Q$8</c:f>
              <c:numCache>
                <c:formatCode>General</c:formatCode>
                <c:ptCount val="2"/>
                <c:pt idx="0">
                  <c:v>321</c:v>
                </c:pt>
                <c:pt idx="1">
                  <c:v>181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80A5-4D31-8A1B-72ACEEC8E3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30925519"/>
        <c:axId val="530916367"/>
      </c:barChart>
      <c:catAx>
        <c:axId val="530925519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30916367"/>
        <c:crosses val="autoZero"/>
        <c:auto val="1"/>
        <c:lblAlgn val="ctr"/>
        <c:lblOffset val="100"/>
        <c:noMultiLvlLbl val="0"/>
      </c:catAx>
      <c:valAx>
        <c:axId val="530916367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31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5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530925519"/>
        <c:crosses val="autoZero"/>
        <c:crossBetween val="between"/>
        <c:majorUnit val="150"/>
      </c:valAx>
      <c:spPr>
        <a:noFill/>
        <a:ln w="3175"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Sheet2!$D$23</c:f>
              <c:strCache>
                <c:ptCount val="1"/>
                <c:pt idx="0">
                  <c:v>NH-JS1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E55-4DB9-8BD2-8431F259FD09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E55-4DB9-8BD2-8431F259FD09}"/>
              </c:ext>
            </c:extLst>
          </c:dPt>
          <c:errBars>
            <c:errBarType val="both"/>
            <c:errValType val="cust"/>
            <c:noEndCap val="0"/>
            <c:plus>
              <c:numRef>
                <c:f>Sheet2!$H$23:$H$24</c:f>
                <c:numCache>
                  <c:formatCode>General</c:formatCode>
                  <c:ptCount val="2"/>
                  <c:pt idx="0">
                    <c:v>15.499999999999998</c:v>
                  </c:pt>
                  <c:pt idx="1">
                    <c:v>6.9999999999999991</c:v>
                  </c:pt>
                </c:numCache>
              </c:numRef>
            </c:plus>
            <c:minus>
              <c:numRef>
                <c:f>Sheet2!$H$23:$H$24</c:f>
                <c:numCache>
                  <c:formatCode>General</c:formatCode>
                  <c:ptCount val="2"/>
                  <c:pt idx="0">
                    <c:v>15.499999999999998</c:v>
                  </c:pt>
                  <c:pt idx="1">
                    <c:v>6.9999999999999991</c:v>
                  </c:pt>
                </c:numCache>
              </c:numRef>
            </c:minus>
            <c:spPr>
              <a:noFill/>
              <a:ln w="317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Sheet2!$E$23:$F$23</c:f>
              <c:numCache>
                <c:formatCode>General</c:formatCode>
                <c:ptCount val="2"/>
                <c:pt idx="0">
                  <c:v>120.5</c:v>
                </c:pt>
                <c:pt idx="1">
                  <c:v>206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E55-4DB9-8BD2-8431F259FD09}"/>
            </c:ext>
          </c:extLst>
        </c:ser>
        <c:ser>
          <c:idx val="1"/>
          <c:order val="1"/>
          <c:tx>
            <c:strRef>
              <c:f>Sheet2!$D$24</c:f>
              <c:strCache>
                <c:ptCount val="1"/>
                <c:pt idx="0">
                  <c:v>NH-JS2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0E55-4DB9-8BD2-8431F259FD09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0E55-4DB9-8BD2-8431F259FD09}"/>
              </c:ext>
            </c:extLst>
          </c:dPt>
          <c:errBars>
            <c:errBarType val="both"/>
            <c:errValType val="cust"/>
            <c:noEndCap val="0"/>
            <c:plus>
              <c:numRef>
                <c:f>Sheet2!$I$23:$I$24</c:f>
                <c:numCache>
                  <c:formatCode>General</c:formatCode>
                  <c:ptCount val="2"/>
                  <c:pt idx="0">
                    <c:v>54.499999999999993</c:v>
                  </c:pt>
                  <c:pt idx="1">
                    <c:v>25.999999999999996</c:v>
                  </c:pt>
                </c:numCache>
              </c:numRef>
            </c:plus>
            <c:minus>
              <c:numRef>
                <c:f>Sheet2!$I$23:$I$24</c:f>
                <c:numCache>
                  <c:formatCode>General</c:formatCode>
                  <c:ptCount val="2"/>
                  <c:pt idx="0">
                    <c:v>54.499999999999993</c:v>
                  </c:pt>
                  <c:pt idx="1">
                    <c:v>25.999999999999996</c:v>
                  </c:pt>
                </c:numCache>
              </c:numRef>
            </c:minus>
            <c:spPr>
              <a:noFill/>
              <a:ln w="317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Sheet2!$E$24:$F$24</c:f>
              <c:numCache>
                <c:formatCode>General</c:formatCode>
                <c:ptCount val="2"/>
                <c:pt idx="0">
                  <c:v>127.5</c:v>
                </c:pt>
                <c:pt idx="1">
                  <c:v>246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0E55-4DB9-8BD2-8431F259FD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61251791"/>
        <c:axId val="661251375"/>
      </c:barChart>
      <c:catAx>
        <c:axId val="661251791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61251375"/>
        <c:crosses val="autoZero"/>
        <c:auto val="1"/>
        <c:lblAlgn val="ctr"/>
        <c:lblOffset val="100"/>
        <c:noMultiLvlLbl val="0"/>
      </c:catAx>
      <c:valAx>
        <c:axId val="661251375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31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5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661251791"/>
        <c:crosses val="autoZero"/>
        <c:crossBetween val="between"/>
        <c:majorUnit val="100"/>
      </c:valAx>
      <c:spPr>
        <a:noFill/>
        <a:ln w="3175"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Sheet2!$D$7</c:f>
              <c:strCache>
                <c:ptCount val="1"/>
                <c:pt idx="0">
                  <c:v>NH-JS1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51A-483B-8A27-6507A6F90166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51A-483B-8A27-6507A6F90166}"/>
              </c:ext>
            </c:extLst>
          </c:dPt>
          <c:errBars>
            <c:errBarType val="both"/>
            <c:errValType val="cust"/>
            <c:noEndCap val="0"/>
            <c:plus>
              <c:numRef>
                <c:f>Sheet2!$H$7:$H$8</c:f>
                <c:numCache>
                  <c:formatCode>General</c:formatCode>
                  <c:ptCount val="2"/>
                  <c:pt idx="0">
                    <c:v>0</c:v>
                  </c:pt>
                  <c:pt idx="1">
                    <c:v>0.5</c:v>
                  </c:pt>
                </c:numCache>
              </c:numRef>
            </c:plus>
            <c:minus>
              <c:numRef>
                <c:f>Sheet2!$H$7:$H$8</c:f>
                <c:numCache>
                  <c:formatCode>General</c:formatCode>
                  <c:ptCount val="2"/>
                  <c:pt idx="0">
                    <c:v>0</c:v>
                  </c:pt>
                  <c:pt idx="1">
                    <c:v>0.5</c:v>
                  </c:pt>
                </c:numCache>
              </c:numRef>
            </c:minus>
            <c:spPr>
              <a:noFill/>
              <a:ln w="317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Sheet2!$E$7:$F$7</c:f>
              <c:numCache>
                <c:formatCode>General</c:formatCode>
                <c:ptCount val="2"/>
                <c:pt idx="0">
                  <c:v>2</c:v>
                </c:pt>
                <c:pt idx="1">
                  <c:v>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51A-483B-8A27-6507A6F90166}"/>
            </c:ext>
          </c:extLst>
        </c:ser>
        <c:ser>
          <c:idx val="1"/>
          <c:order val="1"/>
          <c:tx>
            <c:strRef>
              <c:f>Sheet2!$D$8</c:f>
              <c:strCache>
                <c:ptCount val="1"/>
                <c:pt idx="0">
                  <c:v>NH-JS2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551A-483B-8A27-6507A6F90166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551A-483B-8A27-6507A6F90166}"/>
              </c:ext>
            </c:extLst>
          </c:dPt>
          <c:errBars>
            <c:errBarType val="both"/>
            <c:errValType val="cust"/>
            <c:noEndCap val="0"/>
            <c:plus>
              <c:numRef>
                <c:f>Sheet2!$I$7:$I$8</c:f>
                <c:numCache>
                  <c:formatCode>General</c:formatCode>
                  <c:ptCount val="2"/>
                  <c:pt idx="0">
                    <c:v>2.5</c:v>
                  </c:pt>
                  <c:pt idx="1">
                    <c:v>29.5</c:v>
                  </c:pt>
                </c:numCache>
              </c:numRef>
            </c:plus>
            <c:minus>
              <c:numRef>
                <c:f>Sheet2!$I$7:$I$8</c:f>
                <c:numCache>
                  <c:formatCode>General</c:formatCode>
                  <c:ptCount val="2"/>
                  <c:pt idx="0">
                    <c:v>2.5</c:v>
                  </c:pt>
                  <c:pt idx="1">
                    <c:v>29.5</c:v>
                  </c:pt>
                </c:numCache>
              </c:numRef>
            </c:minus>
            <c:spPr>
              <a:noFill/>
              <a:ln w="317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Sheet2!$E$8:$F$8</c:f>
              <c:numCache>
                <c:formatCode>General</c:formatCode>
                <c:ptCount val="2"/>
                <c:pt idx="0">
                  <c:v>18.5</c:v>
                </c:pt>
                <c:pt idx="1">
                  <c:v>90.5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551A-483B-8A27-6507A6F901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86219151"/>
        <c:axId val="686219567"/>
      </c:barChart>
      <c:catAx>
        <c:axId val="686219151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86219567"/>
        <c:crosses val="autoZero"/>
        <c:auto val="1"/>
        <c:lblAlgn val="ctr"/>
        <c:lblOffset val="100"/>
        <c:noMultiLvlLbl val="0"/>
      </c:catAx>
      <c:valAx>
        <c:axId val="686219567"/>
        <c:scaling>
          <c:orientation val="minMax"/>
          <c:max val="15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3175">
            <a:solidFill>
              <a:schemeClr val="tx1">
                <a:lumMod val="65000"/>
                <a:lumOff val="3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5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686219151"/>
        <c:crosses val="autoZero"/>
        <c:crossBetween val="between"/>
        <c:majorUnit val="50"/>
      </c:valAx>
      <c:spPr>
        <a:noFill/>
        <a:ln w="3175"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'+R seq'!$V$40</c:f>
              <c:strCache>
                <c:ptCount val="1"/>
                <c:pt idx="0">
                  <c:v>NH-JS1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AF0-4189-8937-EDF37E0BA87C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AF0-4189-8937-EDF37E0BA87C}"/>
              </c:ext>
            </c:extLst>
          </c:dPt>
          <c:errBars>
            <c:errBarType val="both"/>
            <c:errValType val="cust"/>
            <c:noEndCap val="0"/>
            <c:plus>
              <c:numRef>
                <c:f>'+R seq'!$AC$40:$AC$41</c:f>
                <c:numCache>
                  <c:formatCode>General</c:formatCode>
                  <c:ptCount val="2"/>
                  <c:pt idx="0">
                    <c:v>10.499999999999998</c:v>
                  </c:pt>
                  <c:pt idx="1">
                    <c:v>5.4999999999999991</c:v>
                  </c:pt>
                </c:numCache>
              </c:numRef>
            </c:plus>
            <c:minus>
              <c:numRef>
                <c:f>'+R seq'!$AC$40:$AC$41</c:f>
                <c:numCache>
                  <c:formatCode>General</c:formatCode>
                  <c:ptCount val="2"/>
                  <c:pt idx="0">
                    <c:v>10.499999999999998</c:v>
                  </c:pt>
                  <c:pt idx="1">
                    <c:v>5.4999999999999991</c:v>
                  </c:pt>
                </c:numCache>
              </c:numRef>
            </c:minus>
            <c:spPr>
              <a:noFill/>
              <a:ln w="317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'+R seq'!$W$40:$X$40</c:f>
              <c:numCache>
                <c:formatCode>0.00</c:formatCode>
                <c:ptCount val="2"/>
                <c:pt idx="0">
                  <c:v>109.5</c:v>
                </c:pt>
                <c:pt idx="1">
                  <c:v>103.5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AF0-4189-8937-EDF37E0BA87C}"/>
            </c:ext>
          </c:extLst>
        </c:ser>
        <c:ser>
          <c:idx val="1"/>
          <c:order val="1"/>
          <c:tx>
            <c:strRef>
              <c:f>'+R seq'!$V$41</c:f>
              <c:strCache>
                <c:ptCount val="1"/>
                <c:pt idx="0">
                  <c:v>NH-JS2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9AF0-4189-8937-EDF37E0BA87C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9AF0-4189-8937-EDF37E0BA87C}"/>
              </c:ext>
            </c:extLst>
          </c:dPt>
          <c:errBars>
            <c:errBarType val="both"/>
            <c:errValType val="cust"/>
            <c:noEndCap val="0"/>
            <c:plus>
              <c:numRef>
                <c:f>'+R seq'!$AD$40:$AD$41</c:f>
                <c:numCache>
                  <c:formatCode>General</c:formatCode>
                  <c:ptCount val="2"/>
                  <c:pt idx="0">
                    <c:v>34.5</c:v>
                  </c:pt>
                  <c:pt idx="1">
                    <c:v>8</c:v>
                  </c:pt>
                </c:numCache>
              </c:numRef>
            </c:plus>
            <c:minus>
              <c:numRef>
                <c:f>'+R seq'!$AD$40:$AD$41</c:f>
                <c:numCache>
                  <c:formatCode>General</c:formatCode>
                  <c:ptCount val="2"/>
                  <c:pt idx="0">
                    <c:v>34.5</c:v>
                  </c:pt>
                  <c:pt idx="1">
                    <c:v>8</c:v>
                  </c:pt>
                </c:numCache>
              </c:numRef>
            </c:minus>
            <c:spPr>
              <a:noFill/>
              <a:ln w="317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'+R seq'!$W$41:$X$41</c:f>
              <c:numCache>
                <c:formatCode>0.00</c:formatCode>
                <c:ptCount val="2"/>
                <c:pt idx="0">
                  <c:v>254.5</c:v>
                </c:pt>
                <c:pt idx="1">
                  <c:v>179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9AF0-4189-8937-EDF37E0BA8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6669728"/>
        <c:axId val="96665984"/>
      </c:barChart>
      <c:catAx>
        <c:axId val="9666972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96665984"/>
        <c:crosses val="autoZero"/>
        <c:auto val="1"/>
        <c:lblAlgn val="ctr"/>
        <c:lblOffset val="100"/>
        <c:noMultiLvlLbl val="0"/>
      </c:catAx>
      <c:valAx>
        <c:axId val="96665984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noFill/>
          <a:ln w="31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5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96669728"/>
        <c:crosses val="autoZero"/>
        <c:crossBetween val="between"/>
        <c:majorUnit val="100"/>
      </c:valAx>
      <c:spPr>
        <a:noFill/>
        <a:ln w="3175"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Sheet1!$Q$147</c:f>
              <c:strCache>
                <c:ptCount val="1"/>
                <c:pt idx="0">
                  <c:v>NH-JS1 -GA</c:v>
                </c:pt>
              </c:strCache>
            </c:strRef>
          </c:tx>
          <c:spPr>
            <a:ln w="28575" cap="rnd">
              <a:solidFill>
                <a:srgbClr val="B4C7E7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B4C7E7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Sheet1!$Q$154:$Q$157</c:f>
                <c:numCache>
                  <c:formatCode>General</c:formatCode>
                  <c:ptCount val="4"/>
                  <c:pt idx="0">
                    <c:v>0.10236000000000001</c:v>
                  </c:pt>
                  <c:pt idx="1">
                    <c:v>0.38453999999999999</c:v>
                  </c:pt>
                  <c:pt idx="2">
                    <c:v>0.17988999999999999</c:v>
                  </c:pt>
                  <c:pt idx="3">
                    <c:v>0.36797000000000002</c:v>
                  </c:pt>
                </c:numCache>
              </c:numRef>
            </c:plus>
            <c:minus>
              <c:numRef>
                <c:f>Sheet1!$Q$154:$Q$157</c:f>
                <c:numCache>
                  <c:formatCode>General</c:formatCode>
                  <c:ptCount val="4"/>
                  <c:pt idx="0">
                    <c:v>0.10236000000000001</c:v>
                  </c:pt>
                  <c:pt idx="1">
                    <c:v>0.38453999999999999</c:v>
                  </c:pt>
                  <c:pt idx="2">
                    <c:v>0.17988999999999999</c:v>
                  </c:pt>
                  <c:pt idx="3">
                    <c:v>0.36797000000000002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Sheet1!$P$148:$P$151</c:f>
              <c:strCache>
                <c:ptCount val="4"/>
                <c:pt idx="0">
                  <c:v>6h</c:v>
                </c:pt>
                <c:pt idx="1">
                  <c:v>2d</c:v>
                </c:pt>
                <c:pt idx="2">
                  <c:v>4d</c:v>
                </c:pt>
                <c:pt idx="3">
                  <c:v>6d</c:v>
                </c:pt>
              </c:strCache>
            </c:strRef>
          </c:cat>
          <c:val>
            <c:numRef>
              <c:f>Sheet1!$Q$148:$Q$151</c:f>
              <c:numCache>
                <c:formatCode>General</c:formatCode>
                <c:ptCount val="4"/>
                <c:pt idx="0">
                  <c:v>1</c:v>
                </c:pt>
                <c:pt idx="1">
                  <c:v>1.90638</c:v>
                </c:pt>
                <c:pt idx="2">
                  <c:v>2.0260199999999999</c:v>
                </c:pt>
                <c:pt idx="3">
                  <c:v>3.9098799999999998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8C6-4ACD-816D-464B07FDDD9A}"/>
            </c:ext>
          </c:extLst>
        </c:ser>
        <c:ser>
          <c:idx val="1"/>
          <c:order val="1"/>
          <c:tx>
            <c:strRef>
              <c:f>Sheet1!$R$147</c:f>
              <c:strCache>
                <c:ptCount val="1"/>
                <c:pt idx="0">
                  <c:v>NH-JS2 -GA</c:v>
                </c:pt>
              </c:strCache>
            </c:strRef>
          </c:tx>
          <c:spPr>
            <a:ln w="28575" cap="rnd">
              <a:solidFill>
                <a:srgbClr val="F8CBAD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8CBAD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Sheet1!$R$154:$R$157</c:f>
                <c:numCache>
                  <c:formatCode>General</c:formatCode>
                  <c:ptCount val="4"/>
                  <c:pt idx="0">
                    <c:v>0.14652000000000001</c:v>
                  </c:pt>
                  <c:pt idx="1">
                    <c:v>0.31906000000000001</c:v>
                  </c:pt>
                  <c:pt idx="2">
                    <c:v>0.12601000000000001</c:v>
                  </c:pt>
                  <c:pt idx="3">
                    <c:v>0.20832999999999999</c:v>
                  </c:pt>
                </c:numCache>
              </c:numRef>
            </c:plus>
            <c:minus>
              <c:numRef>
                <c:f>Sheet1!$R$154:$R$157</c:f>
                <c:numCache>
                  <c:formatCode>General</c:formatCode>
                  <c:ptCount val="4"/>
                  <c:pt idx="0">
                    <c:v>0.14652000000000001</c:v>
                  </c:pt>
                  <c:pt idx="1">
                    <c:v>0.31906000000000001</c:v>
                  </c:pt>
                  <c:pt idx="2">
                    <c:v>0.12601000000000001</c:v>
                  </c:pt>
                  <c:pt idx="3">
                    <c:v>0.20832999999999999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Sheet1!$P$148:$P$151</c:f>
              <c:strCache>
                <c:ptCount val="4"/>
                <c:pt idx="0">
                  <c:v>6h</c:v>
                </c:pt>
                <c:pt idx="1">
                  <c:v>2d</c:v>
                </c:pt>
                <c:pt idx="2">
                  <c:v>4d</c:v>
                </c:pt>
                <c:pt idx="3">
                  <c:v>6d</c:v>
                </c:pt>
              </c:strCache>
            </c:strRef>
          </c:cat>
          <c:val>
            <c:numRef>
              <c:f>Sheet1!$R$148:$R$151</c:f>
              <c:numCache>
                <c:formatCode>General</c:formatCode>
                <c:ptCount val="4"/>
                <c:pt idx="0">
                  <c:v>4.4718200000000001</c:v>
                </c:pt>
                <c:pt idx="1">
                  <c:v>3.1354500000000001</c:v>
                </c:pt>
                <c:pt idx="2">
                  <c:v>1.49959</c:v>
                </c:pt>
                <c:pt idx="3">
                  <c:v>2.91188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8C6-4ACD-816D-464B07FDDD9A}"/>
            </c:ext>
          </c:extLst>
        </c:ser>
        <c:ser>
          <c:idx val="2"/>
          <c:order val="2"/>
          <c:tx>
            <c:strRef>
              <c:f>Sheet1!$S$147</c:f>
              <c:strCache>
                <c:ptCount val="1"/>
                <c:pt idx="0">
                  <c:v>NH-JS1 +GA</c:v>
                </c:pt>
              </c:strCache>
            </c:strRef>
          </c:tx>
          <c:spPr>
            <a:ln w="28575" cap="rnd">
              <a:solidFill>
                <a:srgbClr val="2E75B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2E75B6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Sheet1!$S$154:$S$157</c:f>
                <c:numCache>
                  <c:formatCode>General</c:formatCode>
                  <c:ptCount val="4"/>
                  <c:pt idx="0">
                    <c:v>0.14496999999999999</c:v>
                  </c:pt>
                  <c:pt idx="1">
                    <c:v>2.2849999999999999E-2</c:v>
                  </c:pt>
                  <c:pt idx="2">
                    <c:v>0.3695</c:v>
                  </c:pt>
                  <c:pt idx="3">
                    <c:v>8.3309999999999995E-2</c:v>
                  </c:pt>
                </c:numCache>
              </c:numRef>
            </c:plus>
            <c:minus>
              <c:numRef>
                <c:f>Sheet1!$S$154:$S$157</c:f>
                <c:numCache>
                  <c:formatCode>General</c:formatCode>
                  <c:ptCount val="4"/>
                  <c:pt idx="0">
                    <c:v>0.14496999999999999</c:v>
                  </c:pt>
                  <c:pt idx="1">
                    <c:v>2.2849999999999999E-2</c:v>
                  </c:pt>
                  <c:pt idx="2">
                    <c:v>0.3695</c:v>
                  </c:pt>
                  <c:pt idx="3">
                    <c:v>8.3309999999999995E-2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Sheet1!$P$148:$P$151</c:f>
              <c:strCache>
                <c:ptCount val="4"/>
                <c:pt idx="0">
                  <c:v>6h</c:v>
                </c:pt>
                <c:pt idx="1">
                  <c:v>2d</c:v>
                </c:pt>
                <c:pt idx="2">
                  <c:v>4d</c:v>
                </c:pt>
                <c:pt idx="3">
                  <c:v>6d</c:v>
                </c:pt>
              </c:strCache>
            </c:strRef>
          </c:cat>
          <c:val>
            <c:numRef>
              <c:f>Sheet1!$S$148:$S$151</c:f>
              <c:numCache>
                <c:formatCode>General</c:formatCode>
                <c:ptCount val="4"/>
                <c:pt idx="0">
                  <c:v>2.9696899999999999</c:v>
                </c:pt>
                <c:pt idx="1">
                  <c:v>1.1600299999999999</c:v>
                </c:pt>
                <c:pt idx="2">
                  <c:v>1.8239000000000001</c:v>
                </c:pt>
                <c:pt idx="3">
                  <c:v>2.4432700000000001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8C6-4ACD-816D-464B07FDDD9A}"/>
            </c:ext>
          </c:extLst>
        </c:ser>
        <c:ser>
          <c:idx val="3"/>
          <c:order val="3"/>
          <c:tx>
            <c:strRef>
              <c:f>Sheet1!$T$147</c:f>
              <c:strCache>
                <c:ptCount val="1"/>
                <c:pt idx="0">
                  <c:v>NH-JS2 +GA</c:v>
                </c:pt>
              </c:strCache>
            </c:strRef>
          </c:tx>
          <c:spPr>
            <a:ln w="28575" cap="rnd">
              <a:solidFill>
                <a:srgbClr val="C55A1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C55A11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Sheet1!$T$154:$T$157</c:f>
                <c:numCache>
                  <c:formatCode>General</c:formatCode>
                  <c:ptCount val="4"/>
                  <c:pt idx="0">
                    <c:v>0.35632000000000003</c:v>
                  </c:pt>
                  <c:pt idx="1">
                    <c:v>0.15998999999999999</c:v>
                  </c:pt>
                  <c:pt idx="2">
                    <c:v>0.28914000000000001</c:v>
                  </c:pt>
                  <c:pt idx="3">
                    <c:v>0.32038</c:v>
                  </c:pt>
                </c:numCache>
              </c:numRef>
            </c:plus>
            <c:minus>
              <c:numRef>
                <c:f>Sheet1!$T$154:$T$157</c:f>
                <c:numCache>
                  <c:formatCode>General</c:formatCode>
                  <c:ptCount val="4"/>
                  <c:pt idx="0">
                    <c:v>0.35632000000000003</c:v>
                  </c:pt>
                  <c:pt idx="1">
                    <c:v>0.15998999999999999</c:v>
                  </c:pt>
                  <c:pt idx="2">
                    <c:v>0.28914000000000001</c:v>
                  </c:pt>
                  <c:pt idx="3">
                    <c:v>0.32038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Sheet1!$P$148:$P$151</c:f>
              <c:strCache>
                <c:ptCount val="4"/>
                <c:pt idx="0">
                  <c:v>6h</c:v>
                </c:pt>
                <c:pt idx="1">
                  <c:v>2d</c:v>
                </c:pt>
                <c:pt idx="2">
                  <c:v>4d</c:v>
                </c:pt>
                <c:pt idx="3">
                  <c:v>6d</c:v>
                </c:pt>
              </c:strCache>
            </c:strRef>
          </c:cat>
          <c:val>
            <c:numRef>
              <c:f>Sheet1!$T$148:$T$151</c:f>
              <c:numCache>
                <c:formatCode>General</c:formatCode>
                <c:ptCount val="4"/>
                <c:pt idx="0">
                  <c:v>2.1510199999999999</c:v>
                </c:pt>
                <c:pt idx="1">
                  <c:v>1.3141099999999999</c:v>
                </c:pt>
                <c:pt idx="2">
                  <c:v>1.3774500000000001</c:v>
                </c:pt>
                <c:pt idx="3">
                  <c:v>1.7626900000000001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C8C6-4ACD-816D-464B07FDDD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97642240"/>
        <c:axId val="1497631840"/>
      </c:lineChart>
      <c:catAx>
        <c:axId val="1497642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1497631840"/>
        <c:crosses val="autoZero"/>
        <c:auto val="1"/>
        <c:lblAlgn val="ctr"/>
        <c:lblOffset val="100"/>
        <c:noMultiLvlLbl val="0"/>
      </c:catAx>
      <c:valAx>
        <c:axId val="1497631840"/>
        <c:scaling>
          <c:orientation val="minMax"/>
          <c:max val="5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solidFill>
              <a:srgbClr val="E7E6E6">
                <a:lumMod val="90000"/>
              </a:srgb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1497642240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6650432098765433"/>
          <c:y val="7.0555555555555552E-2"/>
          <c:w val="0.75510061728395061"/>
          <c:h val="0.76875959595959598"/>
        </c:manualLayout>
      </c:layout>
      <c:lineChart>
        <c:grouping val="standard"/>
        <c:varyColors val="0"/>
        <c:ser>
          <c:idx val="0"/>
          <c:order val="0"/>
          <c:tx>
            <c:strRef>
              <c:f>Sheet1!$Q$245</c:f>
              <c:strCache>
                <c:ptCount val="1"/>
                <c:pt idx="0">
                  <c:v>NH-JS1 -GA</c:v>
                </c:pt>
              </c:strCache>
            </c:strRef>
          </c:tx>
          <c:spPr>
            <a:ln w="28575" cap="rnd">
              <a:solidFill>
                <a:srgbClr val="B4C7E7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B4C7E7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Sheet1!$Q$252:$Q$255</c:f>
                <c:numCache>
                  <c:formatCode>General</c:formatCode>
                  <c:ptCount val="4"/>
                  <c:pt idx="0">
                    <c:v>4.5490000000000003E-2</c:v>
                  </c:pt>
                  <c:pt idx="1">
                    <c:v>9.5130000000000006E-2</c:v>
                  </c:pt>
                  <c:pt idx="2">
                    <c:v>2.0809999999999999E-2</c:v>
                  </c:pt>
                  <c:pt idx="3">
                    <c:v>3.1550000000000002E-2</c:v>
                  </c:pt>
                </c:numCache>
              </c:numRef>
            </c:plus>
            <c:minus>
              <c:numRef>
                <c:f>Sheet1!$Q$252:$Q$255</c:f>
                <c:numCache>
                  <c:formatCode>General</c:formatCode>
                  <c:ptCount val="4"/>
                  <c:pt idx="0">
                    <c:v>4.5490000000000003E-2</c:v>
                  </c:pt>
                  <c:pt idx="1">
                    <c:v>9.5130000000000006E-2</c:v>
                  </c:pt>
                  <c:pt idx="2">
                    <c:v>2.0809999999999999E-2</c:v>
                  </c:pt>
                  <c:pt idx="3">
                    <c:v>3.1550000000000002E-2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Sheet1!$P$246:$P$249</c:f>
              <c:strCache>
                <c:ptCount val="4"/>
                <c:pt idx="0">
                  <c:v>6h</c:v>
                </c:pt>
                <c:pt idx="1">
                  <c:v>2d</c:v>
                </c:pt>
                <c:pt idx="2">
                  <c:v>4d</c:v>
                </c:pt>
                <c:pt idx="3">
                  <c:v>6d</c:v>
                </c:pt>
              </c:strCache>
            </c:strRef>
          </c:cat>
          <c:val>
            <c:numRef>
              <c:f>Sheet1!$Q$246:$Q$249</c:f>
              <c:numCache>
                <c:formatCode>General</c:formatCode>
                <c:ptCount val="4"/>
                <c:pt idx="0">
                  <c:v>1</c:v>
                </c:pt>
                <c:pt idx="1">
                  <c:v>1.1795</c:v>
                </c:pt>
                <c:pt idx="2">
                  <c:v>0.24462</c:v>
                </c:pt>
                <c:pt idx="3">
                  <c:v>0.50527999999999995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8C6-4ACD-816D-464B07FDDD9A}"/>
            </c:ext>
          </c:extLst>
        </c:ser>
        <c:ser>
          <c:idx val="1"/>
          <c:order val="1"/>
          <c:tx>
            <c:strRef>
              <c:f>Sheet1!$R$245</c:f>
              <c:strCache>
                <c:ptCount val="1"/>
                <c:pt idx="0">
                  <c:v>NH-JS2 -GA</c:v>
                </c:pt>
              </c:strCache>
            </c:strRef>
          </c:tx>
          <c:spPr>
            <a:ln w="28575" cap="rnd">
              <a:solidFill>
                <a:srgbClr val="F8CBAD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8CBAD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Sheet1!$R$252:$R$255</c:f>
                <c:numCache>
                  <c:formatCode>General</c:formatCode>
                  <c:ptCount val="4"/>
                  <c:pt idx="0">
                    <c:v>0.10603</c:v>
                  </c:pt>
                  <c:pt idx="1">
                    <c:v>2.2759999999999999E-2</c:v>
                  </c:pt>
                  <c:pt idx="2">
                    <c:v>2.155E-2</c:v>
                  </c:pt>
                  <c:pt idx="3">
                    <c:v>3.5810000000000002E-2</c:v>
                  </c:pt>
                </c:numCache>
              </c:numRef>
            </c:plus>
            <c:minus>
              <c:numRef>
                <c:f>Sheet1!$R$252:$R$255</c:f>
                <c:numCache>
                  <c:formatCode>General</c:formatCode>
                  <c:ptCount val="4"/>
                  <c:pt idx="0">
                    <c:v>0.10603</c:v>
                  </c:pt>
                  <c:pt idx="1">
                    <c:v>2.2759999999999999E-2</c:v>
                  </c:pt>
                  <c:pt idx="2">
                    <c:v>2.155E-2</c:v>
                  </c:pt>
                  <c:pt idx="3">
                    <c:v>3.5810000000000002E-2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Sheet1!$P$246:$P$249</c:f>
              <c:strCache>
                <c:ptCount val="4"/>
                <c:pt idx="0">
                  <c:v>6h</c:v>
                </c:pt>
                <c:pt idx="1">
                  <c:v>2d</c:v>
                </c:pt>
                <c:pt idx="2">
                  <c:v>4d</c:v>
                </c:pt>
                <c:pt idx="3">
                  <c:v>6d</c:v>
                </c:pt>
              </c:strCache>
            </c:strRef>
          </c:cat>
          <c:val>
            <c:numRef>
              <c:f>Sheet1!$R$246:$R$249</c:f>
              <c:numCache>
                <c:formatCode>General</c:formatCode>
                <c:ptCount val="4"/>
                <c:pt idx="0">
                  <c:v>0.91805000000000003</c:v>
                </c:pt>
                <c:pt idx="1">
                  <c:v>1.54491</c:v>
                </c:pt>
                <c:pt idx="2">
                  <c:v>0.31491999999999998</c:v>
                </c:pt>
                <c:pt idx="3">
                  <c:v>0.74446000000000001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8C6-4ACD-816D-464B07FDDD9A}"/>
            </c:ext>
          </c:extLst>
        </c:ser>
        <c:ser>
          <c:idx val="2"/>
          <c:order val="2"/>
          <c:tx>
            <c:strRef>
              <c:f>Sheet1!$S$245</c:f>
              <c:strCache>
                <c:ptCount val="1"/>
                <c:pt idx="0">
                  <c:v>NH-JS1 +GA</c:v>
                </c:pt>
              </c:strCache>
            </c:strRef>
          </c:tx>
          <c:spPr>
            <a:ln w="28575" cap="rnd">
              <a:solidFill>
                <a:srgbClr val="2E75B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2E75B6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Sheet1!$S$252:$S$255</c:f>
                <c:numCache>
                  <c:formatCode>General</c:formatCode>
                  <c:ptCount val="4"/>
                  <c:pt idx="0">
                    <c:v>5.2519999999999997E-2</c:v>
                  </c:pt>
                  <c:pt idx="1">
                    <c:v>9.4500000000000001E-3</c:v>
                  </c:pt>
                  <c:pt idx="2">
                    <c:v>2.0500000000000001E-2</c:v>
                  </c:pt>
                  <c:pt idx="3">
                    <c:v>3.9870000000000003E-2</c:v>
                  </c:pt>
                </c:numCache>
              </c:numRef>
            </c:plus>
            <c:minus>
              <c:numRef>
                <c:f>Sheet1!$S$252:$S$255</c:f>
                <c:numCache>
                  <c:formatCode>General</c:formatCode>
                  <c:ptCount val="4"/>
                  <c:pt idx="0">
                    <c:v>5.2519999999999997E-2</c:v>
                  </c:pt>
                  <c:pt idx="1">
                    <c:v>9.4500000000000001E-3</c:v>
                  </c:pt>
                  <c:pt idx="2">
                    <c:v>2.0500000000000001E-2</c:v>
                  </c:pt>
                  <c:pt idx="3">
                    <c:v>3.9870000000000003E-2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Sheet1!$P$246:$P$249</c:f>
              <c:strCache>
                <c:ptCount val="4"/>
                <c:pt idx="0">
                  <c:v>6h</c:v>
                </c:pt>
                <c:pt idx="1">
                  <c:v>2d</c:v>
                </c:pt>
                <c:pt idx="2">
                  <c:v>4d</c:v>
                </c:pt>
                <c:pt idx="3">
                  <c:v>6d</c:v>
                </c:pt>
              </c:strCache>
            </c:strRef>
          </c:cat>
          <c:val>
            <c:numRef>
              <c:f>Sheet1!$S$246:$S$249</c:f>
              <c:numCache>
                <c:formatCode>General</c:formatCode>
                <c:ptCount val="4"/>
                <c:pt idx="0">
                  <c:v>1.0886100000000001</c:v>
                </c:pt>
                <c:pt idx="1">
                  <c:v>0.47386</c:v>
                </c:pt>
                <c:pt idx="2">
                  <c:v>0.29177999999999998</c:v>
                </c:pt>
                <c:pt idx="3">
                  <c:v>0.81327000000000005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8C6-4ACD-816D-464B07FDDD9A}"/>
            </c:ext>
          </c:extLst>
        </c:ser>
        <c:ser>
          <c:idx val="3"/>
          <c:order val="3"/>
          <c:tx>
            <c:strRef>
              <c:f>Sheet1!$T$245</c:f>
              <c:strCache>
                <c:ptCount val="1"/>
                <c:pt idx="0">
                  <c:v>NH-JS2 +GA</c:v>
                </c:pt>
              </c:strCache>
            </c:strRef>
          </c:tx>
          <c:spPr>
            <a:ln w="28575" cap="rnd">
              <a:solidFill>
                <a:srgbClr val="C55A1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C55A11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Sheet1!$T$252:$T$255</c:f>
                <c:numCache>
                  <c:formatCode>General</c:formatCode>
                  <c:ptCount val="4"/>
                  <c:pt idx="0">
                    <c:v>6.3719999999999999E-2</c:v>
                  </c:pt>
                  <c:pt idx="1">
                    <c:v>0.15101000000000001</c:v>
                  </c:pt>
                  <c:pt idx="2">
                    <c:v>4.7100000000000003E-2</c:v>
                  </c:pt>
                  <c:pt idx="3">
                    <c:v>0.18790000000000001</c:v>
                  </c:pt>
                </c:numCache>
              </c:numRef>
            </c:plus>
            <c:minus>
              <c:numRef>
                <c:f>Sheet1!$T$252:$T$255</c:f>
                <c:numCache>
                  <c:formatCode>General</c:formatCode>
                  <c:ptCount val="4"/>
                  <c:pt idx="0">
                    <c:v>6.3719999999999999E-2</c:v>
                  </c:pt>
                  <c:pt idx="1">
                    <c:v>0.15101000000000001</c:v>
                  </c:pt>
                  <c:pt idx="2">
                    <c:v>4.7100000000000003E-2</c:v>
                  </c:pt>
                  <c:pt idx="3">
                    <c:v>0.18790000000000001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Sheet1!$P$246:$P$249</c:f>
              <c:strCache>
                <c:ptCount val="4"/>
                <c:pt idx="0">
                  <c:v>6h</c:v>
                </c:pt>
                <c:pt idx="1">
                  <c:v>2d</c:v>
                </c:pt>
                <c:pt idx="2">
                  <c:v>4d</c:v>
                </c:pt>
                <c:pt idx="3">
                  <c:v>6d</c:v>
                </c:pt>
              </c:strCache>
            </c:strRef>
          </c:cat>
          <c:val>
            <c:numRef>
              <c:f>Sheet1!$T$246:$T$249</c:f>
              <c:numCache>
                <c:formatCode>General</c:formatCode>
                <c:ptCount val="4"/>
                <c:pt idx="0">
                  <c:v>0.47172999999999998</c:v>
                </c:pt>
                <c:pt idx="1">
                  <c:v>1.1847399999999999</c:v>
                </c:pt>
                <c:pt idx="2">
                  <c:v>0.29003000000000001</c:v>
                </c:pt>
                <c:pt idx="3">
                  <c:v>0.86702999999999997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C8C6-4ACD-816D-464B07FDDD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97642240"/>
        <c:axId val="1497631840"/>
      </c:lineChart>
      <c:catAx>
        <c:axId val="1497642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1497631840"/>
        <c:crosses val="autoZero"/>
        <c:auto val="1"/>
        <c:lblAlgn val="ctr"/>
        <c:lblOffset val="100"/>
        <c:noMultiLvlLbl val="0"/>
      </c:catAx>
      <c:valAx>
        <c:axId val="1497631840"/>
        <c:scaling>
          <c:orientation val="minMax"/>
          <c:max val="2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solidFill>
              <a:srgbClr val="E7E6E6">
                <a:lumMod val="90000"/>
              </a:srgb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1497642240"/>
        <c:crosses val="autoZero"/>
        <c:crossBetween val="between"/>
        <c:majorUnit val="0.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Sheet1!$Q$106</c:f>
              <c:strCache>
                <c:ptCount val="1"/>
                <c:pt idx="0">
                  <c:v>NH-JS1 -GA</c:v>
                </c:pt>
              </c:strCache>
            </c:strRef>
          </c:tx>
          <c:spPr>
            <a:ln w="28575" cap="rnd">
              <a:solidFill>
                <a:srgbClr val="B4C7E7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B4C7E7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Sheet1!$Q$113:$Q$116</c:f>
                <c:numCache>
                  <c:formatCode>General</c:formatCode>
                  <c:ptCount val="4"/>
                  <c:pt idx="0">
                    <c:v>9.1400000000000006E-3</c:v>
                  </c:pt>
                  <c:pt idx="1">
                    <c:v>0.16944000000000001</c:v>
                  </c:pt>
                  <c:pt idx="2">
                    <c:v>0.17593</c:v>
                  </c:pt>
                  <c:pt idx="3">
                    <c:v>2.8989999999999998E-2</c:v>
                  </c:pt>
                </c:numCache>
              </c:numRef>
            </c:plus>
            <c:minus>
              <c:numRef>
                <c:f>Sheet1!$Q$113:$Q$116</c:f>
                <c:numCache>
                  <c:formatCode>General</c:formatCode>
                  <c:ptCount val="4"/>
                  <c:pt idx="0">
                    <c:v>9.1400000000000006E-3</c:v>
                  </c:pt>
                  <c:pt idx="1">
                    <c:v>0.16944000000000001</c:v>
                  </c:pt>
                  <c:pt idx="2">
                    <c:v>0.17593</c:v>
                  </c:pt>
                  <c:pt idx="3">
                    <c:v>2.8989999999999998E-2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Sheet1!$P$107:$P$110</c:f>
              <c:strCache>
                <c:ptCount val="4"/>
                <c:pt idx="0">
                  <c:v>6h</c:v>
                </c:pt>
                <c:pt idx="1">
                  <c:v>2d</c:v>
                </c:pt>
                <c:pt idx="2">
                  <c:v>4d</c:v>
                </c:pt>
                <c:pt idx="3">
                  <c:v>6d</c:v>
                </c:pt>
              </c:strCache>
            </c:strRef>
          </c:cat>
          <c:val>
            <c:numRef>
              <c:f>Sheet1!$Q$107:$Q$110</c:f>
              <c:numCache>
                <c:formatCode>General</c:formatCode>
                <c:ptCount val="4"/>
                <c:pt idx="0">
                  <c:v>1</c:v>
                </c:pt>
                <c:pt idx="1">
                  <c:v>1.4848600000000001</c:v>
                </c:pt>
                <c:pt idx="2">
                  <c:v>1.2637799999999999</c:v>
                </c:pt>
                <c:pt idx="3">
                  <c:v>0.82757999999999998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8C6-4ACD-816D-464B07FDDD9A}"/>
            </c:ext>
          </c:extLst>
        </c:ser>
        <c:ser>
          <c:idx val="1"/>
          <c:order val="1"/>
          <c:tx>
            <c:strRef>
              <c:f>Sheet1!$R$106</c:f>
              <c:strCache>
                <c:ptCount val="1"/>
                <c:pt idx="0">
                  <c:v>NH-JS2 -GA</c:v>
                </c:pt>
              </c:strCache>
            </c:strRef>
          </c:tx>
          <c:spPr>
            <a:ln w="28575" cap="rnd">
              <a:solidFill>
                <a:srgbClr val="F8CBAD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8CBAD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Sheet1!$R$113:$R$117</c:f>
                <c:numCache>
                  <c:formatCode>General</c:formatCode>
                  <c:ptCount val="5"/>
                  <c:pt idx="0">
                    <c:v>9.9839999999999998E-2</c:v>
                  </c:pt>
                  <c:pt idx="1">
                    <c:v>3.6170000000000001E-2</c:v>
                  </c:pt>
                  <c:pt idx="2">
                    <c:v>6.1249999999999999E-2</c:v>
                  </c:pt>
                  <c:pt idx="3">
                    <c:v>0.13134000000000001</c:v>
                  </c:pt>
                </c:numCache>
              </c:numRef>
            </c:plus>
            <c:minus>
              <c:numRef>
                <c:f>Sheet1!$R$113:$R$116</c:f>
                <c:numCache>
                  <c:formatCode>General</c:formatCode>
                  <c:ptCount val="4"/>
                  <c:pt idx="0">
                    <c:v>9.9839999999999998E-2</c:v>
                  </c:pt>
                  <c:pt idx="1">
                    <c:v>3.6170000000000001E-2</c:v>
                  </c:pt>
                  <c:pt idx="2">
                    <c:v>6.1249999999999999E-2</c:v>
                  </c:pt>
                  <c:pt idx="3">
                    <c:v>0.13134000000000001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Sheet1!$P$107:$P$110</c:f>
              <c:strCache>
                <c:ptCount val="4"/>
                <c:pt idx="0">
                  <c:v>6h</c:v>
                </c:pt>
                <c:pt idx="1">
                  <c:v>2d</c:v>
                </c:pt>
                <c:pt idx="2">
                  <c:v>4d</c:v>
                </c:pt>
                <c:pt idx="3">
                  <c:v>6d</c:v>
                </c:pt>
              </c:strCache>
            </c:strRef>
          </c:cat>
          <c:val>
            <c:numRef>
              <c:f>Sheet1!$R$107:$R$110</c:f>
              <c:numCache>
                <c:formatCode>General</c:formatCode>
                <c:ptCount val="4"/>
                <c:pt idx="0">
                  <c:v>1.4619599999999999</c:v>
                </c:pt>
                <c:pt idx="1">
                  <c:v>0.43717</c:v>
                </c:pt>
                <c:pt idx="2">
                  <c:v>0.42698999999999998</c:v>
                </c:pt>
                <c:pt idx="3">
                  <c:v>0.59426000000000001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8C6-4ACD-816D-464B07FDDD9A}"/>
            </c:ext>
          </c:extLst>
        </c:ser>
        <c:ser>
          <c:idx val="2"/>
          <c:order val="2"/>
          <c:tx>
            <c:strRef>
              <c:f>Sheet1!$S$106</c:f>
              <c:strCache>
                <c:ptCount val="1"/>
                <c:pt idx="0">
                  <c:v>NH-JS1 +GA</c:v>
                </c:pt>
              </c:strCache>
            </c:strRef>
          </c:tx>
          <c:spPr>
            <a:ln w="28575" cap="rnd">
              <a:solidFill>
                <a:srgbClr val="2E75B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2E75B6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Sheet1!$S$113:$S$116</c:f>
                <c:numCache>
                  <c:formatCode>General</c:formatCode>
                  <c:ptCount val="4"/>
                  <c:pt idx="0">
                    <c:v>9.7869999999999999E-2</c:v>
                  </c:pt>
                  <c:pt idx="1">
                    <c:v>0.10466</c:v>
                  </c:pt>
                  <c:pt idx="2">
                    <c:v>0.11521000000000001</c:v>
                  </c:pt>
                  <c:pt idx="3">
                    <c:v>0.34381</c:v>
                  </c:pt>
                </c:numCache>
              </c:numRef>
            </c:plus>
            <c:minus>
              <c:numRef>
                <c:f>Sheet1!$S$113:$S$116</c:f>
                <c:numCache>
                  <c:formatCode>General</c:formatCode>
                  <c:ptCount val="4"/>
                  <c:pt idx="0">
                    <c:v>9.7869999999999999E-2</c:v>
                  </c:pt>
                  <c:pt idx="1">
                    <c:v>0.10466</c:v>
                  </c:pt>
                  <c:pt idx="2">
                    <c:v>0.11521000000000001</c:v>
                  </c:pt>
                  <c:pt idx="3">
                    <c:v>0.34381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Sheet1!$P$107:$P$110</c:f>
              <c:strCache>
                <c:ptCount val="4"/>
                <c:pt idx="0">
                  <c:v>6h</c:v>
                </c:pt>
                <c:pt idx="1">
                  <c:v>2d</c:v>
                </c:pt>
                <c:pt idx="2">
                  <c:v>4d</c:v>
                </c:pt>
                <c:pt idx="3">
                  <c:v>6d</c:v>
                </c:pt>
              </c:strCache>
            </c:strRef>
          </c:cat>
          <c:val>
            <c:numRef>
              <c:f>Sheet1!$S$107:$S$110</c:f>
              <c:numCache>
                <c:formatCode>General</c:formatCode>
                <c:ptCount val="4"/>
                <c:pt idx="0">
                  <c:v>2.25265</c:v>
                </c:pt>
                <c:pt idx="1">
                  <c:v>1.6363799999999999</c:v>
                </c:pt>
                <c:pt idx="2">
                  <c:v>1.66056</c:v>
                </c:pt>
                <c:pt idx="3">
                  <c:v>2.8931900000000002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8C6-4ACD-816D-464B07FDDD9A}"/>
            </c:ext>
          </c:extLst>
        </c:ser>
        <c:ser>
          <c:idx val="3"/>
          <c:order val="3"/>
          <c:tx>
            <c:strRef>
              <c:f>Sheet1!$T$106</c:f>
              <c:strCache>
                <c:ptCount val="1"/>
                <c:pt idx="0">
                  <c:v>NH-JS2 +GA</c:v>
                </c:pt>
              </c:strCache>
            </c:strRef>
          </c:tx>
          <c:spPr>
            <a:ln w="28575" cap="rnd">
              <a:solidFill>
                <a:srgbClr val="C55A1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C55A11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Sheet1!$T$113:$T$116</c:f>
                <c:numCache>
                  <c:formatCode>General</c:formatCode>
                  <c:ptCount val="4"/>
                  <c:pt idx="0">
                    <c:v>0.11097</c:v>
                  </c:pt>
                  <c:pt idx="1">
                    <c:v>7.7100000000000002E-2</c:v>
                  </c:pt>
                  <c:pt idx="2">
                    <c:v>2.4299999999999999E-2</c:v>
                  </c:pt>
                  <c:pt idx="3">
                    <c:v>0.24448</c:v>
                  </c:pt>
                </c:numCache>
              </c:numRef>
            </c:plus>
            <c:minus>
              <c:numRef>
                <c:f>Sheet1!$T$113:$T$116</c:f>
                <c:numCache>
                  <c:formatCode>General</c:formatCode>
                  <c:ptCount val="4"/>
                  <c:pt idx="0">
                    <c:v>0.11097</c:v>
                  </c:pt>
                  <c:pt idx="1">
                    <c:v>7.7100000000000002E-2</c:v>
                  </c:pt>
                  <c:pt idx="2">
                    <c:v>2.4299999999999999E-2</c:v>
                  </c:pt>
                  <c:pt idx="3">
                    <c:v>0.24448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Sheet1!$P$107:$P$110</c:f>
              <c:strCache>
                <c:ptCount val="4"/>
                <c:pt idx="0">
                  <c:v>6h</c:v>
                </c:pt>
                <c:pt idx="1">
                  <c:v>2d</c:v>
                </c:pt>
                <c:pt idx="2">
                  <c:v>4d</c:v>
                </c:pt>
                <c:pt idx="3">
                  <c:v>6d</c:v>
                </c:pt>
              </c:strCache>
            </c:strRef>
          </c:cat>
          <c:val>
            <c:numRef>
              <c:f>Sheet1!$T$107:$T$110</c:f>
              <c:numCache>
                <c:formatCode>General</c:formatCode>
                <c:ptCount val="4"/>
                <c:pt idx="0">
                  <c:v>1.94675</c:v>
                </c:pt>
                <c:pt idx="1">
                  <c:v>0.74722</c:v>
                </c:pt>
                <c:pt idx="2">
                  <c:v>0.40011000000000002</c:v>
                </c:pt>
                <c:pt idx="3">
                  <c:v>2.45722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C8C6-4ACD-816D-464B07FDDD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97642240"/>
        <c:axId val="1497631840"/>
      </c:lineChart>
      <c:dateAx>
        <c:axId val="1497642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1497631840"/>
        <c:crosses val="autoZero"/>
        <c:auto val="0"/>
        <c:lblOffset val="100"/>
        <c:baseTimeUnit val="days"/>
      </c:dateAx>
      <c:valAx>
        <c:axId val="1497631840"/>
        <c:scaling>
          <c:orientation val="minMax"/>
          <c:max val="4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bg2">
                <a:lumMod val="9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1497642240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Sheet1!$Q$44</c:f>
              <c:strCache>
                <c:ptCount val="1"/>
                <c:pt idx="0">
                  <c:v>NH-JS1 -GA</c:v>
                </c:pt>
              </c:strCache>
            </c:strRef>
          </c:tx>
          <c:spPr>
            <a:ln w="28575" cap="rnd">
              <a:solidFill>
                <a:srgbClr val="B4C7E7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B4C7E7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Sheet1!$Q$50:$Q$53</c:f>
                <c:numCache>
                  <c:formatCode>General</c:formatCode>
                  <c:ptCount val="4"/>
                  <c:pt idx="0">
                    <c:v>4.3900000000000002E-2</c:v>
                  </c:pt>
                  <c:pt idx="1">
                    <c:v>0.18562999999999999</c:v>
                  </c:pt>
                  <c:pt idx="2">
                    <c:v>6.7430000000000004E-2</c:v>
                  </c:pt>
                  <c:pt idx="3">
                    <c:v>0.38749</c:v>
                  </c:pt>
                </c:numCache>
              </c:numRef>
            </c:plus>
            <c:minus>
              <c:numRef>
                <c:f>Sheet1!$Q$50:$Q$53</c:f>
                <c:numCache>
                  <c:formatCode>General</c:formatCode>
                  <c:ptCount val="4"/>
                  <c:pt idx="0">
                    <c:v>4.3900000000000002E-2</c:v>
                  </c:pt>
                  <c:pt idx="1">
                    <c:v>0.18562999999999999</c:v>
                  </c:pt>
                  <c:pt idx="2">
                    <c:v>6.7430000000000004E-2</c:v>
                  </c:pt>
                  <c:pt idx="3">
                    <c:v>0.38749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Sheet1!$P$45:$P$48</c:f>
              <c:strCache>
                <c:ptCount val="4"/>
                <c:pt idx="0">
                  <c:v>6h</c:v>
                </c:pt>
                <c:pt idx="1">
                  <c:v>2d</c:v>
                </c:pt>
                <c:pt idx="2">
                  <c:v>4d</c:v>
                </c:pt>
                <c:pt idx="3">
                  <c:v>6d</c:v>
                </c:pt>
              </c:strCache>
            </c:strRef>
          </c:cat>
          <c:val>
            <c:numRef>
              <c:f>Sheet1!$Q$45:$Q$48</c:f>
              <c:numCache>
                <c:formatCode>General</c:formatCode>
                <c:ptCount val="4"/>
                <c:pt idx="0">
                  <c:v>1</c:v>
                </c:pt>
                <c:pt idx="1">
                  <c:v>2.3111299999999999</c:v>
                </c:pt>
                <c:pt idx="2">
                  <c:v>0.73911000000000004</c:v>
                </c:pt>
                <c:pt idx="3">
                  <c:v>1.7275700000000001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8C6-4ACD-816D-464B07FDDD9A}"/>
            </c:ext>
          </c:extLst>
        </c:ser>
        <c:ser>
          <c:idx val="1"/>
          <c:order val="1"/>
          <c:tx>
            <c:strRef>
              <c:f>Sheet1!$R$44</c:f>
              <c:strCache>
                <c:ptCount val="1"/>
                <c:pt idx="0">
                  <c:v>NH-JS2 -GA</c:v>
                </c:pt>
              </c:strCache>
            </c:strRef>
          </c:tx>
          <c:spPr>
            <a:ln w="28575" cap="rnd">
              <a:solidFill>
                <a:srgbClr val="F8CBAD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8CBAD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Sheet1!$R$50:$R$53</c:f>
                <c:numCache>
                  <c:formatCode>General</c:formatCode>
                  <c:ptCount val="4"/>
                  <c:pt idx="0">
                    <c:v>0.3417</c:v>
                  </c:pt>
                  <c:pt idx="1">
                    <c:v>0.51597999999999999</c:v>
                  </c:pt>
                  <c:pt idx="2">
                    <c:v>0.37713999999999998</c:v>
                  </c:pt>
                  <c:pt idx="3">
                    <c:v>0.28752</c:v>
                  </c:pt>
                </c:numCache>
              </c:numRef>
            </c:plus>
            <c:minus>
              <c:numRef>
                <c:f>Sheet1!$R$50:$R$53</c:f>
                <c:numCache>
                  <c:formatCode>General</c:formatCode>
                  <c:ptCount val="4"/>
                  <c:pt idx="0">
                    <c:v>0.3417</c:v>
                  </c:pt>
                  <c:pt idx="1">
                    <c:v>0.51597999999999999</c:v>
                  </c:pt>
                  <c:pt idx="2">
                    <c:v>0.37713999999999998</c:v>
                  </c:pt>
                  <c:pt idx="3">
                    <c:v>0.28752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Sheet1!$P$45:$P$48</c:f>
              <c:strCache>
                <c:ptCount val="4"/>
                <c:pt idx="0">
                  <c:v>6h</c:v>
                </c:pt>
                <c:pt idx="1">
                  <c:v>2d</c:v>
                </c:pt>
                <c:pt idx="2">
                  <c:v>4d</c:v>
                </c:pt>
                <c:pt idx="3">
                  <c:v>6d</c:v>
                </c:pt>
              </c:strCache>
            </c:strRef>
          </c:cat>
          <c:val>
            <c:numRef>
              <c:f>Sheet1!$R$45:$R$48</c:f>
              <c:numCache>
                <c:formatCode>General</c:formatCode>
                <c:ptCount val="4"/>
                <c:pt idx="0">
                  <c:v>6.7116400000000001</c:v>
                </c:pt>
                <c:pt idx="1">
                  <c:v>12.410690000000001</c:v>
                </c:pt>
                <c:pt idx="2">
                  <c:v>8.3233800000000002</c:v>
                </c:pt>
                <c:pt idx="3">
                  <c:v>10.49156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8C6-4ACD-816D-464B07FDDD9A}"/>
            </c:ext>
          </c:extLst>
        </c:ser>
        <c:ser>
          <c:idx val="2"/>
          <c:order val="2"/>
          <c:tx>
            <c:strRef>
              <c:f>Sheet1!$S$44</c:f>
              <c:strCache>
                <c:ptCount val="1"/>
                <c:pt idx="0">
                  <c:v>NH-JS1 +GA</c:v>
                </c:pt>
              </c:strCache>
            </c:strRef>
          </c:tx>
          <c:spPr>
            <a:ln w="28575" cap="rnd">
              <a:solidFill>
                <a:srgbClr val="2E75B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2E75B6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Sheet1!$S$50:$S$53</c:f>
                <c:numCache>
                  <c:formatCode>General</c:formatCode>
                  <c:ptCount val="4"/>
                  <c:pt idx="0">
                    <c:v>0.14530999999999999</c:v>
                  </c:pt>
                  <c:pt idx="1">
                    <c:v>4.4429999999999997E-2</c:v>
                  </c:pt>
                  <c:pt idx="2">
                    <c:v>0.20419999999999999</c:v>
                  </c:pt>
                  <c:pt idx="3">
                    <c:v>0.14224999999999999</c:v>
                  </c:pt>
                </c:numCache>
              </c:numRef>
            </c:plus>
            <c:minus>
              <c:numRef>
                <c:f>Sheet1!$S$50:$S$53</c:f>
                <c:numCache>
                  <c:formatCode>General</c:formatCode>
                  <c:ptCount val="4"/>
                  <c:pt idx="0">
                    <c:v>0.14530999999999999</c:v>
                  </c:pt>
                  <c:pt idx="1">
                    <c:v>4.4429999999999997E-2</c:v>
                  </c:pt>
                  <c:pt idx="2">
                    <c:v>0.20419999999999999</c:v>
                  </c:pt>
                  <c:pt idx="3">
                    <c:v>0.14224999999999999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Sheet1!$P$45:$P$48</c:f>
              <c:strCache>
                <c:ptCount val="4"/>
                <c:pt idx="0">
                  <c:v>6h</c:v>
                </c:pt>
                <c:pt idx="1">
                  <c:v>2d</c:v>
                </c:pt>
                <c:pt idx="2">
                  <c:v>4d</c:v>
                </c:pt>
                <c:pt idx="3">
                  <c:v>6d</c:v>
                </c:pt>
              </c:strCache>
            </c:strRef>
          </c:cat>
          <c:val>
            <c:numRef>
              <c:f>Sheet1!$S$45:$S$48</c:f>
              <c:numCache>
                <c:formatCode>General</c:formatCode>
                <c:ptCount val="4"/>
                <c:pt idx="0">
                  <c:v>1.92706</c:v>
                </c:pt>
                <c:pt idx="1">
                  <c:v>0.51153000000000004</c:v>
                </c:pt>
                <c:pt idx="2">
                  <c:v>1.06229</c:v>
                </c:pt>
                <c:pt idx="3">
                  <c:v>1.8753899999999999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8C6-4ACD-816D-464B07FDDD9A}"/>
            </c:ext>
          </c:extLst>
        </c:ser>
        <c:ser>
          <c:idx val="3"/>
          <c:order val="3"/>
          <c:tx>
            <c:strRef>
              <c:f>Sheet1!$T$44</c:f>
              <c:strCache>
                <c:ptCount val="1"/>
                <c:pt idx="0">
                  <c:v>NH-JS2 +GA</c:v>
                </c:pt>
              </c:strCache>
            </c:strRef>
          </c:tx>
          <c:spPr>
            <a:ln w="28575" cap="rnd">
              <a:solidFill>
                <a:srgbClr val="C55A1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C55A11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Sheet1!$T$50:$T$53</c:f>
                <c:numCache>
                  <c:formatCode>General</c:formatCode>
                  <c:ptCount val="4"/>
                  <c:pt idx="0">
                    <c:v>0.24376</c:v>
                  </c:pt>
                  <c:pt idx="1">
                    <c:v>0.61648999999999998</c:v>
                  </c:pt>
                  <c:pt idx="2">
                    <c:v>0.46342</c:v>
                  </c:pt>
                  <c:pt idx="3">
                    <c:v>0.36535000000000001</c:v>
                  </c:pt>
                </c:numCache>
              </c:numRef>
            </c:plus>
            <c:minus>
              <c:numRef>
                <c:f>Sheet1!$T$50:$T$53</c:f>
                <c:numCache>
                  <c:formatCode>General</c:formatCode>
                  <c:ptCount val="4"/>
                  <c:pt idx="0">
                    <c:v>0.24376</c:v>
                  </c:pt>
                  <c:pt idx="1">
                    <c:v>0.61648999999999998</c:v>
                  </c:pt>
                  <c:pt idx="2">
                    <c:v>0.46342</c:v>
                  </c:pt>
                  <c:pt idx="3">
                    <c:v>0.36535000000000001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Sheet1!$P$45:$P$48</c:f>
              <c:strCache>
                <c:ptCount val="4"/>
                <c:pt idx="0">
                  <c:v>6h</c:v>
                </c:pt>
                <c:pt idx="1">
                  <c:v>2d</c:v>
                </c:pt>
                <c:pt idx="2">
                  <c:v>4d</c:v>
                </c:pt>
                <c:pt idx="3">
                  <c:v>6d</c:v>
                </c:pt>
              </c:strCache>
            </c:strRef>
          </c:cat>
          <c:val>
            <c:numRef>
              <c:f>Sheet1!$T$45:$T$48</c:f>
              <c:numCache>
                <c:formatCode>General</c:formatCode>
                <c:ptCount val="4"/>
                <c:pt idx="0">
                  <c:v>6.1850899999999998</c:v>
                </c:pt>
                <c:pt idx="1">
                  <c:v>11.026730000000001</c:v>
                </c:pt>
                <c:pt idx="2">
                  <c:v>4.8465100000000003</c:v>
                </c:pt>
                <c:pt idx="3">
                  <c:v>14.675750000000001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C8C6-4ACD-816D-464B07FDDD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97642240"/>
        <c:axId val="1497631840"/>
      </c:lineChart>
      <c:catAx>
        <c:axId val="1497642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1497631840"/>
        <c:crosses val="autoZero"/>
        <c:auto val="1"/>
        <c:lblAlgn val="ctr"/>
        <c:lblOffset val="100"/>
        <c:noMultiLvlLbl val="0"/>
      </c:catAx>
      <c:valAx>
        <c:axId val="1497631840"/>
        <c:scaling>
          <c:orientation val="minMax"/>
          <c:max val="2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solidFill>
              <a:srgbClr val="E7E6E6">
                <a:lumMod val="90000"/>
              </a:srgb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1497642240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Sheet1!$Q$2</c:f>
              <c:strCache>
                <c:ptCount val="1"/>
                <c:pt idx="0">
                  <c:v>NH-JS1 -GA</c:v>
                </c:pt>
              </c:strCache>
            </c:strRef>
          </c:tx>
          <c:spPr>
            <a:ln w="28575" cap="rnd">
              <a:solidFill>
                <a:srgbClr val="B4C7E7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B4C7E7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Sheet1!$Q$8:$Q$11</c:f>
                <c:numCache>
                  <c:formatCode>General</c:formatCode>
                  <c:ptCount val="4"/>
                  <c:pt idx="0">
                    <c:v>0.12526999999999999</c:v>
                  </c:pt>
                  <c:pt idx="1">
                    <c:v>5.0380000000000001E-2</c:v>
                  </c:pt>
                  <c:pt idx="2">
                    <c:v>2.1610000000000001E-2</c:v>
                  </c:pt>
                  <c:pt idx="3">
                    <c:v>0.17063</c:v>
                  </c:pt>
                </c:numCache>
              </c:numRef>
            </c:plus>
            <c:minus>
              <c:numRef>
                <c:f>Sheet1!$Q$8:$Q$11</c:f>
                <c:numCache>
                  <c:formatCode>General</c:formatCode>
                  <c:ptCount val="4"/>
                  <c:pt idx="0">
                    <c:v>0.12526999999999999</c:v>
                  </c:pt>
                  <c:pt idx="1">
                    <c:v>5.0380000000000001E-2</c:v>
                  </c:pt>
                  <c:pt idx="2">
                    <c:v>2.1610000000000001E-2</c:v>
                  </c:pt>
                  <c:pt idx="3">
                    <c:v>0.17063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Sheet1!$P$3:$P$6</c:f>
              <c:strCache>
                <c:ptCount val="4"/>
                <c:pt idx="0">
                  <c:v>6h</c:v>
                </c:pt>
                <c:pt idx="1">
                  <c:v>2d</c:v>
                </c:pt>
                <c:pt idx="2">
                  <c:v>4d</c:v>
                </c:pt>
                <c:pt idx="3">
                  <c:v>6d</c:v>
                </c:pt>
              </c:strCache>
            </c:strRef>
          </c:cat>
          <c:val>
            <c:numRef>
              <c:f>Sheet1!$Q$3:$Q$6</c:f>
              <c:numCache>
                <c:formatCode>General</c:formatCode>
                <c:ptCount val="4"/>
                <c:pt idx="0">
                  <c:v>1</c:v>
                </c:pt>
                <c:pt idx="1">
                  <c:v>1.61063</c:v>
                </c:pt>
                <c:pt idx="2">
                  <c:v>1.59659</c:v>
                </c:pt>
                <c:pt idx="3">
                  <c:v>2.00299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8C6-4ACD-816D-464B07FDDD9A}"/>
            </c:ext>
          </c:extLst>
        </c:ser>
        <c:ser>
          <c:idx val="1"/>
          <c:order val="1"/>
          <c:tx>
            <c:strRef>
              <c:f>Sheet1!$R$2</c:f>
              <c:strCache>
                <c:ptCount val="1"/>
                <c:pt idx="0">
                  <c:v>NH-JS2 -GA</c:v>
                </c:pt>
              </c:strCache>
            </c:strRef>
          </c:tx>
          <c:spPr>
            <a:ln w="28575" cap="rnd">
              <a:solidFill>
                <a:srgbClr val="F8CBAD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8CBAD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Sheet1!$R$8:$R$11</c:f>
                <c:numCache>
                  <c:formatCode>General</c:formatCode>
                  <c:ptCount val="4"/>
                  <c:pt idx="0">
                    <c:v>0.12667999999999999</c:v>
                  </c:pt>
                  <c:pt idx="1">
                    <c:v>5.6619999999999997E-2</c:v>
                  </c:pt>
                  <c:pt idx="2">
                    <c:v>4.836E-2</c:v>
                  </c:pt>
                  <c:pt idx="3">
                    <c:v>5.4609999999999999E-2</c:v>
                  </c:pt>
                </c:numCache>
              </c:numRef>
            </c:plus>
            <c:minus>
              <c:numRef>
                <c:f>Sheet1!$R$8:$R$11</c:f>
                <c:numCache>
                  <c:formatCode>General</c:formatCode>
                  <c:ptCount val="4"/>
                  <c:pt idx="0">
                    <c:v>0.12667999999999999</c:v>
                  </c:pt>
                  <c:pt idx="1">
                    <c:v>5.6619999999999997E-2</c:v>
                  </c:pt>
                  <c:pt idx="2">
                    <c:v>4.836E-2</c:v>
                  </c:pt>
                  <c:pt idx="3">
                    <c:v>5.4609999999999999E-2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Sheet1!$P$3:$P$6</c:f>
              <c:strCache>
                <c:ptCount val="4"/>
                <c:pt idx="0">
                  <c:v>6h</c:v>
                </c:pt>
                <c:pt idx="1">
                  <c:v>2d</c:v>
                </c:pt>
                <c:pt idx="2">
                  <c:v>4d</c:v>
                </c:pt>
                <c:pt idx="3">
                  <c:v>6d</c:v>
                </c:pt>
              </c:strCache>
            </c:strRef>
          </c:cat>
          <c:val>
            <c:numRef>
              <c:f>Sheet1!$R$3:$R$6</c:f>
              <c:numCache>
                <c:formatCode>General</c:formatCode>
                <c:ptCount val="4"/>
                <c:pt idx="0">
                  <c:v>1.1713100000000001</c:v>
                </c:pt>
                <c:pt idx="1">
                  <c:v>1.1654199999999999</c:v>
                </c:pt>
                <c:pt idx="2">
                  <c:v>1.1002000000000001</c:v>
                </c:pt>
                <c:pt idx="3">
                  <c:v>1.51888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8C6-4ACD-816D-464B07FDDD9A}"/>
            </c:ext>
          </c:extLst>
        </c:ser>
        <c:ser>
          <c:idx val="2"/>
          <c:order val="2"/>
          <c:tx>
            <c:strRef>
              <c:f>Sheet1!$S$2</c:f>
              <c:strCache>
                <c:ptCount val="1"/>
                <c:pt idx="0">
                  <c:v>NH-JS1 +GA</c:v>
                </c:pt>
              </c:strCache>
            </c:strRef>
          </c:tx>
          <c:spPr>
            <a:ln w="28575" cap="rnd">
              <a:solidFill>
                <a:srgbClr val="2E75B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2E75B6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Sheet1!$S$8:$S$11</c:f>
                <c:numCache>
                  <c:formatCode>General</c:formatCode>
                  <c:ptCount val="4"/>
                  <c:pt idx="0">
                    <c:v>0.20308000000000001</c:v>
                  </c:pt>
                  <c:pt idx="1">
                    <c:v>6.3869999999999996E-2</c:v>
                  </c:pt>
                  <c:pt idx="2">
                    <c:v>9.443E-2</c:v>
                  </c:pt>
                  <c:pt idx="3">
                    <c:v>0.22467000000000001</c:v>
                  </c:pt>
                </c:numCache>
              </c:numRef>
            </c:plus>
            <c:minus>
              <c:numRef>
                <c:f>Sheet1!$S$8:$S$11</c:f>
                <c:numCache>
                  <c:formatCode>General</c:formatCode>
                  <c:ptCount val="4"/>
                  <c:pt idx="0">
                    <c:v>0.20308000000000001</c:v>
                  </c:pt>
                  <c:pt idx="1">
                    <c:v>6.3869999999999996E-2</c:v>
                  </c:pt>
                  <c:pt idx="2">
                    <c:v>9.443E-2</c:v>
                  </c:pt>
                  <c:pt idx="3">
                    <c:v>0.22467000000000001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Sheet1!$P$3:$P$6</c:f>
              <c:strCache>
                <c:ptCount val="4"/>
                <c:pt idx="0">
                  <c:v>6h</c:v>
                </c:pt>
                <c:pt idx="1">
                  <c:v>2d</c:v>
                </c:pt>
                <c:pt idx="2">
                  <c:v>4d</c:v>
                </c:pt>
                <c:pt idx="3">
                  <c:v>6d</c:v>
                </c:pt>
              </c:strCache>
            </c:strRef>
          </c:cat>
          <c:val>
            <c:numRef>
              <c:f>Sheet1!$S$3:$S$6</c:f>
              <c:numCache>
                <c:formatCode>General</c:formatCode>
                <c:ptCount val="4"/>
                <c:pt idx="0">
                  <c:v>1.0603400000000001</c:v>
                </c:pt>
                <c:pt idx="1">
                  <c:v>0.93389</c:v>
                </c:pt>
                <c:pt idx="2">
                  <c:v>1.3363499999999999</c:v>
                </c:pt>
                <c:pt idx="3">
                  <c:v>2.35277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8C6-4ACD-816D-464B07FDDD9A}"/>
            </c:ext>
          </c:extLst>
        </c:ser>
        <c:ser>
          <c:idx val="3"/>
          <c:order val="3"/>
          <c:tx>
            <c:strRef>
              <c:f>Sheet1!$T$2</c:f>
              <c:strCache>
                <c:ptCount val="1"/>
                <c:pt idx="0">
                  <c:v>NH-JS2 +GA</c:v>
                </c:pt>
              </c:strCache>
            </c:strRef>
          </c:tx>
          <c:spPr>
            <a:ln w="28575" cap="rnd">
              <a:solidFill>
                <a:srgbClr val="C55A1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C55A11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Sheet1!$T$8:$T$11</c:f>
                <c:numCache>
                  <c:formatCode>General</c:formatCode>
                  <c:ptCount val="4"/>
                  <c:pt idx="0">
                    <c:v>5.772E-2</c:v>
                  </c:pt>
                  <c:pt idx="1">
                    <c:v>0.10647</c:v>
                  </c:pt>
                  <c:pt idx="2">
                    <c:v>9.8699999999999996E-2</c:v>
                  </c:pt>
                  <c:pt idx="3">
                    <c:v>0.10668999999999999</c:v>
                  </c:pt>
                </c:numCache>
              </c:numRef>
            </c:plus>
            <c:minus>
              <c:numRef>
                <c:f>Sheet1!$T$8:$T$11</c:f>
                <c:numCache>
                  <c:formatCode>General</c:formatCode>
                  <c:ptCount val="4"/>
                  <c:pt idx="0">
                    <c:v>5.772E-2</c:v>
                  </c:pt>
                  <c:pt idx="1">
                    <c:v>0.10647</c:v>
                  </c:pt>
                  <c:pt idx="2">
                    <c:v>9.8699999999999996E-2</c:v>
                  </c:pt>
                  <c:pt idx="3">
                    <c:v>0.10668999999999999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Sheet1!$P$3:$P$6</c:f>
              <c:strCache>
                <c:ptCount val="4"/>
                <c:pt idx="0">
                  <c:v>6h</c:v>
                </c:pt>
                <c:pt idx="1">
                  <c:v>2d</c:v>
                </c:pt>
                <c:pt idx="2">
                  <c:v>4d</c:v>
                </c:pt>
                <c:pt idx="3">
                  <c:v>6d</c:v>
                </c:pt>
              </c:strCache>
            </c:strRef>
          </c:cat>
          <c:val>
            <c:numRef>
              <c:f>Sheet1!$T$3:$T$6</c:f>
              <c:numCache>
                <c:formatCode>General</c:formatCode>
                <c:ptCount val="4"/>
                <c:pt idx="0">
                  <c:v>1.0327500000000001</c:v>
                </c:pt>
                <c:pt idx="1">
                  <c:v>1.1591499999999999</c:v>
                </c:pt>
                <c:pt idx="2">
                  <c:v>1.3272699999999999</c:v>
                </c:pt>
                <c:pt idx="3">
                  <c:v>1.3060700000000001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C8C6-4ACD-816D-464B07FDDD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97642240"/>
        <c:axId val="1497631840"/>
      </c:lineChart>
      <c:catAx>
        <c:axId val="1497642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1497631840"/>
        <c:crosses val="autoZero"/>
        <c:auto val="1"/>
        <c:lblAlgn val="ctr"/>
        <c:lblOffset val="100"/>
        <c:noMultiLvlLbl val="0"/>
      </c:catAx>
      <c:valAx>
        <c:axId val="1497631840"/>
        <c:scaling>
          <c:orientation val="minMax"/>
          <c:max val="3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solidFill>
              <a:srgbClr val="E7E6E6">
                <a:lumMod val="90000"/>
              </a:srgb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1497642240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1198750767748277"/>
          <c:y val="9.1229668175428186E-2"/>
          <c:w val="0.55156056367373252"/>
          <c:h val="0.71480097206288962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4A7-45C7-A633-1AAB1D4551F6}"/>
              </c:ext>
            </c:extLst>
          </c:dPt>
          <c:dPt>
            <c:idx val="1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4A7-45C7-A633-1AAB1D4551F6}"/>
              </c:ext>
            </c:extLst>
          </c:dPt>
          <c:dPt>
            <c:idx val="2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24A7-45C7-A633-1AAB1D4551F6}"/>
              </c:ext>
            </c:extLst>
          </c:dPt>
          <c:dPt>
            <c:idx val="4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24A7-45C7-A633-1AAB1D4551F6}"/>
              </c:ext>
            </c:extLst>
          </c:dPt>
          <c:dPt>
            <c:idx val="5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24A7-45C7-A633-1AAB1D4551F6}"/>
              </c:ext>
            </c:extLst>
          </c:dPt>
          <c:dPt>
            <c:idx val="6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24A7-45C7-A633-1AAB1D4551F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Sheet1!$D$7:$D$13</c:f>
              <c:strCache>
                <c:ptCount val="7"/>
                <c:pt idx="0">
                  <c:v>Metabolic pathways</c:v>
                </c:pt>
                <c:pt idx="1">
                  <c:v>Biosynthesis of secondary metabolites</c:v>
                </c:pt>
                <c:pt idx="2">
                  <c:v>Zeatin biosynthesis</c:v>
                </c:pt>
                <c:pt idx="4">
                  <c:v>Plant hormone signal transduction</c:v>
                </c:pt>
                <c:pt idx="5">
                  <c:v>Metabolic pathways</c:v>
                </c:pt>
                <c:pt idx="6">
                  <c:v>Galactose metabolism</c:v>
                </c:pt>
              </c:strCache>
            </c:strRef>
          </c:cat>
          <c:val>
            <c:numRef>
              <c:f>Sheet1!$E$7:$E$13</c:f>
              <c:numCache>
                <c:formatCode>General</c:formatCode>
                <c:ptCount val="7"/>
                <c:pt idx="0">
                  <c:v>7</c:v>
                </c:pt>
                <c:pt idx="1">
                  <c:v>6</c:v>
                </c:pt>
                <c:pt idx="2">
                  <c:v>2</c:v>
                </c:pt>
                <c:pt idx="4">
                  <c:v>7</c:v>
                </c:pt>
                <c:pt idx="5">
                  <c:v>7</c:v>
                </c:pt>
                <c:pt idx="6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24A7-45C7-A633-1AAB1D4551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36483391"/>
        <c:axId val="12232367"/>
      </c:barChart>
      <c:catAx>
        <c:axId val="136483391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31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5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12232367"/>
        <c:crosses val="autoZero"/>
        <c:auto val="1"/>
        <c:lblAlgn val="ctr"/>
        <c:lblOffset val="100"/>
        <c:noMultiLvlLbl val="0"/>
      </c:catAx>
      <c:valAx>
        <c:axId val="12232367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31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13648339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3655529442432783"/>
          <c:y val="0.10033259861430412"/>
          <c:w val="0.53439561430820315"/>
          <c:h val="0.69918462706365914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9D3-4E98-BFE9-7443C80116A1}"/>
              </c:ext>
            </c:extLst>
          </c:dPt>
          <c:dPt>
            <c:idx val="1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9D3-4E98-BFE9-7443C80116A1}"/>
              </c:ext>
            </c:extLst>
          </c:dPt>
          <c:dPt>
            <c:idx val="2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39D3-4E98-BFE9-7443C80116A1}"/>
              </c:ext>
            </c:extLst>
          </c:dPt>
          <c:dPt>
            <c:idx val="4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39D3-4E98-BFE9-7443C80116A1}"/>
              </c:ext>
            </c:extLst>
          </c:dPt>
          <c:dPt>
            <c:idx val="5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39D3-4E98-BFE9-7443C80116A1}"/>
              </c:ext>
            </c:extLst>
          </c:dPt>
          <c:dPt>
            <c:idx val="6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39D3-4E98-BFE9-7443C80116A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ko-K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Sheet1!$G$7:$G$13</c:f>
              <c:strCache>
                <c:ptCount val="7"/>
                <c:pt idx="0">
                  <c:v>Metabolic pathways</c:v>
                </c:pt>
                <c:pt idx="1">
                  <c:v>Biosynthesis of secondary metabolites</c:v>
                </c:pt>
                <c:pt idx="2">
                  <c:v>Ribosome</c:v>
                </c:pt>
                <c:pt idx="4">
                  <c:v>Plant-pathogen interaction</c:v>
                </c:pt>
                <c:pt idx="5">
                  <c:v>Plant hormone signal transduction</c:v>
                </c:pt>
                <c:pt idx="6">
                  <c:v>Metabolic pathways</c:v>
                </c:pt>
              </c:strCache>
            </c:strRef>
          </c:cat>
          <c:val>
            <c:numRef>
              <c:f>Sheet1!$H$7:$H$13</c:f>
              <c:numCache>
                <c:formatCode>General</c:formatCode>
                <c:ptCount val="7"/>
                <c:pt idx="0">
                  <c:v>12</c:v>
                </c:pt>
                <c:pt idx="1">
                  <c:v>8</c:v>
                </c:pt>
                <c:pt idx="2">
                  <c:v>6</c:v>
                </c:pt>
                <c:pt idx="4">
                  <c:v>7</c:v>
                </c:pt>
                <c:pt idx="5">
                  <c:v>4</c:v>
                </c:pt>
                <c:pt idx="6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39D3-4E98-BFE9-7443C80116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66035039"/>
        <c:axId val="266035455"/>
      </c:barChart>
      <c:catAx>
        <c:axId val="266035039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31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5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266035455"/>
        <c:crosses val="autoZero"/>
        <c:auto val="1"/>
        <c:lblAlgn val="ctr"/>
        <c:lblOffset val="100"/>
        <c:noMultiLvlLbl val="0"/>
      </c:catAx>
      <c:valAx>
        <c:axId val="266035455"/>
        <c:scaling>
          <c:orientation val="minMax"/>
        </c:scaling>
        <c:delete val="0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31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266035039"/>
        <c:crosses val="autoZero"/>
        <c:crossBetween val="between"/>
        <c:majorUnit val="3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88D-442A-B98F-6332DD44AC12}"/>
              </c:ext>
            </c:extLst>
          </c:dPt>
          <c:dPt>
            <c:idx val="1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88D-442A-B98F-6332DD44AC12}"/>
              </c:ext>
            </c:extLst>
          </c:dPt>
          <c:dPt>
            <c:idx val="2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F88D-442A-B98F-6332DD44AC12}"/>
              </c:ext>
            </c:extLst>
          </c:dPt>
          <c:dPt>
            <c:idx val="3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F88D-442A-B98F-6332DD44AC12}"/>
              </c:ext>
            </c:extLst>
          </c:dPt>
          <c:dPt>
            <c:idx val="4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F88D-442A-B98F-6332DD44AC12}"/>
              </c:ext>
            </c:extLst>
          </c:dPt>
          <c:dPt>
            <c:idx val="5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F88D-442A-B98F-6332DD44AC12}"/>
              </c:ext>
            </c:extLst>
          </c:dPt>
          <c:dPt>
            <c:idx val="6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F88D-442A-B98F-6332DD44AC12}"/>
              </c:ext>
            </c:extLst>
          </c:dPt>
          <c:dPt>
            <c:idx val="8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F88D-442A-B98F-6332DD44AC12}"/>
              </c:ext>
            </c:extLst>
          </c:dPt>
          <c:dPt>
            <c:idx val="9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F88D-442A-B98F-6332DD44AC12}"/>
              </c:ext>
            </c:extLst>
          </c:dPt>
          <c:dPt>
            <c:idx val="10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F88D-442A-B98F-6332DD44AC12}"/>
              </c:ext>
            </c:extLst>
          </c:dPt>
          <c:dPt>
            <c:idx val="11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F88D-442A-B98F-6332DD44AC12}"/>
              </c:ext>
            </c:extLst>
          </c:dPt>
          <c:dPt>
            <c:idx val="12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7-F88D-442A-B98F-6332DD44AC12}"/>
              </c:ext>
            </c:extLst>
          </c:dPt>
          <c:dPt>
            <c:idx val="13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9-F88D-442A-B98F-6332DD44AC12}"/>
              </c:ext>
            </c:extLst>
          </c:dPt>
          <c:dPt>
            <c:idx val="14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B-F88D-442A-B98F-6332DD44AC12}"/>
              </c:ext>
            </c:extLst>
          </c:dPt>
          <c:dPt>
            <c:idx val="15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D-F88D-442A-B98F-6332DD44AC12}"/>
              </c:ext>
            </c:extLst>
          </c:dPt>
          <c:dPt>
            <c:idx val="16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F-F88D-442A-B98F-6332DD44AC12}"/>
              </c:ext>
            </c:extLst>
          </c:dPt>
          <c:dPt>
            <c:idx val="17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1-F88D-442A-B98F-6332DD44AC12}"/>
              </c:ext>
            </c:extLst>
          </c:dPt>
          <c:dPt>
            <c:idx val="18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3-F88D-442A-B98F-6332DD44AC12}"/>
              </c:ext>
            </c:extLst>
          </c:dPt>
          <c:dPt>
            <c:idx val="19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5-F88D-442A-B98F-6332DD44AC12}"/>
              </c:ext>
            </c:extLst>
          </c:dPt>
          <c:dPt>
            <c:idx val="20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7-F88D-442A-B98F-6332DD44AC12}"/>
              </c:ext>
            </c:extLst>
          </c:dPt>
          <c:dPt>
            <c:idx val="21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9-F88D-442A-B98F-6332DD44AC12}"/>
              </c:ext>
            </c:extLst>
          </c:dPt>
          <c:cat>
            <c:strRef>
              <c:f>'[통합 문서1]NH-JS2 vs NH-JS1  '!$H$18:$H$39</c:f>
              <c:strCache>
                <c:ptCount val="22"/>
                <c:pt idx="0">
                  <c:v>Cutin, suberine and wax biosynthesis</c:v>
                </c:pt>
                <c:pt idx="1">
                  <c:v>Phenylpropanoid biosynthesis</c:v>
                </c:pt>
                <c:pt idx="2">
                  <c:v>ABC transporters</c:v>
                </c:pt>
                <c:pt idx="3">
                  <c:v>Plant hormone signal transduction</c:v>
                </c:pt>
                <c:pt idx="4">
                  <c:v>Flavone and flavonol biosynthesis</c:v>
                </c:pt>
                <c:pt idx="5">
                  <c:v>MAPK signaling pathway - plant</c:v>
                </c:pt>
                <c:pt idx="6">
                  <c:v>Plant-pathogen interaction</c:v>
                </c:pt>
                <c:pt idx="8">
                  <c:v>RNA degradation</c:v>
                </c:pt>
                <c:pt idx="9">
                  <c:v>2-Oxocarboxylic acid metabolism</c:v>
                </c:pt>
                <c:pt idx="10">
                  <c:v>Glyoxylate and dicarboxylate metabolism</c:v>
                </c:pt>
                <c:pt idx="11">
                  <c:v>Vitamin B6 metabolism</c:v>
                </c:pt>
                <c:pt idx="12">
                  <c:v>Biosynthesis of amino acids</c:v>
                </c:pt>
                <c:pt idx="13">
                  <c:v>Biosynthesis of secondary metabolites</c:v>
                </c:pt>
                <c:pt idx="14">
                  <c:v>Glycosylphosphatidylinositol (GPI)-anchor biosynthesis</c:v>
                </c:pt>
                <c:pt idx="15">
                  <c:v>Valine, leucine and isoleucine biosynthesis</c:v>
                </c:pt>
                <c:pt idx="16">
                  <c:v>Metabolic pathways</c:v>
                </c:pt>
                <c:pt idx="17">
                  <c:v>C5-Branched dibasic acid metabolism</c:v>
                </c:pt>
                <c:pt idx="18">
                  <c:v>Pantothenate and CoA biosynthesis</c:v>
                </c:pt>
                <c:pt idx="19">
                  <c:v>Porphyrin and chlorophyll metabolism</c:v>
                </c:pt>
                <c:pt idx="20">
                  <c:v>Aminoacyl-tRNA biosynthesis</c:v>
                </c:pt>
                <c:pt idx="21">
                  <c:v>Ribosome</c:v>
                </c:pt>
              </c:strCache>
            </c:strRef>
          </c:cat>
          <c:val>
            <c:numRef>
              <c:f>'[통합 문서1]NH-JS2 vs NH-JS1  '!$I$18:$I$39</c:f>
              <c:numCache>
                <c:formatCode>General</c:formatCode>
                <c:ptCount val="22"/>
                <c:pt idx="0">
                  <c:v>2.1072813570657707</c:v>
                </c:pt>
                <c:pt idx="1">
                  <c:v>2.4191045093393941</c:v>
                </c:pt>
                <c:pt idx="2">
                  <c:v>2.4595500558651886</c:v>
                </c:pt>
                <c:pt idx="3">
                  <c:v>2.666093607832793</c:v>
                </c:pt>
                <c:pt idx="4">
                  <c:v>3.3639680811366444</c:v>
                </c:pt>
                <c:pt idx="5">
                  <c:v>3.623839976563795</c:v>
                </c:pt>
                <c:pt idx="6">
                  <c:v>4.4567937561309634</c:v>
                </c:pt>
                <c:pt idx="8">
                  <c:v>2.05249803117088</c:v>
                </c:pt>
                <c:pt idx="9">
                  <c:v>2.2392157825999597</c:v>
                </c:pt>
                <c:pt idx="10">
                  <c:v>2.2816674779489237</c:v>
                </c:pt>
                <c:pt idx="11">
                  <c:v>2.4358176211775731</c:v>
                </c:pt>
                <c:pt idx="12">
                  <c:v>3.060972293699852</c:v>
                </c:pt>
                <c:pt idx="13">
                  <c:v>3.1238036140845438</c:v>
                </c:pt>
                <c:pt idx="14">
                  <c:v>3.1500963451979516</c:v>
                </c:pt>
                <c:pt idx="15">
                  <c:v>3.2601855737041032</c:v>
                </c:pt>
                <c:pt idx="16">
                  <c:v>3.5668249554934106</c:v>
                </c:pt>
                <c:pt idx="17">
                  <c:v>4.2957451590460938</c:v>
                </c:pt>
                <c:pt idx="18">
                  <c:v>4.4853398570168315</c:v>
                </c:pt>
                <c:pt idx="19">
                  <c:v>5.5179601493447761</c:v>
                </c:pt>
                <c:pt idx="20">
                  <c:v>5.7131747930221497</c:v>
                </c:pt>
                <c:pt idx="21">
                  <c:v>17.825600995409662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A-F88D-442A-B98F-6332DD44AC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996979295"/>
        <c:axId val="1996979711"/>
      </c:barChart>
      <c:catAx>
        <c:axId val="1996979295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31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1996979711"/>
        <c:crosses val="autoZero"/>
        <c:auto val="1"/>
        <c:lblAlgn val="ctr"/>
        <c:lblOffset val="100"/>
        <c:noMultiLvlLbl val="0"/>
      </c:catAx>
      <c:valAx>
        <c:axId val="1996979711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31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ko-KR"/>
          </a:p>
        </c:txPr>
        <c:crossAx val="1996979295"/>
        <c:crosses val="autoZero"/>
        <c:crossBetween val="between"/>
        <c:majorUnit val="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A4326-C08D-4809-B805-2E31F2B17871}" type="datetimeFigureOut">
              <a:rPr lang="ko-KR" altLang="en-US" smtClean="0"/>
              <a:t>2020-04-17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C5571-48F1-4D62-B21D-333142508F4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1295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A4326-C08D-4809-B805-2E31F2B17871}" type="datetimeFigureOut">
              <a:rPr lang="ko-KR" altLang="en-US" smtClean="0"/>
              <a:t>2020-04-17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C5571-48F1-4D62-B21D-333142508F4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513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A4326-C08D-4809-B805-2E31F2B17871}" type="datetimeFigureOut">
              <a:rPr lang="ko-KR" altLang="en-US" smtClean="0"/>
              <a:t>2020-04-17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C5571-48F1-4D62-B21D-333142508F4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7478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A4326-C08D-4809-B805-2E31F2B17871}" type="datetimeFigureOut">
              <a:rPr lang="ko-KR" altLang="en-US" smtClean="0"/>
              <a:t>2020-04-17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C5571-48F1-4D62-B21D-333142508F4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7050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A4326-C08D-4809-B805-2E31F2B17871}" type="datetimeFigureOut">
              <a:rPr lang="ko-KR" altLang="en-US" smtClean="0"/>
              <a:t>2020-04-17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C5571-48F1-4D62-B21D-333142508F4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2724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A4326-C08D-4809-B805-2E31F2B17871}" type="datetimeFigureOut">
              <a:rPr lang="ko-KR" altLang="en-US" smtClean="0"/>
              <a:t>2020-04-17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C5571-48F1-4D62-B21D-333142508F4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8521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A4326-C08D-4809-B805-2E31F2B17871}" type="datetimeFigureOut">
              <a:rPr lang="ko-KR" altLang="en-US" smtClean="0"/>
              <a:t>2020-04-17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C5571-48F1-4D62-B21D-333142508F4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4429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A4326-C08D-4809-B805-2E31F2B17871}" type="datetimeFigureOut">
              <a:rPr lang="ko-KR" altLang="en-US" smtClean="0"/>
              <a:t>2020-04-17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C5571-48F1-4D62-B21D-333142508F4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6594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A4326-C08D-4809-B805-2E31F2B17871}" type="datetimeFigureOut">
              <a:rPr lang="ko-KR" altLang="en-US" smtClean="0"/>
              <a:t>2020-04-17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C5571-48F1-4D62-B21D-333142508F4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1260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A4326-C08D-4809-B805-2E31F2B17871}" type="datetimeFigureOut">
              <a:rPr lang="ko-KR" altLang="en-US" smtClean="0"/>
              <a:t>2020-04-17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C5571-48F1-4D62-B21D-333142508F4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8091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A4326-C08D-4809-B805-2E31F2B17871}" type="datetimeFigureOut">
              <a:rPr lang="ko-KR" altLang="en-US" smtClean="0"/>
              <a:t>2020-04-17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C5571-48F1-4D62-B21D-333142508F4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7811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A4326-C08D-4809-B805-2E31F2B17871}" type="datetimeFigureOut">
              <a:rPr lang="ko-KR" altLang="en-US" smtClean="0"/>
              <a:t>2020-04-17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FC5571-48F1-4D62-B21D-333142508F4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3852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7.xml"/><Relationship Id="rId3" Type="http://schemas.openxmlformats.org/officeDocument/2006/relationships/chart" Target="../charts/chart12.xml"/><Relationship Id="rId7" Type="http://schemas.openxmlformats.org/officeDocument/2006/relationships/chart" Target="../charts/chart16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5.xml"/><Relationship Id="rId5" Type="http://schemas.openxmlformats.org/officeDocument/2006/relationships/chart" Target="../charts/chart14.xml"/><Relationship Id="rId4" Type="http://schemas.openxmlformats.org/officeDocument/2006/relationships/chart" Target="../charts/char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3291" y="7721488"/>
            <a:ext cx="58311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Figure </a:t>
            </a:r>
            <a:r>
              <a:rPr kumimoji="0" lang="en-US" altLang="ko-KR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S1. </a:t>
            </a:r>
            <a:r>
              <a:rPr kumimoji="0" lang="en-US" altLang="ko-K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qPCR analysis of flowering time DEGs in response to GA between the two inbred lines.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cDNA which were synthesized from total RNA of shoots of NH-JS1 and NH-JS2 inbred lines after 6h, 2d, 4d and 6 days of GA (0 or 10 mM) spray. qPCR values were normalized by </a:t>
            </a:r>
            <a:r>
              <a:rPr kumimoji="0" lang="en-US" altLang="ko-K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RsACT1</a:t>
            </a: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 (actin) expression level. Gene expression level of NH-JS1 without GA treatment was defined as “1”.</a:t>
            </a:r>
            <a:endParaRPr kumimoji="0" lang="ko-KR" altLang="ko-K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644858" y="1823712"/>
            <a:ext cx="5603983" cy="5230736"/>
            <a:chOff x="645800" y="1900244"/>
            <a:chExt cx="5603983" cy="5230736"/>
          </a:xfrm>
        </p:grpSpPr>
        <p:sp>
          <p:nvSpPr>
            <p:cNvPr id="38" name="TextBox 37"/>
            <p:cNvSpPr txBox="1"/>
            <p:nvPr/>
          </p:nvSpPr>
          <p:spPr>
            <a:xfrm>
              <a:off x="4959070" y="4378622"/>
              <a:ext cx="123195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0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Arial Unicode MS" panose="020B0604020202020204" pitchFamily="50" charset="-127"/>
                  <a:cs typeface="Arial" panose="020B0604020202020204" pitchFamily="34" charset="0"/>
                </a:rPr>
                <a:t>RsSOC1-1</a:t>
              </a:r>
              <a:endParaRPr kumimoji="0" lang="ko-KR" altLang="en-US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045056" y="1900244"/>
              <a:ext cx="123195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0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RsGI</a:t>
              </a:r>
              <a:endParaRPr kumimoji="0" lang="ko-KR" altLang="en-US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894908" y="1900244"/>
              <a:ext cx="123195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0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RsGID1A</a:t>
              </a:r>
              <a:endParaRPr kumimoji="0" lang="ko-KR" altLang="en-US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195524" y="4390732"/>
              <a:ext cx="12319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000" b="0" i="1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Arial Unicode MS" panose="020B0604020202020204" pitchFamily="50" charset="-127"/>
                  <a:cs typeface="Arial" panose="020B0604020202020204" pitchFamily="34" charset="0"/>
                </a:rPr>
                <a:t>RsFLC1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ko-KR" sz="1000" i="1" dirty="0" smtClean="0">
                  <a:solidFill>
                    <a:prstClr val="black"/>
                  </a:solidFill>
                  <a:latin typeface="Arial" panose="020B0604020202020204" pitchFamily="34" charset="0"/>
                  <a:ea typeface="Arial Unicode MS" panose="020B0604020202020204" pitchFamily="50" charset="-127"/>
                  <a:cs typeface="Arial" panose="020B0604020202020204" pitchFamily="34" charset="0"/>
                </a:rPr>
                <a:t>(TBIU055229)</a:t>
              </a:r>
              <a:endParaRPr kumimoji="0" lang="ko-KR" altLang="en-US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Arial Unicode MS" panose="020B0604020202020204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 rot="16200000">
              <a:off x="-46583" y="5299850"/>
              <a:ext cx="1673227" cy="2710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Relative expression</a:t>
              </a:r>
              <a:endPara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012154" y="4390732"/>
              <a:ext cx="123195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0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RsMAF2</a:t>
              </a:r>
              <a:endParaRPr kumimoji="0" lang="ko-KR" altLang="en-US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201439" y="1902650"/>
              <a:ext cx="123195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0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RsGA2ox2</a:t>
              </a:r>
              <a:endParaRPr kumimoji="0" lang="ko-KR" altLang="en-US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 rot="16200000">
              <a:off x="-33548" y="2847420"/>
              <a:ext cx="1629735" cy="2710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Relative expression</a:t>
              </a:r>
              <a:endPara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graphicFrame>
          <p:nvGraphicFramePr>
            <p:cNvPr id="46" name="차트 4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36466238"/>
                </p:ext>
              </p:extLst>
            </p:nvPr>
          </p:nvGraphicFramePr>
          <p:xfrm>
            <a:off x="2744178" y="4550244"/>
            <a:ext cx="1620000" cy="198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48" name="차트 4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268333690"/>
                </p:ext>
              </p:extLst>
            </p:nvPr>
          </p:nvGraphicFramePr>
          <p:xfrm>
            <a:off x="4629783" y="2081947"/>
            <a:ext cx="1620000" cy="198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49" name="차트 4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456129496"/>
                </p:ext>
              </p:extLst>
            </p:nvPr>
          </p:nvGraphicFramePr>
          <p:xfrm>
            <a:off x="2744178" y="2081947"/>
            <a:ext cx="1620000" cy="198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50" name="차트 4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639294234"/>
                </p:ext>
              </p:extLst>
            </p:nvPr>
          </p:nvGraphicFramePr>
          <p:xfrm>
            <a:off x="926209" y="2081947"/>
            <a:ext cx="1620000" cy="198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aphicFrame>
          <p:nvGraphicFramePr>
            <p:cNvPr id="51" name="차트 50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059621849"/>
                </p:ext>
              </p:extLst>
            </p:nvPr>
          </p:nvGraphicFramePr>
          <p:xfrm>
            <a:off x="4629783" y="4550244"/>
            <a:ext cx="1620000" cy="198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graphicFrame>
          <p:nvGraphicFramePr>
            <p:cNvPr id="52" name="차트 5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933198260"/>
                </p:ext>
              </p:extLst>
            </p:nvPr>
          </p:nvGraphicFramePr>
          <p:xfrm>
            <a:off x="953728" y="4526988"/>
            <a:ext cx="1620000" cy="198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grpSp>
          <p:nvGrpSpPr>
            <p:cNvPr id="2" name="그룹 1"/>
            <p:cNvGrpSpPr/>
            <p:nvPr/>
          </p:nvGrpSpPr>
          <p:grpSpPr>
            <a:xfrm>
              <a:off x="1310143" y="6891654"/>
              <a:ext cx="4621553" cy="239326"/>
              <a:chOff x="1269683" y="6689354"/>
              <a:chExt cx="4621553" cy="239326"/>
            </a:xfrm>
          </p:grpSpPr>
          <p:sp>
            <p:nvSpPr>
              <p:cNvPr id="53" name="직사각형 52"/>
              <p:cNvSpPr/>
              <p:nvPr/>
            </p:nvSpPr>
            <p:spPr>
              <a:xfrm rot="10800000" flipH="1">
                <a:off x="2409359" y="6793857"/>
                <a:ext cx="339988" cy="45719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1561119" y="6695683"/>
                <a:ext cx="94818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NH-JS1 </a:t>
                </a:r>
                <a:endParaRPr kumimoji="0" lang="ko-KR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sp>
            <p:nvSpPr>
              <p:cNvPr id="55" name="직사각형 54"/>
              <p:cNvSpPr/>
              <p:nvPr/>
            </p:nvSpPr>
            <p:spPr>
              <a:xfrm rot="10800000" flipH="1">
                <a:off x="3561259" y="6795434"/>
                <a:ext cx="339988" cy="45719"/>
              </a:xfrm>
              <a:prstGeom prst="rect">
                <a:avLst/>
              </a:prstGeom>
              <a:solidFill>
                <a:srgbClr val="2E75B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56" name="직사각형 55"/>
              <p:cNvSpPr/>
              <p:nvPr/>
            </p:nvSpPr>
            <p:spPr>
              <a:xfrm rot="10800000" flipH="1">
                <a:off x="4732630" y="6794757"/>
                <a:ext cx="339988" cy="45719"/>
              </a:xfrm>
              <a:prstGeom prst="rect">
                <a:avLst/>
              </a:prstGeom>
              <a:solidFill>
                <a:srgbClr val="C55A1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3853817" y="6697848"/>
                <a:ext cx="94818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NH-JS1_GA</a:t>
                </a:r>
                <a:endParaRPr kumimoji="0" lang="ko-KR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2711711" y="6694625"/>
                <a:ext cx="948180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NH-JS2 </a:t>
                </a:r>
                <a:endParaRPr kumimoji="0" lang="ko-KR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5027300" y="6689354"/>
                <a:ext cx="863936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NH-JS2_GA</a:t>
                </a:r>
                <a:endParaRPr kumimoji="0" lang="ko-KR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sp>
            <p:nvSpPr>
              <p:cNvPr id="60" name="직사각형 59"/>
              <p:cNvSpPr/>
              <p:nvPr/>
            </p:nvSpPr>
            <p:spPr>
              <a:xfrm rot="10800000" flipH="1">
                <a:off x="1269683" y="6795434"/>
                <a:ext cx="339988" cy="45719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  <p:sp>
          <p:nvSpPr>
            <p:cNvPr id="3" name="TextBox 2"/>
            <p:cNvSpPr txBox="1"/>
            <p:nvPr/>
          </p:nvSpPr>
          <p:spPr>
            <a:xfrm>
              <a:off x="2806316" y="6485281"/>
              <a:ext cx="165301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Times after GA treatment</a:t>
              </a:r>
              <a:endPara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531969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362337" y="2896005"/>
            <a:ext cx="14319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62">
              <a:defRPr/>
            </a:pPr>
            <a:r>
              <a:rPr lang="en-US" altLang="ko-KR" sz="8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RNA-</a:t>
            </a:r>
            <a:r>
              <a:rPr lang="en-US" altLang="ko-KR" sz="800" kern="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Seq</a:t>
            </a:r>
            <a:r>
              <a:rPr lang="en-US" altLang="ko-KR" sz="8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 defTabSz="914362">
              <a:defRPr/>
            </a:pPr>
            <a:r>
              <a:rPr lang="en-US" altLang="ko-KR" sz="8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(6 days</a:t>
            </a:r>
            <a:r>
              <a:rPr lang="en-US" altLang="ko-KR" sz="800" kern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8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GA spray)</a:t>
            </a:r>
            <a:endParaRPr lang="ko-KR" altLang="en-US" sz="8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6" name="표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8759445"/>
              </p:ext>
            </p:extLst>
          </p:nvPr>
        </p:nvGraphicFramePr>
        <p:xfrm>
          <a:off x="1772072" y="3225328"/>
          <a:ext cx="3449123" cy="685803"/>
        </p:xfrm>
        <a:graphic>
          <a:graphicData uri="http://schemas.openxmlformats.org/drawingml/2006/table">
            <a:tbl>
              <a:tblPr firstRow="1" bandRow="1"/>
              <a:tblGrid>
                <a:gridCol w="6652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43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898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36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0600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28601">
                <a:tc rowSpan="2"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endParaRPr lang="ko-KR" altLang="en-US" sz="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>
                    <a:lnL w="12700" cmpd="sng">
                      <a:solidFill>
                        <a:srgbClr val="9BBB59"/>
                      </a:solidFill>
                    </a:lnL>
                    <a:lnR w="12700" cmpd="sng">
                      <a:solidFill>
                        <a:srgbClr val="9BBB59"/>
                      </a:solidFill>
                    </a:lnR>
                    <a:lnT w="12700" cmpd="sng">
                      <a:solidFill>
                        <a:srgbClr val="9BBB59"/>
                      </a:solidFill>
                    </a:lnT>
                    <a:lnB w="12700" cmpd="sng">
                      <a:solidFill>
                        <a:srgbClr val="9BBB5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NH-JS1 (10 V)</a:t>
                      </a:r>
                      <a:endParaRPr lang="ko-KR" altLang="en-US" sz="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>
                    <a:lnL w="12700" cmpd="sng">
                      <a:solidFill>
                        <a:srgbClr val="9BBB59"/>
                      </a:solidFill>
                    </a:lnL>
                    <a:lnR w="12700" cmpd="sng">
                      <a:solidFill>
                        <a:srgbClr val="9BBB59"/>
                      </a:solidFill>
                    </a:lnR>
                    <a:lnT w="12700" cmpd="sng">
                      <a:solidFill>
                        <a:srgbClr val="9BBB59"/>
                      </a:solidFill>
                    </a:lnT>
                    <a:lnB w="12700" cmpd="sng">
                      <a:solidFill>
                        <a:srgbClr val="9BBB5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NH-JS2 (10 V)</a:t>
                      </a:r>
                      <a:endParaRPr lang="ko-KR" altLang="en-US" sz="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>
                    <a:lnL w="12700" cmpd="sng">
                      <a:solidFill>
                        <a:srgbClr val="9BBB59"/>
                      </a:solidFill>
                    </a:lnL>
                    <a:lnR w="12700" cmpd="sng">
                      <a:solidFill>
                        <a:srgbClr val="9BBB59"/>
                      </a:solidFill>
                    </a:lnR>
                    <a:lnT w="12700" cmpd="sng">
                      <a:solidFill>
                        <a:srgbClr val="9BBB59"/>
                      </a:solidFill>
                    </a:lnT>
                    <a:lnB w="12700" cmpd="sng">
                      <a:solidFill>
                        <a:srgbClr val="9BBB5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1"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 (-)</a:t>
                      </a:r>
                      <a:endParaRPr lang="ko-KR" altLang="en-US" sz="8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>
                    <a:lnL w="12700" cmpd="sng">
                      <a:solidFill>
                        <a:srgbClr val="9BBB59"/>
                      </a:solidFill>
                    </a:lnL>
                    <a:lnR w="12700" cmpd="sng">
                      <a:solidFill>
                        <a:srgbClr val="9BBB59"/>
                      </a:solidFill>
                    </a:lnR>
                    <a:lnT w="12700" cmpd="sng">
                      <a:solidFill>
                        <a:srgbClr val="9BBB59"/>
                      </a:solidFill>
                    </a:lnT>
                    <a:lnB w="12700" cmpd="sng">
                      <a:solidFill>
                        <a:srgbClr val="9BBB5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 (+)</a:t>
                      </a:r>
                      <a:endParaRPr lang="ko-KR" altLang="en-US" sz="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>
                    <a:lnL w="12700" cmpd="sng">
                      <a:solidFill>
                        <a:srgbClr val="9BBB59"/>
                      </a:solidFill>
                    </a:lnL>
                    <a:lnR w="12700" cmpd="sng">
                      <a:solidFill>
                        <a:srgbClr val="9BBB59"/>
                      </a:solidFill>
                    </a:lnR>
                    <a:lnT w="12700" cmpd="sng">
                      <a:solidFill>
                        <a:srgbClr val="9BBB59"/>
                      </a:solidFill>
                    </a:lnT>
                    <a:lnB w="12700" cmpd="sng">
                      <a:solidFill>
                        <a:srgbClr val="9BBB5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 (-)</a:t>
                      </a:r>
                      <a:endParaRPr lang="ko-KR" altLang="en-US" sz="8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>
                    <a:lnL w="12700" cmpd="sng">
                      <a:solidFill>
                        <a:srgbClr val="9BBB59"/>
                      </a:solidFill>
                    </a:lnL>
                    <a:lnR w="12700" cmpd="sng">
                      <a:solidFill>
                        <a:srgbClr val="9BBB59"/>
                      </a:solidFill>
                    </a:lnR>
                    <a:lnT w="12700" cmpd="sng">
                      <a:solidFill>
                        <a:srgbClr val="9BBB59"/>
                      </a:solidFill>
                    </a:lnT>
                    <a:lnB w="12700" cmpd="sng">
                      <a:solidFill>
                        <a:srgbClr val="9BBB5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 (+)</a:t>
                      </a:r>
                      <a:endParaRPr lang="ko-KR" altLang="en-US" sz="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>
                    <a:lnL w="12700" cmpd="sng">
                      <a:solidFill>
                        <a:srgbClr val="9BBB59"/>
                      </a:solidFill>
                    </a:lnL>
                    <a:lnR w="12700" cmpd="sng">
                      <a:solidFill>
                        <a:srgbClr val="9BBB59"/>
                      </a:solidFill>
                    </a:lnR>
                    <a:lnT w="12700" cmpd="sng">
                      <a:solidFill>
                        <a:srgbClr val="9BBB59"/>
                      </a:solidFill>
                    </a:lnT>
                    <a:lnB w="12700" cmpd="sng">
                      <a:solidFill>
                        <a:srgbClr val="9BBB5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601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Samples</a:t>
                      </a:r>
                      <a:endParaRPr lang="ko-KR" altLang="en-US" sz="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>
                    <a:lnL w="12700" cmpd="sng">
                      <a:solidFill>
                        <a:srgbClr val="9BBB59"/>
                      </a:solidFill>
                    </a:lnL>
                    <a:lnR w="12700" cmpd="sng">
                      <a:solidFill>
                        <a:srgbClr val="9BBB59"/>
                      </a:solidFill>
                    </a:lnR>
                    <a:lnT w="12700" cmpd="sng">
                      <a:solidFill>
                        <a:srgbClr val="9BBB59"/>
                      </a:solidFill>
                    </a:lnT>
                    <a:lnB w="12700" cmpd="sng">
                      <a:solidFill>
                        <a:srgbClr val="9BBB5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altLang="ko-KR" sz="800" b="0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</a:t>
                      </a:r>
                      <a:r>
                        <a:rPr lang="en-US" altLang="ko-KR" sz="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2</a:t>
                      </a:r>
                      <a:r>
                        <a:rPr lang="en-US" altLang="ko-KR" sz="800" b="0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nd</a:t>
                      </a:r>
                      <a:endParaRPr lang="ko-KR" altLang="en-US" sz="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anchor="ctr">
                    <a:lnL w="12700" cmpd="sng">
                      <a:solidFill>
                        <a:srgbClr val="9BBB59"/>
                      </a:solidFill>
                    </a:lnL>
                    <a:lnR w="12700" cmpd="sng">
                      <a:solidFill>
                        <a:srgbClr val="9BBB59"/>
                      </a:solidFill>
                    </a:lnR>
                    <a:lnT w="12700" cmpd="sng">
                      <a:solidFill>
                        <a:srgbClr val="9BBB59"/>
                      </a:solidFill>
                    </a:lnT>
                    <a:lnB w="12700" cmpd="sng">
                      <a:solidFill>
                        <a:srgbClr val="9BBB5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altLang="ko-KR" sz="800" b="0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</a:t>
                      </a:r>
                      <a:r>
                        <a:rPr lang="en-US" altLang="ko-KR" sz="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2</a:t>
                      </a:r>
                      <a:r>
                        <a:rPr lang="en-US" altLang="ko-KR" sz="800" b="0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nd</a:t>
                      </a:r>
                      <a:endParaRPr lang="ko-KR" altLang="en-US" sz="8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anchor="ctr">
                    <a:lnL w="12700" cmpd="sng">
                      <a:solidFill>
                        <a:srgbClr val="9BBB59"/>
                      </a:solidFill>
                    </a:lnL>
                    <a:lnR w="12700" cmpd="sng">
                      <a:solidFill>
                        <a:srgbClr val="9BBB59"/>
                      </a:solidFill>
                    </a:lnR>
                    <a:lnT w="12700" cmpd="sng">
                      <a:solidFill>
                        <a:srgbClr val="9BBB59"/>
                      </a:solidFill>
                    </a:lnT>
                    <a:lnB w="12700" cmpd="sng">
                      <a:solidFill>
                        <a:srgbClr val="9BBB5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altLang="ko-KR" sz="800" b="0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</a:t>
                      </a:r>
                      <a:r>
                        <a:rPr lang="en-US" altLang="ko-KR" sz="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2</a:t>
                      </a:r>
                      <a:r>
                        <a:rPr lang="en-US" altLang="ko-KR" sz="800" b="0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nd</a:t>
                      </a:r>
                      <a:endParaRPr lang="ko-KR" altLang="en-US" sz="8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anchor="ctr">
                    <a:lnL w="12700" cmpd="sng">
                      <a:solidFill>
                        <a:srgbClr val="9BBB59"/>
                      </a:solidFill>
                    </a:lnL>
                    <a:lnR w="12700" cmpd="sng">
                      <a:solidFill>
                        <a:srgbClr val="9BBB59"/>
                      </a:solidFill>
                    </a:lnR>
                    <a:lnT w="12700" cmpd="sng">
                      <a:solidFill>
                        <a:srgbClr val="9BBB59"/>
                      </a:solidFill>
                    </a:lnT>
                    <a:lnB w="12700" cmpd="sng">
                      <a:solidFill>
                        <a:srgbClr val="9BBB5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US" altLang="ko-KR" sz="800" b="0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</a:t>
                      </a:r>
                      <a:r>
                        <a:rPr lang="en-US" altLang="ko-KR" sz="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2</a:t>
                      </a:r>
                      <a:r>
                        <a:rPr lang="en-US" altLang="ko-KR" sz="800" b="0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nd</a:t>
                      </a:r>
                      <a:endParaRPr lang="ko-KR" altLang="en-US" sz="8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anchor="ctr">
                    <a:lnL w="12700" cmpd="sng">
                      <a:solidFill>
                        <a:srgbClr val="9BBB59"/>
                      </a:solidFill>
                    </a:lnL>
                    <a:lnR w="12700" cmpd="sng">
                      <a:solidFill>
                        <a:srgbClr val="9BBB59"/>
                      </a:solidFill>
                    </a:lnR>
                    <a:lnT w="12700" cmpd="sng">
                      <a:solidFill>
                        <a:srgbClr val="9BBB59"/>
                      </a:solidFill>
                    </a:lnT>
                    <a:lnB w="12700" cmpd="sng">
                      <a:solidFill>
                        <a:srgbClr val="9BBB59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3" name="TextBox 62"/>
          <p:cNvSpPr txBox="1"/>
          <p:nvPr/>
        </p:nvSpPr>
        <p:spPr>
          <a:xfrm>
            <a:off x="4747468" y="2519223"/>
            <a:ext cx="54374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(days)</a:t>
            </a:r>
            <a:endParaRPr lang="ko-KR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2" name="직선 화살표 연결선 51"/>
          <p:cNvCxnSpPr>
            <a:endCxn id="80" idx="2"/>
          </p:cNvCxnSpPr>
          <p:nvPr/>
        </p:nvCxnSpPr>
        <p:spPr>
          <a:xfrm flipV="1">
            <a:off x="4078331" y="2733629"/>
            <a:ext cx="0" cy="18535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그룹 5"/>
          <p:cNvGrpSpPr/>
          <p:nvPr/>
        </p:nvGrpSpPr>
        <p:grpSpPr>
          <a:xfrm>
            <a:off x="2900730" y="1299086"/>
            <a:ext cx="1074273" cy="1092206"/>
            <a:chOff x="2900730" y="1299086"/>
            <a:chExt cx="1074273" cy="1092206"/>
          </a:xfrm>
        </p:grpSpPr>
        <p:grpSp>
          <p:nvGrpSpPr>
            <p:cNvPr id="55" name="그룹 54"/>
            <p:cNvGrpSpPr/>
            <p:nvPr/>
          </p:nvGrpSpPr>
          <p:grpSpPr>
            <a:xfrm>
              <a:off x="2900730" y="1299086"/>
              <a:ext cx="1074273" cy="1092206"/>
              <a:chOff x="4691363" y="3928077"/>
              <a:chExt cx="1074273" cy="1092206"/>
            </a:xfrm>
          </p:grpSpPr>
          <p:pic>
            <p:nvPicPr>
              <p:cNvPr id="57" name="그림 56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91363" y="3928077"/>
                <a:ext cx="1029613" cy="1092206"/>
              </a:xfrm>
              <a:prstGeom prst="rect">
                <a:avLst/>
              </a:prstGeom>
            </p:spPr>
          </p:pic>
          <p:sp>
            <p:nvSpPr>
              <p:cNvPr id="58" name="TextBox 57"/>
              <p:cNvSpPr txBox="1"/>
              <p:nvPr/>
            </p:nvSpPr>
            <p:spPr>
              <a:xfrm>
                <a:off x="5060468" y="3991198"/>
                <a:ext cx="705168" cy="369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362">
                  <a:defRPr/>
                </a:pPr>
                <a:r>
                  <a:rPr lang="en-US" altLang="ko-KR" sz="9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GA spray</a:t>
                </a:r>
              </a:p>
              <a:p>
                <a:pPr algn="ctr" defTabSz="914362">
                  <a:defRPr/>
                </a:pPr>
                <a:r>
                  <a:rPr lang="en-US" altLang="ko-KR" sz="9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(10 </a:t>
                </a:r>
                <a:r>
                  <a:rPr lang="en-US" altLang="ko-KR" sz="900" kern="0" dirty="0" err="1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mM</a:t>
                </a:r>
                <a:r>
                  <a:rPr lang="en-US" altLang="ko-KR" sz="9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endParaRPr lang="ko-KR" altLang="en-US" sz="9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56" name="직선 화살표 연결선 55"/>
            <p:cNvCxnSpPr/>
            <p:nvPr/>
          </p:nvCxnSpPr>
          <p:spPr>
            <a:xfrm>
              <a:off x="3685935" y="2212376"/>
              <a:ext cx="0" cy="1440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직사각형 58"/>
          <p:cNvSpPr/>
          <p:nvPr/>
        </p:nvSpPr>
        <p:spPr>
          <a:xfrm>
            <a:off x="1822110" y="2389629"/>
            <a:ext cx="3404539" cy="13935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362">
              <a:defRPr/>
            </a:pPr>
            <a:endParaRPr lang="ko-KR" altLang="en-US" sz="1000" kern="0">
              <a:solidFill>
                <a:prstClr val="white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60" name="오른쪽 화살표 59"/>
          <p:cNvSpPr/>
          <p:nvPr/>
        </p:nvSpPr>
        <p:spPr>
          <a:xfrm>
            <a:off x="1818015" y="2303739"/>
            <a:ext cx="1400212" cy="300647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lumMod val="75000"/>
                  <a:tint val="66000"/>
                  <a:satMod val="160000"/>
                </a:schemeClr>
              </a:gs>
              <a:gs pos="50000">
                <a:schemeClr val="accent1">
                  <a:lumMod val="75000"/>
                  <a:tint val="44500"/>
                  <a:satMod val="160000"/>
                </a:schemeClr>
              </a:gs>
              <a:gs pos="100000">
                <a:schemeClr val="accent1">
                  <a:lumMod val="75000"/>
                  <a:tint val="23500"/>
                  <a:satMod val="160000"/>
                </a:schemeClr>
              </a:gs>
            </a:gsLst>
            <a:lin ang="10800000" scaled="1"/>
            <a:tileRect/>
          </a:gra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362">
              <a:defRPr/>
            </a:pPr>
            <a:endParaRPr lang="ko-KR" altLang="en-US" sz="1000" kern="0">
              <a:solidFill>
                <a:prstClr val="white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93374" y="2179765"/>
            <a:ext cx="14456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62">
              <a:defRPr/>
            </a:pPr>
            <a:r>
              <a:rPr lang="en-US" altLang="ko-KR" sz="10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000" kern="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Vernalization</a:t>
            </a:r>
            <a:endParaRPr lang="en-US" altLang="ko-KR" sz="10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914362">
              <a:defRPr/>
            </a:pPr>
            <a:r>
              <a:rPr lang="en-US" altLang="ko-KR" sz="10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( 5±1 ℃)</a:t>
            </a:r>
            <a:endParaRPr lang="ko-KR" altLang="en-US" sz="10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타원 63"/>
          <p:cNvSpPr/>
          <p:nvPr/>
        </p:nvSpPr>
        <p:spPr>
          <a:xfrm>
            <a:off x="1026657" y="2162876"/>
            <a:ext cx="145644" cy="216945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000"/>
          </a:p>
        </p:txBody>
      </p:sp>
      <p:sp>
        <p:nvSpPr>
          <p:cNvPr id="65" name="직사각형 64"/>
          <p:cNvSpPr/>
          <p:nvPr/>
        </p:nvSpPr>
        <p:spPr>
          <a:xfrm>
            <a:off x="1248464" y="2379820"/>
            <a:ext cx="566287" cy="13935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362">
              <a:defRPr/>
            </a:pPr>
            <a:endParaRPr lang="ko-KR" altLang="en-US" sz="1000" kern="0">
              <a:solidFill>
                <a:prstClr val="white"/>
              </a:solidFill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grpSp>
        <p:nvGrpSpPr>
          <p:cNvPr id="9" name="그룹 8"/>
          <p:cNvGrpSpPr/>
          <p:nvPr/>
        </p:nvGrpSpPr>
        <p:grpSpPr>
          <a:xfrm>
            <a:off x="4299448" y="1885571"/>
            <a:ext cx="1245957" cy="486503"/>
            <a:chOff x="4299448" y="1885571"/>
            <a:chExt cx="1245957" cy="486503"/>
          </a:xfrm>
        </p:grpSpPr>
        <p:sp>
          <p:nvSpPr>
            <p:cNvPr id="67" name="직사각형 66"/>
            <p:cNvSpPr/>
            <p:nvPr/>
          </p:nvSpPr>
          <p:spPr>
            <a:xfrm>
              <a:off x="4300441" y="2092951"/>
              <a:ext cx="182607" cy="68413"/>
            </a:xfrm>
            <a:prstGeom prst="rect">
              <a:avLst/>
            </a:prstGeom>
            <a:solidFill>
              <a:srgbClr val="9BBB59">
                <a:lumMod val="40000"/>
                <a:lumOff val="6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62">
                <a:defRPr/>
              </a:pPr>
              <a:endParaRPr lang="ko-KR" altLang="en-US" sz="1000" kern="0">
                <a:solidFill>
                  <a:prstClr val="white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489989" y="2011741"/>
              <a:ext cx="62689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62">
                <a:defRPr/>
              </a:pPr>
              <a:r>
                <a:rPr lang="en-US" altLang="ko-KR" sz="9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Growth</a:t>
              </a:r>
              <a:endParaRPr lang="ko-KR" altLang="en-US" sz="9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오른쪽 화살표 68"/>
            <p:cNvSpPr/>
            <p:nvPr/>
          </p:nvSpPr>
          <p:spPr>
            <a:xfrm>
              <a:off x="4300441" y="2214484"/>
              <a:ext cx="182607" cy="112542"/>
            </a:xfrm>
            <a:prstGeom prst="rightArrow">
              <a:avLst/>
            </a:prstGeom>
            <a:gradFill flip="none" rotWithShape="1">
              <a:gsLst>
                <a:gs pos="0">
                  <a:srgbClr val="1F497D"/>
                </a:gs>
                <a:gs pos="50000">
                  <a:srgbClr val="4F81BD">
                    <a:tint val="44500"/>
                    <a:satMod val="160000"/>
                  </a:srgbClr>
                </a:gs>
                <a:gs pos="100000">
                  <a:srgbClr val="4F81BD">
                    <a:tint val="23500"/>
                    <a:satMod val="160000"/>
                  </a:srgbClr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62">
                <a:defRPr/>
              </a:pPr>
              <a:endParaRPr lang="ko-KR" altLang="en-US" sz="1000" kern="0">
                <a:solidFill>
                  <a:prstClr val="white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493279" y="2141242"/>
              <a:ext cx="105212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62">
                <a:defRPr/>
              </a:pPr>
              <a:r>
                <a:rPr lang="en-US" altLang="ko-KR" sz="9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Vernalization</a:t>
              </a:r>
              <a:endParaRPr lang="ko-KR" altLang="en-US" sz="9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직사각형 70"/>
            <p:cNvSpPr/>
            <p:nvPr/>
          </p:nvSpPr>
          <p:spPr>
            <a:xfrm>
              <a:off x="4299448" y="1968499"/>
              <a:ext cx="183600" cy="684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62">
                <a:defRPr/>
              </a:pPr>
              <a:endParaRPr lang="ko-KR" altLang="en-US" sz="1000" kern="0">
                <a:solidFill>
                  <a:prstClr val="white"/>
                </a:solidFill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489989" y="1885571"/>
              <a:ext cx="85965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62">
                <a:defRPr/>
              </a:pPr>
              <a:r>
                <a:rPr lang="en-US" altLang="ko-KR" sz="9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Germination</a:t>
              </a:r>
              <a:endParaRPr lang="ko-KR" altLang="en-US" sz="9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3" name="TextBox 72"/>
          <p:cNvSpPr txBox="1"/>
          <p:nvPr/>
        </p:nvSpPr>
        <p:spPr>
          <a:xfrm>
            <a:off x="1065647" y="2179765"/>
            <a:ext cx="931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62">
              <a:defRPr/>
            </a:pPr>
            <a:r>
              <a:rPr lang="en-US" altLang="ko-KR" sz="10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Germination</a:t>
            </a:r>
          </a:p>
          <a:p>
            <a:pPr algn="ctr" defTabSz="914362">
              <a:defRPr/>
            </a:pPr>
            <a:r>
              <a:rPr lang="en-US" altLang="ko-KR" sz="10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( 23 ℃)</a:t>
            </a:r>
            <a:endParaRPr lang="ko-KR" altLang="en-US" sz="10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144683" y="2502797"/>
            <a:ext cx="2075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62">
              <a:defRPr/>
            </a:pPr>
            <a:r>
              <a:rPr lang="en-US" altLang="ko-KR" sz="9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ko-KR" altLang="en-US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982371" y="2502797"/>
            <a:ext cx="35295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62">
              <a:defRPr/>
            </a:pPr>
            <a:r>
              <a:rPr lang="en-US" altLang="ko-KR" sz="9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lang="ko-KR" altLang="en-US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714234" y="2502797"/>
            <a:ext cx="2075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62">
              <a:defRPr/>
            </a:pPr>
            <a:r>
              <a:rPr lang="en-US" altLang="ko-KR" sz="9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ko-KR" altLang="en-US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500470" y="2502797"/>
            <a:ext cx="35295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62">
              <a:defRPr/>
            </a:pPr>
            <a:r>
              <a:rPr lang="en-US" altLang="ko-KR" sz="9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</a:t>
            </a:r>
            <a:endParaRPr lang="ko-KR" altLang="en-US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901854" y="2502797"/>
            <a:ext cx="35295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62">
              <a:defRPr/>
            </a:pPr>
            <a:r>
              <a:rPr lang="en-US" altLang="ko-KR" sz="9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34</a:t>
            </a:r>
            <a:endParaRPr lang="ko-KR" altLang="en-US" sz="9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56473" y="1363660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ko-KR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40147" y="7846232"/>
            <a:ext cx="579514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latinLnBrk="1"/>
            <a:r>
              <a:rPr lang="en-US" altLang="ko-KR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altLang="ko-KR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S2. </a:t>
            </a:r>
            <a:r>
              <a:rPr lang="en-US" altLang="ko-KR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design for RNA-</a:t>
            </a:r>
            <a:r>
              <a:rPr lang="en-US" altLang="ko-KR" sz="1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seq</a:t>
            </a:r>
            <a:r>
              <a:rPr lang="en-US" altLang="ko-KR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analysis</a:t>
            </a:r>
            <a:r>
              <a:rPr lang="en-US" altLang="ko-K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(A, B) Samples of the NH-JS1 and NH-JS2 inbred lines subjected under GA treatment, 6 days after ± 10mM GA spray were used for RNA-</a:t>
            </a:r>
            <a:r>
              <a:rPr lang="en-US" altLang="ko-KR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Seq</a:t>
            </a:r>
            <a:r>
              <a:rPr lang="en-US" altLang="ko-K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analysis. 10V, 10 days </a:t>
            </a:r>
            <a:r>
              <a:rPr lang="en-US" altLang="ko-KR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vernalization</a:t>
            </a:r>
            <a:r>
              <a:rPr lang="en-US" altLang="ko-K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1st and 2nd; independent biological replicates. The work-flow and algorithm used to detect DEGs and flowering-time genes are schematically. (C) Pairs plot analysis between two biological replicates. </a:t>
            </a:r>
            <a:endParaRPr lang="ko-KR" altLang="ko-K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" name="그룹 9"/>
          <p:cNvGrpSpPr/>
          <p:nvPr/>
        </p:nvGrpSpPr>
        <p:grpSpPr>
          <a:xfrm>
            <a:off x="653031" y="4329487"/>
            <a:ext cx="2947537" cy="2994874"/>
            <a:chOff x="653031" y="4534767"/>
            <a:chExt cx="2947537" cy="2994874"/>
          </a:xfrm>
        </p:grpSpPr>
        <p:sp>
          <p:nvSpPr>
            <p:cNvPr id="22" name="TextBox 21"/>
            <p:cNvSpPr txBox="1"/>
            <p:nvPr/>
          </p:nvSpPr>
          <p:spPr>
            <a:xfrm>
              <a:off x="1536406" y="4534767"/>
              <a:ext cx="1090118" cy="222293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</p:spPr>
          <p:txBody>
            <a:bodyPr wrap="square" rtlCol="0">
              <a:spAutoFit/>
            </a:bodyPr>
            <a:lstStyle/>
            <a:p>
              <a:pPr algn="ctr" defTabSz="914362">
                <a:defRPr/>
              </a:pPr>
              <a:r>
                <a:rPr lang="en-US" altLang="ko-KR" sz="7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Total RNA</a:t>
              </a:r>
              <a:endParaRPr lang="ko-KR" altLang="en-US" sz="7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191204" y="4961502"/>
              <a:ext cx="1793855" cy="222293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</p:spPr>
          <p:txBody>
            <a:bodyPr wrap="square" rtlCol="0">
              <a:spAutoFit/>
            </a:bodyPr>
            <a:lstStyle/>
            <a:p>
              <a:pPr algn="ctr" defTabSz="914362">
                <a:defRPr/>
              </a:pPr>
              <a:r>
                <a:rPr lang="en-US" altLang="ko-KR" sz="7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cDNA libraries (8 samples)</a:t>
              </a:r>
              <a:endParaRPr lang="ko-KR" altLang="en-US" sz="7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87179" y="5360583"/>
              <a:ext cx="2188571" cy="222293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</p:spPr>
          <p:txBody>
            <a:bodyPr wrap="square" rtlCol="0">
              <a:spAutoFit/>
            </a:bodyPr>
            <a:lstStyle/>
            <a:p>
              <a:pPr algn="ctr" defTabSz="914362">
                <a:defRPr/>
              </a:pPr>
              <a:r>
                <a:rPr lang="en-US" altLang="ko-KR" sz="7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Transcriptome (Illumina HiSeq2000)</a:t>
              </a:r>
              <a:endParaRPr lang="ko-KR" altLang="en-US" sz="7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5" name="그룹 24"/>
            <p:cNvGrpSpPr/>
            <p:nvPr/>
          </p:nvGrpSpPr>
          <p:grpSpPr>
            <a:xfrm>
              <a:off x="653031" y="5595856"/>
              <a:ext cx="2947537" cy="1933785"/>
              <a:chOff x="3086118" y="4469172"/>
              <a:chExt cx="3546861" cy="2295734"/>
            </a:xfrm>
          </p:grpSpPr>
          <p:grpSp>
            <p:nvGrpSpPr>
              <p:cNvPr id="33" name="그룹 32"/>
              <p:cNvGrpSpPr/>
              <p:nvPr/>
            </p:nvGrpSpPr>
            <p:grpSpPr>
              <a:xfrm>
                <a:off x="3086118" y="4469172"/>
                <a:ext cx="3546861" cy="2295734"/>
                <a:chOff x="3086118" y="4469172"/>
                <a:chExt cx="3546861" cy="2295734"/>
              </a:xfrm>
            </p:grpSpPr>
            <p:cxnSp>
              <p:nvCxnSpPr>
                <p:cNvPr id="35" name="직선 화살표 연결선 34"/>
                <p:cNvCxnSpPr/>
                <p:nvPr/>
              </p:nvCxnSpPr>
              <p:spPr>
                <a:xfrm>
                  <a:off x="4823081" y="5485361"/>
                  <a:ext cx="0" cy="142101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  <a:tailEnd type="none"/>
                </a:ln>
                <a:effectLst/>
              </p:spPr>
            </p:cxnSp>
            <p:sp>
              <p:nvSpPr>
                <p:cNvPr id="36" name="직사각형 35"/>
                <p:cNvSpPr/>
                <p:nvPr/>
              </p:nvSpPr>
              <p:spPr>
                <a:xfrm>
                  <a:off x="3194163" y="4697332"/>
                  <a:ext cx="3240360" cy="277984"/>
                </a:xfrm>
                <a:prstGeom prst="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362">
                    <a:defRPr/>
                  </a:pPr>
                  <a:r>
                    <a:rPr lang="en-US" altLang="ko-KR" sz="7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Sequence pre-processing</a:t>
                  </a:r>
                  <a:endParaRPr lang="ko-KR" altLang="en-US" sz="7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7" name="직사각형 36"/>
                <p:cNvSpPr/>
                <p:nvPr/>
              </p:nvSpPr>
              <p:spPr>
                <a:xfrm>
                  <a:off x="3202872" y="5231190"/>
                  <a:ext cx="3231651" cy="350328"/>
                </a:xfrm>
                <a:prstGeom prst="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362">
                    <a:defRPr/>
                  </a:pPr>
                  <a:r>
                    <a:rPr lang="en-US" altLang="ko-KR" sz="7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Mapping trimmed short read to reference transcripts</a:t>
                  </a:r>
                  <a:endParaRPr lang="ko-KR" altLang="en-US" sz="7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8" name="직사각형 37"/>
                <p:cNvSpPr/>
                <p:nvPr/>
              </p:nvSpPr>
              <p:spPr>
                <a:xfrm>
                  <a:off x="3194164" y="6475734"/>
                  <a:ext cx="3240359" cy="289172"/>
                </a:xfrm>
                <a:prstGeom prst="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362">
                    <a:defRPr/>
                  </a:pPr>
                  <a:r>
                    <a:rPr lang="en-US" altLang="ko-KR" sz="7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Application analysis</a:t>
                  </a:r>
                  <a:endParaRPr lang="ko-KR" altLang="en-US" sz="7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9" name="직사각형 38"/>
                <p:cNvSpPr/>
                <p:nvPr/>
              </p:nvSpPr>
              <p:spPr>
                <a:xfrm>
                  <a:off x="3197878" y="5820589"/>
                  <a:ext cx="877487" cy="263359"/>
                </a:xfrm>
                <a:prstGeom prst="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362">
                    <a:defRPr/>
                  </a:pPr>
                  <a:r>
                    <a:rPr lang="en-US" altLang="ko-KR" sz="7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Annotation</a:t>
                  </a:r>
                  <a:endParaRPr lang="ko-KR" altLang="en-US" sz="7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0" name="직사각형 39"/>
                <p:cNvSpPr/>
                <p:nvPr/>
              </p:nvSpPr>
              <p:spPr>
                <a:xfrm>
                  <a:off x="5563932" y="5820589"/>
                  <a:ext cx="870591" cy="263496"/>
                </a:xfrm>
                <a:prstGeom prst="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362">
                    <a:defRPr/>
                  </a:pPr>
                  <a:r>
                    <a:rPr lang="en-US" altLang="ko-KR" sz="7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DEG extract</a:t>
                  </a:r>
                  <a:endParaRPr lang="ko-KR" altLang="en-US" sz="7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1" name="TextBox 40"/>
                <p:cNvSpPr txBox="1"/>
                <p:nvPr/>
              </p:nvSpPr>
              <p:spPr>
                <a:xfrm>
                  <a:off x="5154365" y="4498143"/>
                  <a:ext cx="1434624" cy="2639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914362">
                    <a:defRPr/>
                  </a:pPr>
                  <a:r>
                    <a:rPr lang="en-US" altLang="ko-KR" sz="700" kern="0" dirty="0" err="1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SolexaQA</a:t>
                  </a:r>
                  <a:r>
                    <a:rPr lang="en-US" altLang="ko-KR" sz="7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package</a:t>
                  </a:r>
                  <a:endParaRPr lang="ko-KR" altLang="en-US" sz="7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2" name="TextBox 41"/>
                <p:cNvSpPr txBox="1"/>
                <p:nvPr/>
              </p:nvSpPr>
              <p:spPr>
                <a:xfrm>
                  <a:off x="5742124" y="5038358"/>
                  <a:ext cx="890855" cy="2639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914362">
                    <a:defRPr/>
                  </a:pPr>
                  <a:r>
                    <a:rPr lang="en-US" altLang="ko-KR" sz="7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Bowtie2</a:t>
                  </a:r>
                  <a:endParaRPr lang="ko-KR" altLang="en-US" sz="7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3" name="TextBox 42"/>
                <p:cNvSpPr txBox="1"/>
                <p:nvPr/>
              </p:nvSpPr>
              <p:spPr>
                <a:xfrm>
                  <a:off x="5410039" y="5578009"/>
                  <a:ext cx="1189620" cy="2639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 defTabSz="914362">
                    <a:defRPr/>
                  </a:pPr>
                  <a:r>
                    <a:rPr lang="en-US" altLang="ko-KR" sz="7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In-house script</a:t>
                  </a:r>
                  <a:endParaRPr lang="ko-KR" altLang="en-US" sz="7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4" name="TextBox 43"/>
                <p:cNvSpPr txBox="1"/>
                <p:nvPr/>
              </p:nvSpPr>
              <p:spPr>
                <a:xfrm>
                  <a:off x="3086118" y="5631336"/>
                  <a:ext cx="648073" cy="2639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914362">
                    <a:defRPr/>
                  </a:pPr>
                  <a:r>
                    <a:rPr lang="en-US" altLang="ko-KR" sz="700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BLAST</a:t>
                  </a:r>
                  <a:endParaRPr lang="ko-KR" altLang="en-US" sz="7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45" name="직선 화살표 연결선 44"/>
                <p:cNvCxnSpPr/>
                <p:nvPr/>
              </p:nvCxnSpPr>
              <p:spPr>
                <a:xfrm>
                  <a:off x="4813540" y="4469172"/>
                  <a:ext cx="0" cy="221324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  <a:tailEnd type="stealth"/>
                </a:ln>
                <a:effectLst/>
              </p:spPr>
            </p:cxnSp>
            <p:cxnSp>
              <p:nvCxnSpPr>
                <p:cNvPr id="46" name="직선 화살표 연결선 45"/>
                <p:cNvCxnSpPr/>
                <p:nvPr/>
              </p:nvCxnSpPr>
              <p:spPr>
                <a:xfrm>
                  <a:off x="4813811" y="4992841"/>
                  <a:ext cx="0" cy="215211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  <a:tailEnd type="stealth"/>
                </a:ln>
                <a:effectLst/>
              </p:spPr>
            </p:cxnSp>
            <p:cxnSp>
              <p:nvCxnSpPr>
                <p:cNvPr id="47" name="직선 화살표 연결선 46"/>
                <p:cNvCxnSpPr/>
                <p:nvPr/>
              </p:nvCxnSpPr>
              <p:spPr>
                <a:xfrm>
                  <a:off x="4835680" y="6283399"/>
                  <a:ext cx="0" cy="158219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  <a:tailEnd type="stealth"/>
                </a:ln>
                <a:effectLst/>
              </p:spPr>
            </p:cxnSp>
            <p:cxnSp>
              <p:nvCxnSpPr>
                <p:cNvPr id="48" name="직선 화살표 연결선 47"/>
                <p:cNvCxnSpPr/>
                <p:nvPr/>
              </p:nvCxnSpPr>
              <p:spPr>
                <a:xfrm flipH="1">
                  <a:off x="4046495" y="5620310"/>
                  <a:ext cx="275841" cy="147586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  <a:tailEnd type="stealth"/>
                </a:ln>
                <a:effectLst/>
              </p:spPr>
            </p:cxnSp>
            <p:cxnSp>
              <p:nvCxnSpPr>
                <p:cNvPr id="49" name="직선 화살표 연결선 48"/>
                <p:cNvCxnSpPr/>
                <p:nvPr/>
              </p:nvCxnSpPr>
              <p:spPr>
                <a:xfrm flipH="1">
                  <a:off x="4309155" y="5623229"/>
                  <a:ext cx="1090600" cy="4233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  <a:tailEnd type="none"/>
                </a:ln>
                <a:effectLst/>
              </p:spPr>
            </p:cxnSp>
            <p:cxnSp>
              <p:nvCxnSpPr>
                <p:cNvPr id="50" name="직선 화살표 연결선 49"/>
                <p:cNvCxnSpPr/>
                <p:nvPr/>
              </p:nvCxnSpPr>
              <p:spPr>
                <a:xfrm flipH="1" flipV="1">
                  <a:off x="4168373" y="6283399"/>
                  <a:ext cx="1395560" cy="6835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  <a:tailEnd type="none"/>
                </a:ln>
                <a:effectLst/>
              </p:spPr>
            </p:cxnSp>
          </p:grpSp>
          <p:sp>
            <p:nvSpPr>
              <p:cNvPr id="34" name="직사각형 33"/>
              <p:cNvSpPr/>
              <p:nvPr/>
            </p:nvSpPr>
            <p:spPr>
              <a:xfrm>
                <a:off x="4238052" y="5779387"/>
                <a:ext cx="1178248" cy="338532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362">
                  <a:defRPr/>
                </a:pPr>
                <a:r>
                  <a:rPr lang="en-US" altLang="ko-KR" sz="7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Ft genes/</a:t>
                </a:r>
              </a:p>
              <a:p>
                <a:pPr algn="ctr" defTabSz="914362">
                  <a:defRPr/>
                </a:pPr>
                <a:r>
                  <a:rPr lang="en-US" altLang="ko-KR" sz="700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GA related genes</a:t>
                </a:r>
                <a:endParaRPr lang="ko-KR" altLang="en-US" sz="700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26" name="직선 화살표 연결선 25"/>
            <p:cNvCxnSpPr/>
            <p:nvPr/>
          </p:nvCxnSpPr>
          <p:spPr>
            <a:xfrm>
              <a:off x="2575331" y="6568414"/>
              <a:ext cx="172940" cy="13712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stealth"/>
            </a:ln>
            <a:effectLst/>
          </p:spPr>
        </p:cxnSp>
        <p:cxnSp>
          <p:nvCxnSpPr>
            <p:cNvPr id="27" name="직선 화살표 연결선 26"/>
            <p:cNvCxnSpPr>
              <a:stCxn id="39" idx="3"/>
              <a:endCxn id="34" idx="1"/>
            </p:cNvCxnSpPr>
            <p:nvPr/>
          </p:nvCxnSpPr>
          <p:spPr>
            <a:xfrm flipV="1">
              <a:off x="1475122" y="6842080"/>
              <a:ext cx="135197" cy="3046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headEnd type="triangle"/>
              <a:tailEnd type="triangle"/>
            </a:ln>
            <a:effectLst/>
          </p:spPr>
        </p:cxnSp>
        <p:cxnSp>
          <p:nvCxnSpPr>
            <p:cNvPr id="28" name="직선 화살표 연결선 27"/>
            <p:cNvCxnSpPr>
              <a:stCxn id="34" idx="3"/>
              <a:endCxn id="40" idx="1"/>
            </p:cNvCxnSpPr>
            <p:nvPr/>
          </p:nvCxnSpPr>
          <p:spPr>
            <a:xfrm>
              <a:off x="2589475" y="6842080"/>
              <a:ext cx="122686" cy="3103"/>
            </a:xfrm>
            <a:prstGeom prst="straightConnector1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solid"/>
              <a:headEnd type="triangle"/>
              <a:tailEnd type="triangle"/>
            </a:ln>
            <a:effectLst/>
          </p:spPr>
        </p:cxnSp>
        <p:cxnSp>
          <p:nvCxnSpPr>
            <p:cNvPr id="29" name="직선 연결선 28"/>
            <p:cNvCxnSpPr>
              <a:stCxn id="39" idx="2"/>
            </p:cNvCxnSpPr>
            <p:nvPr/>
          </p:nvCxnSpPr>
          <p:spPr>
            <a:xfrm>
              <a:off x="1110515" y="6956044"/>
              <a:ext cx="441899" cy="168769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30" name="직선 연결선 29"/>
            <p:cNvCxnSpPr>
              <a:endCxn id="40" idx="2"/>
            </p:cNvCxnSpPr>
            <p:nvPr/>
          </p:nvCxnSpPr>
          <p:spPr>
            <a:xfrm flipV="1">
              <a:off x="2705111" y="6956159"/>
              <a:ext cx="368793" cy="168769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31" name="직선 화살표 연결선 30"/>
            <p:cNvCxnSpPr>
              <a:stCxn id="23" idx="2"/>
              <a:endCxn id="24" idx="0"/>
            </p:cNvCxnSpPr>
            <p:nvPr/>
          </p:nvCxnSpPr>
          <p:spPr>
            <a:xfrm flipH="1">
              <a:off x="2081465" y="5183796"/>
              <a:ext cx="6667" cy="176787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stealth"/>
            </a:ln>
            <a:effectLst/>
          </p:spPr>
        </p:cxnSp>
        <p:cxnSp>
          <p:nvCxnSpPr>
            <p:cNvPr id="32" name="직선 화살표 연결선 31"/>
            <p:cNvCxnSpPr/>
            <p:nvPr/>
          </p:nvCxnSpPr>
          <p:spPr>
            <a:xfrm>
              <a:off x="2081467" y="4768460"/>
              <a:ext cx="0" cy="18643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stealth"/>
            </a:ln>
            <a:effectLst/>
          </p:spPr>
        </p:cxnSp>
      </p:grpSp>
      <p:sp>
        <p:nvSpPr>
          <p:cNvPr id="79" name="TextBox 78"/>
          <p:cNvSpPr txBox="1"/>
          <p:nvPr/>
        </p:nvSpPr>
        <p:spPr>
          <a:xfrm>
            <a:off x="556333" y="4114985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ko-KR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3698461" y="4319041"/>
            <a:ext cx="2683572" cy="2570048"/>
            <a:chOff x="3698461" y="4524321"/>
            <a:chExt cx="2683572" cy="2570048"/>
          </a:xfrm>
        </p:grpSpPr>
        <p:sp>
          <p:nvSpPr>
            <p:cNvPr id="82" name="TextBox 81"/>
            <p:cNvSpPr txBox="1"/>
            <p:nvPr/>
          </p:nvSpPr>
          <p:spPr>
            <a:xfrm>
              <a:off x="3984206" y="5549831"/>
              <a:ext cx="101091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NH-JS1_2</a:t>
              </a:r>
              <a:endParaRPr lang="ko-KR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83" name="그룹 82"/>
            <p:cNvGrpSpPr/>
            <p:nvPr/>
          </p:nvGrpSpPr>
          <p:grpSpPr>
            <a:xfrm>
              <a:off x="3698461" y="5853415"/>
              <a:ext cx="1321864" cy="1240954"/>
              <a:chOff x="732487" y="2953409"/>
              <a:chExt cx="1145844" cy="1128062"/>
            </a:xfrm>
          </p:grpSpPr>
          <p:pic>
            <p:nvPicPr>
              <p:cNvPr id="132" name="그림 131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444" t="72889" r="72889" b="4333"/>
              <a:stretch/>
            </p:blipFill>
            <p:spPr>
              <a:xfrm>
                <a:off x="962335" y="2953409"/>
                <a:ext cx="902775" cy="907200"/>
              </a:xfrm>
              <a:prstGeom prst="rect">
                <a:avLst/>
              </a:prstGeom>
            </p:spPr>
          </p:pic>
          <p:sp>
            <p:nvSpPr>
              <p:cNvPr id="133" name="TextBox 132"/>
              <p:cNvSpPr txBox="1"/>
              <p:nvPr/>
            </p:nvSpPr>
            <p:spPr>
              <a:xfrm rot="16200000">
                <a:off x="387715" y="3335587"/>
                <a:ext cx="876300" cy="1867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NH-JS1_GA1</a:t>
                </a:r>
                <a:endParaRPr lang="ko-KR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34" name="그룹 133"/>
              <p:cNvGrpSpPr/>
              <p:nvPr/>
            </p:nvGrpSpPr>
            <p:grpSpPr>
              <a:xfrm>
                <a:off x="887118" y="3790465"/>
                <a:ext cx="967876" cy="184666"/>
                <a:chOff x="892637" y="2651125"/>
                <a:chExt cx="967876" cy="184666"/>
              </a:xfrm>
            </p:grpSpPr>
            <p:sp>
              <p:nvSpPr>
                <p:cNvPr id="141" name="TextBox 140"/>
                <p:cNvSpPr txBox="1"/>
                <p:nvPr/>
              </p:nvSpPr>
              <p:spPr>
                <a:xfrm>
                  <a:off x="1348103" y="2651125"/>
                  <a:ext cx="284678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6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endParaRPr lang="ko-KR" altLang="en-US" sz="6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2" name="TextBox 141"/>
                <p:cNvSpPr txBox="1"/>
                <p:nvPr/>
              </p:nvSpPr>
              <p:spPr>
                <a:xfrm>
                  <a:off x="1575835" y="2651125"/>
                  <a:ext cx="284678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6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15</a:t>
                  </a:r>
                  <a:endParaRPr lang="ko-KR" altLang="en-US" sz="6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3" name="TextBox 142"/>
                <p:cNvSpPr txBox="1"/>
                <p:nvPr/>
              </p:nvSpPr>
              <p:spPr>
                <a:xfrm>
                  <a:off x="1120370" y="2651125"/>
                  <a:ext cx="284678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6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5</a:t>
                  </a:r>
                  <a:endParaRPr lang="ko-KR" altLang="en-US" sz="6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4" name="TextBox 143"/>
                <p:cNvSpPr txBox="1"/>
                <p:nvPr/>
              </p:nvSpPr>
              <p:spPr>
                <a:xfrm>
                  <a:off x="892637" y="2651125"/>
                  <a:ext cx="284678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6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0</a:t>
                  </a:r>
                  <a:endParaRPr lang="ko-KR" altLang="en-US" sz="6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35" name="그룹 134"/>
              <p:cNvGrpSpPr/>
              <p:nvPr/>
            </p:nvGrpSpPr>
            <p:grpSpPr>
              <a:xfrm rot="16200000">
                <a:off x="454695" y="3349776"/>
                <a:ext cx="967876" cy="184666"/>
                <a:chOff x="892637" y="2651125"/>
                <a:chExt cx="967876" cy="184666"/>
              </a:xfrm>
            </p:grpSpPr>
            <p:sp>
              <p:nvSpPr>
                <p:cNvPr id="137" name="TextBox 136"/>
                <p:cNvSpPr txBox="1"/>
                <p:nvPr/>
              </p:nvSpPr>
              <p:spPr>
                <a:xfrm>
                  <a:off x="1348103" y="2651125"/>
                  <a:ext cx="284678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6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10</a:t>
                  </a:r>
                  <a:endParaRPr lang="ko-KR" altLang="en-US" sz="6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8" name="TextBox 137"/>
                <p:cNvSpPr txBox="1"/>
                <p:nvPr/>
              </p:nvSpPr>
              <p:spPr>
                <a:xfrm>
                  <a:off x="1575835" y="2651125"/>
                  <a:ext cx="284678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6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15</a:t>
                  </a:r>
                  <a:endParaRPr lang="ko-KR" altLang="en-US" sz="6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9" name="TextBox 138"/>
                <p:cNvSpPr txBox="1"/>
                <p:nvPr/>
              </p:nvSpPr>
              <p:spPr>
                <a:xfrm>
                  <a:off x="1120370" y="2651125"/>
                  <a:ext cx="284678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6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5</a:t>
                  </a:r>
                  <a:endParaRPr lang="ko-KR" altLang="en-US" sz="6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0" name="TextBox 139"/>
                <p:cNvSpPr txBox="1"/>
                <p:nvPr/>
              </p:nvSpPr>
              <p:spPr>
                <a:xfrm>
                  <a:off x="892637" y="2651125"/>
                  <a:ext cx="284678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6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0</a:t>
                  </a:r>
                  <a:endParaRPr lang="ko-KR" altLang="en-US" sz="6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36" name="TextBox 135"/>
              <p:cNvSpPr txBox="1"/>
              <p:nvPr/>
            </p:nvSpPr>
            <p:spPr>
              <a:xfrm>
                <a:off x="1002031" y="3885626"/>
                <a:ext cx="876300" cy="1958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NH-JS1_GA2</a:t>
                </a:r>
                <a:endParaRPr lang="ko-KR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84" name="그림 83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01" t="72500" r="72778" b="4211"/>
            <a:stretch/>
          </p:blipFill>
          <p:spPr>
            <a:xfrm>
              <a:off x="3969368" y="4524321"/>
              <a:ext cx="1030659" cy="998575"/>
            </a:xfrm>
            <a:prstGeom prst="rect">
              <a:avLst/>
            </a:prstGeom>
          </p:spPr>
        </p:pic>
        <p:sp>
          <p:nvSpPr>
            <p:cNvPr id="85" name="TextBox 84"/>
            <p:cNvSpPr txBox="1"/>
            <p:nvPr/>
          </p:nvSpPr>
          <p:spPr>
            <a:xfrm rot="16200000">
              <a:off x="3336304" y="4945497"/>
              <a:ext cx="96399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NH-JS1_1</a:t>
              </a:r>
              <a:endParaRPr lang="ko-KR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86" name="그룹 85"/>
            <p:cNvGrpSpPr/>
            <p:nvPr/>
          </p:nvGrpSpPr>
          <p:grpSpPr>
            <a:xfrm>
              <a:off x="3888965" y="5445146"/>
              <a:ext cx="1116557" cy="203147"/>
              <a:chOff x="892637" y="2651125"/>
              <a:chExt cx="967876" cy="184666"/>
            </a:xfrm>
          </p:grpSpPr>
          <p:sp>
            <p:nvSpPr>
              <p:cNvPr id="128" name="TextBox 127"/>
              <p:cNvSpPr txBox="1"/>
              <p:nvPr/>
            </p:nvSpPr>
            <p:spPr>
              <a:xfrm>
                <a:off x="1348103" y="2651125"/>
                <a:ext cx="28467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  <a:endParaRPr lang="ko-KR" altLang="en-US" sz="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TextBox 128"/>
              <p:cNvSpPr txBox="1"/>
              <p:nvPr/>
            </p:nvSpPr>
            <p:spPr>
              <a:xfrm>
                <a:off x="1575835" y="2651125"/>
                <a:ext cx="28467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15</a:t>
                </a:r>
                <a:endParaRPr lang="ko-KR" altLang="en-US" sz="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TextBox 129"/>
              <p:cNvSpPr txBox="1"/>
              <p:nvPr/>
            </p:nvSpPr>
            <p:spPr>
              <a:xfrm>
                <a:off x="1120370" y="2651125"/>
                <a:ext cx="28467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  <a:endParaRPr lang="ko-KR" altLang="en-US" sz="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TextBox 130"/>
              <p:cNvSpPr txBox="1"/>
              <p:nvPr/>
            </p:nvSpPr>
            <p:spPr>
              <a:xfrm>
                <a:off x="892637" y="2651125"/>
                <a:ext cx="28467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ko-KR" altLang="en-US" sz="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7" name="그룹 86"/>
            <p:cNvGrpSpPr/>
            <p:nvPr/>
          </p:nvGrpSpPr>
          <p:grpSpPr>
            <a:xfrm rot="16200000">
              <a:off x="3416025" y="4955411"/>
              <a:ext cx="1064737" cy="213034"/>
              <a:chOff x="892637" y="2651125"/>
              <a:chExt cx="967876" cy="184666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1348103" y="2651125"/>
                <a:ext cx="28467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  <a:endParaRPr lang="ko-KR" altLang="en-US" sz="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TextBox 124"/>
              <p:cNvSpPr txBox="1"/>
              <p:nvPr/>
            </p:nvSpPr>
            <p:spPr>
              <a:xfrm>
                <a:off x="1575835" y="2651125"/>
                <a:ext cx="28467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15</a:t>
                </a:r>
                <a:endParaRPr lang="ko-KR" altLang="en-US" sz="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TextBox 125"/>
              <p:cNvSpPr txBox="1"/>
              <p:nvPr/>
            </p:nvSpPr>
            <p:spPr>
              <a:xfrm>
                <a:off x="1120370" y="2651125"/>
                <a:ext cx="28467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  <a:endParaRPr lang="ko-KR" altLang="en-US" sz="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TextBox 126"/>
              <p:cNvSpPr txBox="1"/>
              <p:nvPr/>
            </p:nvSpPr>
            <p:spPr>
              <a:xfrm>
                <a:off x="892637" y="2651125"/>
                <a:ext cx="28467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ko-KR" altLang="en-US" sz="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8" name="TextBox 87"/>
            <p:cNvSpPr txBox="1"/>
            <p:nvPr/>
          </p:nvSpPr>
          <p:spPr>
            <a:xfrm>
              <a:off x="4211142" y="5302234"/>
              <a:ext cx="832109" cy="2200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7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 = 0.98</a:t>
              </a:r>
              <a:endParaRPr lang="ko-KR" altLang="en-US" sz="7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89" name="그룹 88"/>
            <p:cNvGrpSpPr/>
            <p:nvPr/>
          </p:nvGrpSpPr>
          <p:grpSpPr>
            <a:xfrm>
              <a:off x="5042053" y="4524321"/>
              <a:ext cx="1339980" cy="1237707"/>
              <a:chOff x="1892180" y="1787048"/>
              <a:chExt cx="1161549" cy="1125110"/>
            </a:xfrm>
          </p:grpSpPr>
          <p:pic>
            <p:nvPicPr>
              <p:cNvPr id="108" name="그림 107"/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352" t="72778" r="72778" b="4166"/>
              <a:stretch/>
            </p:blipFill>
            <p:spPr>
              <a:xfrm>
                <a:off x="2120293" y="1787048"/>
                <a:ext cx="899913" cy="907200"/>
              </a:xfrm>
              <a:prstGeom prst="rect">
                <a:avLst/>
              </a:prstGeom>
            </p:spPr>
          </p:pic>
          <p:grpSp>
            <p:nvGrpSpPr>
              <p:cNvPr id="109" name="그룹 108"/>
              <p:cNvGrpSpPr/>
              <p:nvPr/>
            </p:nvGrpSpPr>
            <p:grpSpPr>
              <a:xfrm>
                <a:off x="1892180" y="1788858"/>
                <a:ext cx="1126563" cy="1123300"/>
                <a:chOff x="738007" y="1791810"/>
                <a:chExt cx="1126563" cy="1123300"/>
              </a:xfrm>
            </p:grpSpPr>
            <p:sp>
              <p:nvSpPr>
                <p:cNvPr id="111" name="TextBox 110"/>
                <p:cNvSpPr txBox="1"/>
                <p:nvPr/>
              </p:nvSpPr>
              <p:spPr>
                <a:xfrm rot="16200000">
                  <a:off x="392452" y="2163214"/>
                  <a:ext cx="877866" cy="1867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8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NH-JS2_1</a:t>
                  </a:r>
                  <a:endParaRPr lang="ko-KR" altLang="en-US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112" name="그룹 111"/>
                <p:cNvGrpSpPr/>
                <p:nvPr/>
              </p:nvGrpSpPr>
              <p:grpSpPr>
                <a:xfrm>
                  <a:off x="851820" y="1791810"/>
                  <a:ext cx="1008694" cy="1016960"/>
                  <a:chOff x="851820" y="1791810"/>
                  <a:chExt cx="1008694" cy="1016960"/>
                </a:xfrm>
              </p:grpSpPr>
              <p:grpSp>
                <p:nvGrpSpPr>
                  <p:cNvPr id="114" name="그룹 113"/>
                  <p:cNvGrpSpPr/>
                  <p:nvPr/>
                </p:nvGrpSpPr>
                <p:grpSpPr>
                  <a:xfrm>
                    <a:off x="892638" y="2624104"/>
                    <a:ext cx="967876" cy="184666"/>
                    <a:chOff x="892637" y="2651125"/>
                    <a:chExt cx="967876" cy="184666"/>
                  </a:xfrm>
                </p:grpSpPr>
                <p:sp>
                  <p:nvSpPr>
                    <p:cNvPr id="120" name="TextBox 119"/>
                    <p:cNvSpPr txBox="1"/>
                    <p:nvPr/>
                  </p:nvSpPr>
                  <p:spPr>
                    <a:xfrm>
                      <a:off x="1348103" y="2651125"/>
                      <a:ext cx="284678" cy="18466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altLang="ko-KR" sz="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ko-KR" altLang="en-US" sz="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21" name="TextBox 120"/>
                    <p:cNvSpPr txBox="1"/>
                    <p:nvPr/>
                  </p:nvSpPr>
                  <p:spPr>
                    <a:xfrm>
                      <a:off x="1575835" y="2651125"/>
                      <a:ext cx="284678" cy="18466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altLang="ko-KR" sz="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ko-KR" altLang="en-US" sz="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22" name="TextBox 121"/>
                    <p:cNvSpPr txBox="1"/>
                    <p:nvPr/>
                  </p:nvSpPr>
                  <p:spPr>
                    <a:xfrm>
                      <a:off x="1120370" y="2651125"/>
                      <a:ext cx="284678" cy="18466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altLang="ko-KR" sz="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ko-KR" altLang="en-US" sz="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23" name="TextBox 122"/>
                    <p:cNvSpPr txBox="1"/>
                    <p:nvPr/>
                  </p:nvSpPr>
                  <p:spPr>
                    <a:xfrm>
                      <a:off x="892637" y="2651125"/>
                      <a:ext cx="284678" cy="18466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altLang="ko-KR" sz="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ko-KR" altLang="en-US" sz="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  <p:grpSp>
                <p:nvGrpSpPr>
                  <p:cNvPr id="115" name="그룹 114"/>
                  <p:cNvGrpSpPr/>
                  <p:nvPr/>
                </p:nvGrpSpPr>
                <p:grpSpPr>
                  <a:xfrm rot="16200000">
                    <a:off x="460215" y="2183415"/>
                    <a:ext cx="967876" cy="184666"/>
                    <a:chOff x="892637" y="2651125"/>
                    <a:chExt cx="967876" cy="184666"/>
                  </a:xfrm>
                </p:grpSpPr>
                <p:sp>
                  <p:nvSpPr>
                    <p:cNvPr id="116" name="TextBox 115"/>
                    <p:cNvSpPr txBox="1"/>
                    <p:nvPr/>
                  </p:nvSpPr>
                  <p:spPr>
                    <a:xfrm>
                      <a:off x="1348103" y="2651125"/>
                      <a:ext cx="284678" cy="18466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altLang="ko-KR" sz="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ko-KR" altLang="en-US" sz="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17" name="TextBox 116"/>
                    <p:cNvSpPr txBox="1"/>
                    <p:nvPr/>
                  </p:nvSpPr>
                  <p:spPr>
                    <a:xfrm>
                      <a:off x="1575835" y="2651125"/>
                      <a:ext cx="284678" cy="18466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altLang="ko-KR" sz="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ko-KR" altLang="en-US" sz="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18" name="TextBox 117"/>
                    <p:cNvSpPr txBox="1"/>
                    <p:nvPr/>
                  </p:nvSpPr>
                  <p:spPr>
                    <a:xfrm>
                      <a:off x="1120370" y="2651125"/>
                      <a:ext cx="284678" cy="18466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altLang="ko-KR" sz="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ko-KR" altLang="en-US" sz="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19" name="TextBox 118"/>
                    <p:cNvSpPr txBox="1"/>
                    <p:nvPr/>
                  </p:nvSpPr>
                  <p:spPr>
                    <a:xfrm>
                      <a:off x="892637" y="2651125"/>
                      <a:ext cx="284678" cy="18466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altLang="ko-KR" sz="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ko-KR" altLang="en-US" sz="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</p:grpSp>
            <p:sp>
              <p:nvSpPr>
                <p:cNvPr id="113" name="TextBox 112"/>
                <p:cNvSpPr txBox="1"/>
                <p:nvPr/>
              </p:nvSpPr>
              <p:spPr>
                <a:xfrm>
                  <a:off x="988270" y="2719265"/>
                  <a:ext cx="876300" cy="19584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8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NH-JS2_2</a:t>
                  </a:r>
                  <a:endParaRPr lang="ko-KR" altLang="en-US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10" name="TextBox 109"/>
              <p:cNvSpPr txBox="1"/>
              <p:nvPr/>
            </p:nvSpPr>
            <p:spPr>
              <a:xfrm>
                <a:off x="2332424" y="2494192"/>
                <a:ext cx="721305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7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 = 0.97</a:t>
                </a:r>
                <a:endParaRPr lang="ko-KR" altLang="en-US" sz="7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0" name="그룹 89"/>
            <p:cNvGrpSpPr/>
            <p:nvPr/>
          </p:nvGrpSpPr>
          <p:grpSpPr>
            <a:xfrm>
              <a:off x="5040348" y="5853415"/>
              <a:ext cx="1314703" cy="1237707"/>
              <a:chOff x="1895688" y="2953409"/>
              <a:chExt cx="1139637" cy="1125110"/>
            </a:xfrm>
          </p:grpSpPr>
          <p:pic>
            <p:nvPicPr>
              <p:cNvPr id="93" name="그림 92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305" t="72639" r="72779" b="4166"/>
              <a:stretch/>
            </p:blipFill>
            <p:spPr>
              <a:xfrm>
                <a:off x="2123871" y="2953409"/>
                <a:ext cx="896335" cy="907200"/>
              </a:xfrm>
              <a:prstGeom prst="rect">
                <a:avLst/>
              </a:prstGeom>
            </p:spPr>
          </p:pic>
          <p:grpSp>
            <p:nvGrpSpPr>
              <p:cNvPr id="94" name="그룹 93"/>
              <p:cNvGrpSpPr/>
              <p:nvPr/>
            </p:nvGrpSpPr>
            <p:grpSpPr>
              <a:xfrm>
                <a:off x="1895688" y="2955219"/>
                <a:ext cx="1139637" cy="1123300"/>
                <a:chOff x="738007" y="1791810"/>
                <a:chExt cx="1139637" cy="1123300"/>
              </a:xfrm>
            </p:grpSpPr>
            <p:sp>
              <p:nvSpPr>
                <p:cNvPr id="95" name="TextBox 94"/>
                <p:cNvSpPr txBox="1"/>
                <p:nvPr/>
              </p:nvSpPr>
              <p:spPr>
                <a:xfrm rot="16200000">
                  <a:off x="393235" y="2163997"/>
                  <a:ext cx="876300" cy="1867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8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NH-JS2_GA1</a:t>
                  </a:r>
                  <a:endParaRPr lang="ko-KR" altLang="en-US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96" name="그룹 95"/>
                <p:cNvGrpSpPr/>
                <p:nvPr/>
              </p:nvGrpSpPr>
              <p:grpSpPr>
                <a:xfrm>
                  <a:off x="851820" y="1791810"/>
                  <a:ext cx="1008694" cy="1016960"/>
                  <a:chOff x="851820" y="1791810"/>
                  <a:chExt cx="1008694" cy="1016960"/>
                </a:xfrm>
              </p:grpSpPr>
              <p:grpSp>
                <p:nvGrpSpPr>
                  <p:cNvPr id="98" name="그룹 97"/>
                  <p:cNvGrpSpPr/>
                  <p:nvPr/>
                </p:nvGrpSpPr>
                <p:grpSpPr>
                  <a:xfrm>
                    <a:off x="892638" y="2624104"/>
                    <a:ext cx="967876" cy="184666"/>
                    <a:chOff x="892637" y="2651125"/>
                    <a:chExt cx="967876" cy="184666"/>
                  </a:xfrm>
                </p:grpSpPr>
                <p:sp>
                  <p:nvSpPr>
                    <p:cNvPr id="104" name="TextBox 103"/>
                    <p:cNvSpPr txBox="1"/>
                    <p:nvPr/>
                  </p:nvSpPr>
                  <p:spPr>
                    <a:xfrm>
                      <a:off x="1348103" y="2651125"/>
                      <a:ext cx="284678" cy="18466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altLang="ko-KR" sz="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ko-KR" altLang="en-US" sz="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05" name="TextBox 104"/>
                    <p:cNvSpPr txBox="1"/>
                    <p:nvPr/>
                  </p:nvSpPr>
                  <p:spPr>
                    <a:xfrm>
                      <a:off x="1575835" y="2651125"/>
                      <a:ext cx="284678" cy="18466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altLang="ko-KR" sz="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ko-KR" altLang="en-US" sz="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06" name="TextBox 105"/>
                    <p:cNvSpPr txBox="1"/>
                    <p:nvPr/>
                  </p:nvSpPr>
                  <p:spPr>
                    <a:xfrm>
                      <a:off x="1120370" y="2651125"/>
                      <a:ext cx="284678" cy="18466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altLang="ko-KR" sz="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ko-KR" altLang="en-US" sz="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07" name="TextBox 106"/>
                    <p:cNvSpPr txBox="1"/>
                    <p:nvPr/>
                  </p:nvSpPr>
                  <p:spPr>
                    <a:xfrm>
                      <a:off x="892637" y="2651125"/>
                      <a:ext cx="284678" cy="18466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altLang="ko-KR" sz="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ko-KR" altLang="en-US" sz="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  <p:grpSp>
                <p:nvGrpSpPr>
                  <p:cNvPr id="99" name="그룹 98"/>
                  <p:cNvGrpSpPr/>
                  <p:nvPr/>
                </p:nvGrpSpPr>
                <p:grpSpPr>
                  <a:xfrm rot="16200000">
                    <a:off x="460215" y="2183415"/>
                    <a:ext cx="967876" cy="184666"/>
                    <a:chOff x="892637" y="2651125"/>
                    <a:chExt cx="967876" cy="184666"/>
                  </a:xfrm>
                </p:grpSpPr>
                <p:sp>
                  <p:nvSpPr>
                    <p:cNvPr id="100" name="TextBox 99"/>
                    <p:cNvSpPr txBox="1"/>
                    <p:nvPr/>
                  </p:nvSpPr>
                  <p:spPr>
                    <a:xfrm>
                      <a:off x="1348103" y="2651125"/>
                      <a:ext cx="284678" cy="18466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altLang="ko-KR" sz="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ko-KR" altLang="en-US" sz="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01" name="TextBox 100"/>
                    <p:cNvSpPr txBox="1"/>
                    <p:nvPr/>
                  </p:nvSpPr>
                  <p:spPr>
                    <a:xfrm>
                      <a:off x="1575835" y="2651125"/>
                      <a:ext cx="284678" cy="18466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altLang="ko-KR" sz="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ko-KR" altLang="en-US" sz="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02" name="TextBox 101"/>
                    <p:cNvSpPr txBox="1"/>
                    <p:nvPr/>
                  </p:nvSpPr>
                  <p:spPr>
                    <a:xfrm>
                      <a:off x="1120370" y="2651125"/>
                      <a:ext cx="284678" cy="18466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altLang="ko-KR" sz="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ko-KR" altLang="en-US" sz="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03" name="TextBox 102"/>
                    <p:cNvSpPr txBox="1"/>
                    <p:nvPr/>
                  </p:nvSpPr>
                  <p:spPr>
                    <a:xfrm>
                      <a:off x="892637" y="2651125"/>
                      <a:ext cx="284678" cy="18466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altLang="ko-KR" sz="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ko-KR" altLang="en-US" sz="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</p:grpSp>
            <p:sp>
              <p:nvSpPr>
                <p:cNvPr id="97" name="TextBox 96"/>
                <p:cNvSpPr txBox="1"/>
                <p:nvPr/>
              </p:nvSpPr>
              <p:spPr>
                <a:xfrm>
                  <a:off x="1001344" y="2719265"/>
                  <a:ext cx="876300" cy="19584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8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NH-JS2_GA2</a:t>
                  </a:r>
                  <a:endParaRPr lang="ko-KR" altLang="en-US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91" name="TextBox 90"/>
            <p:cNvSpPr txBox="1"/>
            <p:nvPr/>
          </p:nvSpPr>
          <p:spPr>
            <a:xfrm>
              <a:off x="4211142" y="6626458"/>
              <a:ext cx="832109" cy="2200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7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 = 0.98</a:t>
              </a:r>
              <a:endParaRPr lang="ko-KR" altLang="en-US" sz="7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5545948" y="6626458"/>
              <a:ext cx="832109" cy="2200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7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 = 0.98</a:t>
              </a:r>
              <a:endParaRPr lang="ko-KR" altLang="en-US" sz="7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45" name="TextBox 144"/>
          <p:cNvSpPr txBox="1"/>
          <p:nvPr/>
        </p:nvSpPr>
        <p:spPr>
          <a:xfrm>
            <a:off x="3330318" y="4114314"/>
            <a:ext cx="320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62" latinLnBrk="0">
              <a:defRPr/>
            </a:pPr>
            <a:r>
              <a:rPr lang="en-US" altLang="ko-KR" sz="14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ko-KR" altLang="en-US" sz="14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371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/>
          <p:cNvGrpSpPr/>
          <p:nvPr/>
        </p:nvGrpSpPr>
        <p:grpSpPr>
          <a:xfrm>
            <a:off x="860633" y="1439418"/>
            <a:ext cx="5157613" cy="5826384"/>
            <a:chOff x="823309" y="1635369"/>
            <a:chExt cx="5157613" cy="5826384"/>
          </a:xfrm>
        </p:grpSpPr>
        <p:sp>
          <p:nvSpPr>
            <p:cNvPr id="2" name="TextBox 1"/>
            <p:cNvSpPr txBox="1"/>
            <p:nvPr/>
          </p:nvSpPr>
          <p:spPr>
            <a:xfrm>
              <a:off x="823309" y="1635369"/>
              <a:ext cx="2962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844048">
                <a:defRPr/>
              </a:pPr>
              <a:r>
                <a:rPr lang="en-US" altLang="ko-KR" sz="14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ko-KR" altLang="en-US" sz="14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823309" y="3920494"/>
              <a:ext cx="2962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844048">
                <a:defRPr/>
              </a:pPr>
              <a:r>
                <a:rPr lang="en-US" altLang="ko-KR" sz="14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ko-KR" altLang="en-US" sz="14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" name="그룹 3"/>
            <p:cNvGrpSpPr/>
            <p:nvPr/>
          </p:nvGrpSpPr>
          <p:grpSpPr>
            <a:xfrm>
              <a:off x="1401153" y="7261453"/>
              <a:ext cx="2244445" cy="177346"/>
              <a:chOff x="1627793" y="7865076"/>
              <a:chExt cx="2244445" cy="270496"/>
            </a:xfrm>
          </p:grpSpPr>
          <p:sp>
            <p:nvSpPr>
              <p:cNvPr id="39" name="직사각형 38"/>
              <p:cNvSpPr/>
              <p:nvPr/>
            </p:nvSpPr>
            <p:spPr>
              <a:xfrm>
                <a:off x="1627793" y="7964433"/>
                <a:ext cx="219397" cy="161807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662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1810705" y="7865076"/>
                <a:ext cx="1028671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Upregulated</a:t>
                </a:r>
                <a:endParaRPr lang="ko-KR" alt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직사각형 98"/>
              <p:cNvSpPr/>
              <p:nvPr/>
            </p:nvSpPr>
            <p:spPr>
              <a:xfrm>
                <a:off x="2654722" y="7973765"/>
                <a:ext cx="219397" cy="161807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662"/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2843567" y="7879308"/>
                <a:ext cx="1028671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Downregulated</a:t>
                </a:r>
                <a:endParaRPr lang="ko-KR" alt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aphicFrame>
          <p:nvGraphicFramePr>
            <p:cNvPr id="95" name="차트 9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249577549"/>
                </p:ext>
              </p:extLst>
            </p:nvPr>
          </p:nvGraphicFramePr>
          <p:xfrm>
            <a:off x="1317309" y="4278988"/>
            <a:ext cx="4663613" cy="139209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96" name="차트 9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767059468"/>
                </p:ext>
              </p:extLst>
            </p:nvPr>
          </p:nvGraphicFramePr>
          <p:xfrm>
            <a:off x="1145218" y="5863420"/>
            <a:ext cx="4811282" cy="139236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1" name="TextBox 20"/>
            <p:cNvSpPr txBox="1"/>
            <p:nvPr/>
          </p:nvSpPr>
          <p:spPr>
            <a:xfrm rot="16200000">
              <a:off x="277401" y="4838185"/>
              <a:ext cx="174374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NH-JS1_GA vs NH-JS1</a:t>
              </a:r>
              <a:endParaRPr lang="ko-KR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8" name="직선 연결선 37"/>
            <p:cNvCxnSpPr/>
            <p:nvPr/>
          </p:nvCxnSpPr>
          <p:spPr>
            <a:xfrm>
              <a:off x="1273557" y="4269379"/>
              <a:ext cx="0" cy="13923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extBox 96"/>
            <p:cNvSpPr txBox="1"/>
            <p:nvPr/>
          </p:nvSpPr>
          <p:spPr>
            <a:xfrm rot="16200000">
              <a:off x="363921" y="6492161"/>
              <a:ext cx="156468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NH-JS2_GA vs NH-jS2</a:t>
              </a:r>
              <a:endParaRPr lang="ko-KR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8" name="직선 연결선 97"/>
            <p:cNvCxnSpPr/>
            <p:nvPr/>
          </p:nvCxnSpPr>
          <p:spPr>
            <a:xfrm>
              <a:off x="1273557" y="5928663"/>
              <a:ext cx="0" cy="139236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3756553" y="7215532"/>
              <a:ext cx="159921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dirty="0">
                  <a:latin typeface="Arial" panose="020B0604020202020204" pitchFamily="34" charset="0"/>
                  <a:cs typeface="Arial" panose="020B0604020202020204" pitchFamily="34" charset="0"/>
                </a:rPr>
                <a:t>The number of DEGs</a:t>
              </a:r>
              <a:endParaRPr lang="ko-KR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타원 4"/>
            <p:cNvSpPr/>
            <p:nvPr/>
          </p:nvSpPr>
          <p:spPr>
            <a:xfrm>
              <a:off x="1269374" y="2329734"/>
              <a:ext cx="1328457" cy="1279223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662"/>
            </a:p>
          </p:txBody>
        </p:sp>
        <p:sp>
          <p:nvSpPr>
            <p:cNvPr id="77" name="타원 76"/>
            <p:cNvSpPr/>
            <p:nvPr/>
          </p:nvSpPr>
          <p:spPr>
            <a:xfrm>
              <a:off x="2241626" y="2219171"/>
              <a:ext cx="1568893" cy="1495385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662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281851" y="1922118"/>
              <a:ext cx="12991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dirty="0">
                  <a:latin typeface="Arial" panose="020B0604020202020204" pitchFamily="34" charset="0"/>
                  <a:cs typeface="Arial" panose="020B0604020202020204" pitchFamily="34" charset="0"/>
                </a:rPr>
                <a:t>NH-JS1_GA</a:t>
              </a:r>
            </a:p>
            <a:p>
              <a:pPr algn="ctr"/>
              <a:r>
                <a:rPr lang="en-US" altLang="ko-KR" sz="1000" dirty="0">
                  <a:latin typeface="Arial" panose="020B0604020202020204" pitchFamily="34" charset="0"/>
                  <a:cs typeface="Arial" panose="020B0604020202020204" pitchFamily="34" charset="0"/>
                </a:rPr>
                <a:t>vs NH-JS1</a:t>
              </a:r>
              <a:endParaRPr lang="ko-KR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583086" y="2692511"/>
              <a:ext cx="38726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27</a:t>
              </a:r>
              <a:endParaRPr lang="ko-KR" alt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2202945" y="2692511"/>
              <a:ext cx="36055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ko-KR" alt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2974966" y="2692511"/>
              <a:ext cx="34589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  <a:endParaRPr lang="ko-KR" alt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583086" y="2926374"/>
              <a:ext cx="38726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58</a:t>
              </a:r>
              <a:endParaRPr lang="ko-KR" alt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2193614" y="2917043"/>
              <a:ext cx="36055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13</a:t>
              </a:r>
              <a:endParaRPr lang="ko-KR" alt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2965635" y="2898381"/>
              <a:ext cx="34589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73</a:t>
              </a:r>
              <a:endParaRPr lang="ko-KR" alt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아래쪽 화살표 18"/>
            <p:cNvSpPr/>
            <p:nvPr/>
          </p:nvSpPr>
          <p:spPr>
            <a:xfrm>
              <a:off x="1886596" y="2997489"/>
              <a:ext cx="78822" cy="121302"/>
            </a:xfrm>
            <a:prstGeom prst="downArrow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662"/>
            </a:p>
          </p:txBody>
        </p:sp>
        <p:sp>
          <p:nvSpPr>
            <p:cNvPr id="88" name="아래쪽 화살표 87"/>
            <p:cNvSpPr/>
            <p:nvPr/>
          </p:nvSpPr>
          <p:spPr>
            <a:xfrm>
              <a:off x="2481861" y="2997489"/>
              <a:ext cx="78822" cy="121302"/>
            </a:xfrm>
            <a:prstGeom prst="downArrow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662"/>
            </a:p>
          </p:txBody>
        </p:sp>
        <p:sp>
          <p:nvSpPr>
            <p:cNvPr id="89" name="아래쪽 화살표 88"/>
            <p:cNvSpPr/>
            <p:nvPr/>
          </p:nvSpPr>
          <p:spPr>
            <a:xfrm>
              <a:off x="3257968" y="2997489"/>
              <a:ext cx="78822" cy="121302"/>
            </a:xfrm>
            <a:prstGeom prst="downArrow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662"/>
            </a:p>
          </p:txBody>
        </p:sp>
        <p:sp>
          <p:nvSpPr>
            <p:cNvPr id="90" name="아래쪽 화살표 89"/>
            <p:cNvSpPr/>
            <p:nvPr/>
          </p:nvSpPr>
          <p:spPr>
            <a:xfrm rot="10800000">
              <a:off x="1886596" y="2738400"/>
              <a:ext cx="78822" cy="121302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662"/>
            </a:p>
          </p:txBody>
        </p:sp>
        <p:sp>
          <p:nvSpPr>
            <p:cNvPr id="91" name="아래쪽 화살표 90"/>
            <p:cNvSpPr/>
            <p:nvPr/>
          </p:nvSpPr>
          <p:spPr>
            <a:xfrm rot="10800000">
              <a:off x="2481861" y="2738400"/>
              <a:ext cx="78822" cy="121302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662"/>
            </a:p>
          </p:txBody>
        </p:sp>
        <p:sp>
          <p:nvSpPr>
            <p:cNvPr id="92" name="아래쪽 화살표 91"/>
            <p:cNvSpPr/>
            <p:nvPr/>
          </p:nvSpPr>
          <p:spPr>
            <a:xfrm rot="10800000">
              <a:off x="3257968" y="2738400"/>
              <a:ext cx="78822" cy="121302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662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2395739" y="1805768"/>
              <a:ext cx="12991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dirty="0">
                  <a:latin typeface="Arial" panose="020B0604020202020204" pitchFamily="34" charset="0"/>
                  <a:cs typeface="Arial" panose="020B0604020202020204" pitchFamily="34" charset="0"/>
                </a:rPr>
                <a:t>NH-JS2_GA</a:t>
              </a:r>
            </a:p>
            <a:p>
              <a:pPr algn="ctr"/>
              <a:r>
                <a:rPr lang="en-US" altLang="ko-KR" sz="1000" dirty="0">
                  <a:latin typeface="Arial" panose="020B0604020202020204" pitchFamily="34" charset="0"/>
                  <a:cs typeface="Arial" panose="020B0604020202020204" pitchFamily="34" charset="0"/>
                </a:rPr>
                <a:t>vs NH-JS2</a:t>
              </a:r>
              <a:endParaRPr lang="ko-KR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776654" y="7848397"/>
            <a:ext cx="53227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latinLnBrk="1"/>
            <a:r>
              <a:rPr lang="en-US" altLang="ko-KR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altLang="ko-KR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S3. </a:t>
            </a:r>
            <a:r>
              <a:rPr lang="en-US" altLang="ko-KR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DEGs analysis by gibberellin treatment on each line</a:t>
            </a:r>
            <a:r>
              <a:rPr lang="en-US" altLang="ko-KR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(A) The number of DEGs by gibberellin treatment on each line. Red, the number of DEGs; Blue, the number of downregulated DEGs. (B) Comparative KEGG pathways of DEGs on each line by gibberellin treatment. Red, upregulated DEGs; Blue, downregulated DEGs. </a:t>
            </a:r>
            <a:endParaRPr lang="ko-KR" altLang="ko-K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775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1029824" y="1582921"/>
            <a:ext cx="5001609" cy="5072760"/>
            <a:chOff x="1070483" y="3767978"/>
            <a:chExt cx="5001609" cy="5072760"/>
          </a:xfrm>
        </p:grpSpPr>
        <p:graphicFrame>
          <p:nvGraphicFramePr>
            <p:cNvPr id="5" name="차트 4"/>
            <p:cNvGraphicFramePr>
              <a:graphicFrameLocks/>
            </p:cNvGraphicFramePr>
            <p:nvPr>
              <p:extLst/>
            </p:nvPr>
          </p:nvGraphicFramePr>
          <p:xfrm>
            <a:off x="1263649" y="5772078"/>
            <a:ext cx="4808443" cy="290532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6" name="차트 5"/>
            <p:cNvGraphicFramePr>
              <a:graphicFrameLocks/>
            </p:cNvGraphicFramePr>
            <p:nvPr>
              <p:extLst/>
            </p:nvPr>
          </p:nvGraphicFramePr>
          <p:xfrm>
            <a:off x="1263648" y="3767978"/>
            <a:ext cx="4808443" cy="194592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8" name="TextBox 7"/>
            <p:cNvSpPr txBox="1"/>
            <p:nvPr/>
          </p:nvSpPr>
          <p:spPr>
            <a:xfrm rot="16200000">
              <a:off x="540290" y="7101629"/>
              <a:ext cx="130660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NH-JS2</a:t>
              </a:r>
              <a:r>
                <a:rPr kumimoji="0" lang="en-US" altLang="ko-KR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 vs NH-JS1</a:t>
              </a:r>
              <a:endParaRPr kumimoji="0" lang="ko-KR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cxnSp>
          <p:nvCxnSpPr>
            <p:cNvPr id="9" name="직선 연결선 8"/>
            <p:cNvCxnSpPr/>
            <p:nvPr/>
          </p:nvCxnSpPr>
          <p:spPr>
            <a:xfrm>
              <a:off x="1314727" y="5937392"/>
              <a:ext cx="0" cy="257469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 rot="16200000">
              <a:off x="267243" y="4625523"/>
              <a:ext cx="186809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NH-JS2_GA vs NH-JS1_GA</a:t>
              </a:r>
              <a:endPara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cxnSp>
          <p:nvCxnSpPr>
            <p:cNvPr id="11" name="직선 연결선 10"/>
            <p:cNvCxnSpPr/>
            <p:nvPr/>
          </p:nvCxnSpPr>
          <p:spPr>
            <a:xfrm>
              <a:off x="1314727" y="3925868"/>
              <a:ext cx="0" cy="163014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3736781" y="8609095"/>
              <a:ext cx="228768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-</a:t>
              </a:r>
              <a:r>
                <a:rPr kumimoji="0" lang="en-US" altLang="ko-KR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l</a:t>
              </a:r>
              <a:r>
                <a:rPr kumimoji="0" lang="en-US" altLang="ko-KR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og</a:t>
              </a:r>
              <a:r>
                <a:rPr kumimoji="0" lang="en-US" altLang="ko-KR" sz="900" b="0" i="0" u="none" strike="noStrike" kern="1200" cap="none" spc="0" normalizeH="0" baseline="-25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10</a:t>
              </a:r>
              <a:r>
                <a:rPr kumimoji="0" lang="en-US" altLang="ko-KR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P</a:t>
              </a:r>
              <a:endPara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grpSp>
          <p:nvGrpSpPr>
            <p:cNvPr id="13" name="그룹 12"/>
            <p:cNvGrpSpPr/>
            <p:nvPr/>
          </p:nvGrpSpPr>
          <p:grpSpPr>
            <a:xfrm>
              <a:off x="1396029" y="8609095"/>
              <a:ext cx="2068886" cy="231643"/>
              <a:chOff x="1934077" y="7487253"/>
              <a:chExt cx="2068886" cy="231643"/>
            </a:xfrm>
          </p:grpSpPr>
          <p:sp>
            <p:nvSpPr>
              <p:cNvPr id="14" name="직사각형 13"/>
              <p:cNvSpPr/>
              <p:nvPr/>
            </p:nvSpPr>
            <p:spPr>
              <a:xfrm>
                <a:off x="1934077" y="7527206"/>
                <a:ext cx="137160" cy="13716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2024770" y="7488064"/>
                <a:ext cx="1167101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Up-regulated</a:t>
                </a:r>
                <a:endParaRPr kumimoji="0" lang="ko-KR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sp>
            <p:nvSpPr>
              <p:cNvPr id="16" name="직사각형 15"/>
              <p:cNvSpPr/>
              <p:nvPr/>
            </p:nvSpPr>
            <p:spPr>
              <a:xfrm>
                <a:off x="2888893" y="7526392"/>
                <a:ext cx="137160" cy="137974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2981204" y="7487253"/>
                <a:ext cx="1021759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9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Down-regulated</a:t>
                </a:r>
                <a:endParaRPr kumimoji="0" lang="ko-KR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8" name="TextBox 17"/>
          <p:cNvSpPr txBox="1"/>
          <p:nvPr/>
        </p:nvSpPr>
        <p:spPr>
          <a:xfrm>
            <a:off x="776654" y="7848397"/>
            <a:ext cx="53227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4572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Figure S4. Comparative </a:t>
            </a:r>
            <a:r>
              <a:rPr kumimoji="0" lang="en-US" altLang="ko-KR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KEGG pathways of DEGs in two inbred lines under gibberellin treatment. </a:t>
            </a:r>
            <a:r>
              <a:rPr kumimoji="0" lang="en-US" altLang="ko-KR" sz="1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맑은 고딕" panose="020B0503020000020004" pitchFamily="50" charset="-127"/>
                <a:cs typeface="Times New Roman" panose="02020603050405020304" pitchFamily="18" charset="0"/>
              </a:rPr>
              <a:t>Red, upregulated DEGs; Blue, downregulated DEGs (p &lt; 0.01; Fisher's test). </a:t>
            </a:r>
            <a:endParaRPr kumimoji="0" lang="ko-KR" altLang="ko-KR" sz="10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283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그룹 40"/>
          <p:cNvGrpSpPr/>
          <p:nvPr/>
        </p:nvGrpSpPr>
        <p:grpSpPr>
          <a:xfrm>
            <a:off x="877384" y="2504161"/>
            <a:ext cx="5123040" cy="3749525"/>
            <a:chOff x="1271667" y="2529328"/>
            <a:chExt cx="5123040" cy="3749525"/>
          </a:xfrm>
        </p:grpSpPr>
        <p:sp>
          <p:nvSpPr>
            <p:cNvPr id="4" name="TextBox 3"/>
            <p:cNvSpPr txBox="1"/>
            <p:nvPr/>
          </p:nvSpPr>
          <p:spPr>
            <a:xfrm>
              <a:off x="1783356" y="2534950"/>
              <a:ext cx="9911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dirty="0">
                  <a:latin typeface="Arial" panose="020B0604020202020204" pitchFamily="34" charset="0"/>
                  <a:cs typeface="Arial" panose="020B0604020202020204" pitchFamily="34" charset="0"/>
                </a:rPr>
                <a:t>TBIU053461 </a:t>
              </a:r>
            </a:p>
            <a:p>
              <a:pPr algn="ctr"/>
              <a:r>
                <a:rPr lang="en-US" altLang="ko-KR" sz="900" dirty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en-US" altLang="ko-KR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RsGA2ox2</a:t>
              </a:r>
              <a:r>
                <a:rPr lang="en-US" altLang="ko-KR" sz="9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endParaRPr lang="ko-KR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 rot="16200000">
              <a:off x="750156" y="3377316"/>
              <a:ext cx="12963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Read counts</a:t>
              </a:r>
              <a:endParaRPr lang="ko-KR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rot="16200000">
              <a:off x="765786" y="5382800"/>
              <a:ext cx="125798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Read counts</a:t>
              </a:r>
              <a:endParaRPr lang="ko-KR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967632" y="2534950"/>
              <a:ext cx="9911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TBIU064472 </a:t>
              </a:r>
              <a:endParaRPr lang="en-US" altLang="ko-KR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altLang="ko-KR" sz="900" dirty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en-US" altLang="ko-KR" sz="9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RsGID1A</a:t>
              </a:r>
              <a:r>
                <a:rPr lang="en-US" altLang="ko-KR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endParaRPr lang="ko-KR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1" name="그룹 10"/>
            <p:cNvGrpSpPr/>
            <p:nvPr/>
          </p:nvGrpSpPr>
          <p:grpSpPr>
            <a:xfrm>
              <a:off x="2809532" y="4511505"/>
              <a:ext cx="1334203" cy="1763757"/>
              <a:chOff x="3952027" y="4440604"/>
              <a:chExt cx="1257373" cy="1763757"/>
            </a:xfrm>
          </p:grpSpPr>
          <p:sp>
            <p:nvSpPr>
              <p:cNvPr id="37" name="TextBox 36"/>
              <p:cNvSpPr txBox="1"/>
              <p:nvPr/>
            </p:nvSpPr>
            <p:spPr>
              <a:xfrm>
                <a:off x="4269047" y="4440604"/>
                <a:ext cx="90787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TBIU057467 (</a:t>
                </a:r>
                <a:r>
                  <a:rPr lang="en-US" altLang="ko-KR" sz="9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RsSOC1-1</a:t>
                </a:r>
                <a:r>
                  <a:rPr lang="en-US" altLang="ko-KR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endParaRPr lang="ko-KR" alt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aphicFrame>
            <p:nvGraphicFramePr>
              <p:cNvPr id="38" name="차트 37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033285595"/>
                  </p:ext>
                </p:extLst>
              </p:nvPr>
            </p:nvGraphicFramePr>
            <p:xfrm>
              <a:off x="3952027" y="4677462"/>
              <a:ext cx="1257373" cy="1526899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</p:grpSp>
        <p:grpSp>
          <p:nvGrpSpPr>
            <p:cNvPr id="12" name="그룹 11"/>
            <p:cNvGrpSpPr/>
            <p:nvPr/>
          </p:nvGrpSpPr>
          <p:grpSpPr>
            <a:xfrm>
              <a:off x="4118641" y="4511825"/>
              <a:ext cx="1334203" cy="1763566"/>
              <a:chOff x="5051351" y="4456164"/>
              <a:chExt cx="1257373" cy="1763566"/>
            </a:xfrm>
          </p:grpSpPr>
          <p:sp>
            <p:nvSpPr>
              <p:cNvPr id="35" name="TextBox 34"/>
              <p:cNvSpPr txBox="1"/>
              <p:nvPr/>
            </p:nvSpPr>
            <p:spPr>
              <a:xfrm>
                <a:off x="5361609" y="4456164"/>
                <a:ext cx="92373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TBIU065173 (</a:t>
                </a:r>
                <a:r>
                  <a:rPr lang="en-US" altLang="ko-KR" sz="9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RsSOC1-2</a:t>
                </a:r>
                <a:r>
                  <a:rPr lang="en-US" altLang="ko-KR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endParaRPr lang="ko-KR" alt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aphicFrame>
            <p:nvGraphicFramePr>
              <p:cNvPr id="36" name="차트 35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804223493"/>
                  </p:ext>
                </p:extLst>
              </p:nvPr>
            </p:nvGraphicFramePr>
            <p:xfrm>
              <a:off x="5051351" y="4692831"/>
              <a:ext cx="1257373" cy="1526899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</p:grpSp>
        <p:grpSp>
          <p:nvGrpSpPr>
            <p:cNvPr id="14" name="그룹 13"/>
            <p:cNvGrpSpPr/>
            <p:nvPr/>
          </p:nvGrpSpPr>
          <p:grpSpPr>
            <a:xfrm>
              <a:off x="1501029" y="4524365"/>
              <a:ext cx="1334203" cy="1754488"/>
              <a:chOff x="2852703" y="4461084"/>
              <a:chExt cx="1257373" cy="1754488"/>
            </a:xfrm>
          </p:grpSpPr>
          <p:sp>
            <p:nvSpPr>
              <p:cNvPr id="31" name="TextBox 30"/>
              <p:cNvSpPr txBox="1"/>
              <p:nvPr/>
            </p:nvSpPr>
            <p:spPr>
              <a:xfrm>
                <a:off x="3135367" y="4461084"/>
                <a:ext cx="90928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TBIU033103 </a:t>
                </a:r>
              </a:p>
              <a:p>
                <a:pPr algn="ctr"/>
                <a:r>
                  <a:rPr lang="en-US" altLang="ko-KR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:r>
                  <a:rPr lang="en-US" altLang="ko-KR" sz="900" i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RsAGL19</a:t>
                </a:r>
                <a:r>
                  <a:rPr lang="en-US" altLang="ko-KR" sz="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endParaRPr lang="ko-KR" alt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aphicFrame>
            <p:nvGraphicFramePr>
              <p:cNvPr id="32" name="차트 31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920893091"/>
                  </p:ext>
                </p:extLst>
              </p:nvPr>
            </p:nvGraphicFramePr>
            <p:xfrm>
              <a:off x="2852703" y="4688673"/>
              <a:ext cx="1257373" cy="1526899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</p:grpSp>
        <p:graphicFrame>
          <p:nvGraphicFramePr>
            <p:cNvPr id="17" name="차트 1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822886331"/>
                </p:ext>
              </p:extLst>
            </p:nvPr>
          </p:nvGraphicFramePr>
          <p:xfrm>
            <a:off x="2712307" y="2770112"/>
            <a:ext cx="1334203" cy="152689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aphicFrame>
          <p:nvGraphicFramePr>
            <p:cNvPr id="18" name="차트 1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934826578"/>
                </p:ext>
              </p:extLst>
            </p:nvPr>
          </p:nvGraphicFramePr>
          <p:xfrm>
            <a:off x="1517335" y="2770112"/>
            <a:ext cx="1334203" cy="152689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3" name="TextBox 2"/>
            <p:cNvSpPr txBox="1"/>
            <p:nvPr/>
          </p:nvSpPr>
          <p:spPr>
            <a:xfrm>
              <a:off x="5333232" y="2544281"/>
              <a:ext cx="9633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TBIU017688 (</a:t>
              </a:r>
              <a:r>
                <a:rPr lang="en-US" altLang="ko-KR" sz="9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RsFT</a:t>
              </a:r>
              <a:r>
                <a:rPr lang="en-US" altLang="ko-KR" sz="9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endParaRPr lang="ko-KR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169205" y="2529328"/>
              <a:ext cx="9739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900" dirty="0">
                  <a:latin typeface="Arial" panose="020B0604020202020204" pitchFamily="34" charset="0"/>
                  <a:cs typeface="Arial" panose="020B0604020202020204" pitchFamily="34" charset="0"/>
                </a:rPr>
                <a:t>TBIU011903 </a:t>
              </a:r>
            </a:p>
            <a:p>
              <a:pPr algn="ctr"/>
              <a:r>
                <a:rPr lang="en-US" altLang="ko-KR" sz="900" dirty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en-US" altLang="ko-KR" sz="900" i="1" dirty="0">
                  <a:latin typeface="Arial" panose="020B0604020202020204" pitchFamily="34" charset="0"/>
                  <a:cs typeface="Arial" panose="020B0604020202020204" pitchFamily="34" charset="0"/>
                </a:rPr>
                <a:t>RsTEM1</a:t>
              </a:r>
              <a:r>
                <a:rPr lang="en-US" altLang="ko-KR" sz="9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endParaRPr lang="ko-KR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10" name="차트 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712450821"/>
                </p:ext>
              </p:extLst>
            </p:nvPr>
          </p:nvGraphicFramePr>
          <p:xfrm>
            <a:off x="5060504" y="2773712"/>
            <a:ext cx="1334203" cy="152689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graphicFrame>
          <p:nvGraphicFramePr>
            <p:cNvPr id="19" name="차트 1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15576834"/>
                </p:ext>
              </p:extLst>
            </p:nvPr>
          </p:nvGraphicFramePr>
          <p:xfrm>
            <a:off x="3897175" y="2770112"/>
            <a:ext cx="1334203" cy="152689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</p:grpSp>
      <p:grpSp>
        <p:nvGrpSpPr>
          <p:cNvPr id="20" name="그룹 19"/>
          <p:cNvGrpSpPr/>
          <p:nvPr/>
        </p:nvGrpSpPr>
        <p:grpSpPr>
          <a:xfrm>
            <a:off x="1387352" y="6453852"/>
            <a:ext cx="4460349" cy="250085"/>
            <a:chOff x="1638172" y="8330239"/>
            <a:chExt cx="4460349" cy="250085"/>
          </a:xfrm>
        </p:grpSpPr>
        <p:sp>
          <p:nvSpPr>
            <p:cNvPr id="21" name="직사각형 20"/>
            <p:cNvSpPr/>
            <p:nvPr/>
          </p:nvSpPr>
          <p:spPr>
            <a:xfrm rot="10800000" flipH="1" flipV="1">
              <a:off x="2667252" y="8426788"/>
              <a:ext cx="339988" cy="6206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951257" y="8349492"/>
              <a:ext cx="94818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NH-JS1</a:t>
              </a:r>
              <a:endPara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23" name="직사각형 22"/>
            <p:cNvSpPr/>
            <p:nvPr/>
          </p:nvSpPr>
          <p:spPr>
            <a:xfrm rot="10800000" flipH="1" flipV="1">
              <a:off x="3694970" y="8424755"/>
              <a:ext cx="339988" cy="62064"/>
            </a:xfrm>
            <a:prstGeom prst="rect">
              <a:avLst/>
            </a:prstGeom>
            <a:solidFill>
              <a:srgbClr val="2E75B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4" name="직사각형 23"/>
            <p:cNvSpPr/>
            <p:nvPr/>
          </p:nvSpPr>
          <p:spPr>
            <a:xfrm rot="10800000" flipH="1" flipV="1">
              <a:off x="4929020" y="8424757"/>
              <a:ext cx="339988" cy="62064"/>
            </a:xfrm>
            <a:prstGeom prst="rect">
              <a:avLst/>
            </a:prstGeom>
            <a:solidFill>
              <a:srgbClr val="C55A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004582" y="8330239"/>
              <a:ext cx="94818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NH-JS1_GA</a:t>
              </a:r>
              <a:endPara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985163" y="8339570"/>
              <a:ext cx="94818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NH-JS2</a:t>
              </a:r>
              <a:endPara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234585" y="8340786"/>
              <a:ext cx="86393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9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NH-JS2_GA</a:t>
              </a:r>
              <a:endParaRPr kumimoji="0" lang="ko-KR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28" name="직사각형 27"/>
            <p:cNvSpPr/>
            <p:nvPr/>
          </p:nvSpPr>
          <p:spPr>
            <a:xfrm rot="10800000" flipH="1" flipV="1">
              <a:off x="1638172" y="8423611"/>
              <a:ext cx="339988" cy="62064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40" name="직사각형 39"/>
          <p:cNvSpPr/>
          <p:nvPr/>
        </p:nvSpPr>
        <p:spPr>
          <a:xfrm>
            <a:off x="883849" y="7121512"/>
            <a:ext cx="5094941" cy="410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latinLnBrk="1">
              <a:lnSpc>
                <a:spcPct val="107000"/>
              </a:lnSpc>
              <a:spcAft>
                <a:spcPts val="800"/>
              </a:spcAft>
            </a:pPr>
            <a:r>
              <a:rPr lang="en-US" altLang="ko-KR" sz="10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altLang="ko-KR" sz="1000" b="1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S5. </a:t>
            </a:r>
            <a:r>
              <a:rPr lang="en-US" altLang="ko-KR" sz="10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RNA-</a:t>
            </a:r>
            <a:r>
              <a:rPr lang="en-US" altLang="ko-KR" sz="1000" b="1" kern="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seq</a:t>
            </a:r>
            <a:r>
              <a:rPr lang="en-US" altLang="ko-KR" sz="10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validation of </a:t>
            </a:r>
            <a:r>
              <a:rPr lang="en-US" altLang="ko-KR" sz="1000" b="1" i="1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flowering</a:t>
            </a:r>
            <a:r>
              <a:rPr lang="ko-KR" altLang="en-US" sz="1000" b="1" i="1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000" b="1" i="1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time </a:t>
            </a:r>
            <a:r>
              <a:rPr lang="en-US" altLang="ko-KR" sz="1000" b="1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genes</a:t>
            </a:r>
            <a:r>
              <a:rPr lang="en-US" altLang="ko-KR" sz="1000" kern="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Error </a:t>
            </a:r>
            <a:r>
              <a:rPr lang="en-US" altLang="ko-KR" sz="1000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bars mean ± SE of biological two replicates. </a:t>
            </a:r>
            <a:endParaRPr lang="ko-KR" altLang="ko-KR" sz="1000" kern="100" dirty="0">
              <a:latin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48024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테마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테마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테마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 테마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테마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테마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 테마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테마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테마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 테마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테마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테마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 테마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테마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테마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4048</TotalTime>
  <Words>534</Words>
  <Application>Microsoft Office PowerPoint</Application>
  <PresentationFormat>A4 용지(210x297mm)</PresentationFormat>
  <Paragraphs>147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2" baseType="lpstr">
      <vt:lpstr>Arial Unicode MS</vt:lpstr>
      <vt:lpstr>맑은 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Haemyeong</dc:creator>
  <cp:lastModifiedBy>Windows 사용자</cp:lastModifiedBy>
  <cp:revision>58</cp:revision>
  <dcterms:created xsi:type="dcterms:W3CDTF">2020-01-17T01:58:55Z</dcterms:created>
  <dcterms:modified xsi:type="dcterms:W3CDTF">2020-04-17T06:12:29Z</dcterms:modified>
</cp:coreProperties>
</file>