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1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0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6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96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442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8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61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9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2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85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E6B77-7063-46CB-B8D4-52F861104E17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11D4E-8FB3-41ED-96D8-C2E86EA83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49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>
            <a:extLst>
              <a:ext uri="{FF2B5EF4-FFF2-40B4-BE49-F238E27FC236}">
                <a16:creationId xmlns="" xmlns:a16="http://schemas.microsoft.com/office/drawing/2014/main" id="{957CBF24-C0D0-4A95-B568-DC0CB37213A6}"/>
              </a:ext>
            </a:extLst>
          </p:cNvPr>
          <p:cNvGrpSpPr/>
          <p:nvPr/>
        </p:nvGrpSpPr>
        <p:grpSpPr>
          <a:xfrm>
            <a:off x="3349110" y="1744718"/>
            <a:ext cx="4876929" cy="2572304"/>
            <a:chOff x="3575725" y="1627914"/>
            <a:chExt cx="10240421" cy="5401244"/>
          </a:xfrm>
        </p:grpSpPr>
        <p:sp>
          <p:nvSpPr>
            <p:cNvPr id="21" name="Прямоугольник 20">
              <a:extLst>
                <a:ext uri="{FF2B5EF4-FFF2-40B4-BE49-F238E27FC236}">
                  <a16:creationId xmlns="" xmlns:a16="http://schemas.microsoft.com/office/drawing/2014/main" id="{A7FC9271-E8A9-406F-AC59-9E63AC98ABF7}"/>
                </a:ext>
              </a:extLst>
            </p:cNvPr>
            <p:cNvSpPr/>
            <p:nvPr/>
          </p:nvSpPr>
          <p:spPr>
            <a:xfrm>
              <a:off x="11041152" y="2465098"/>
              <a:ext cx="2431478" cy="1393491"/>
            </a:xfrm>
            <a:prstGeom prst="rect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Calculate the solution for computational experiments with the varied parameters</a:t>
              </a:r>
              <a:endParaRPr lang="ru-RU" sz="762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2" name="Стрелка: вправо 21">
              <a:extLst>
                <a:ext uri="{FF2B5EF4-FFF2-40B4-BE49-F238E27FC236}">
                  <a16:creationId xmlns="" xmlns:a16="http://schemas.microsoft.com/office/drawing/2014/main" id="{FF779E86-1C2F-42D5-B8BB-A13B5DBB18E0}"/>
                </a:ext>
              </a:extLst>
            </p:cNvPr>
            <p:cNvSpPr/>
            <p:nvPr/>
          </p:nvSpPr>
          <p:spPr>
            <a:xfrm>
              <a:off x="9676178" y="3055133"/>
              <a:ext cx="1364973" cy="260525"/>
            </a:xfrm>
            <a:prstGeom prst="rightArrow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endParaRPr lang="ru-RU" sz="716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3" name="Прямоугольник: скругленные углы 22">
              <a:extLst>
                <a:ext uri="{FF2B5EF4-FFF2-40B4-BE49-F238E27FC236}">
                  <a16:creationId xmlns="" xmlns:a16="http://schemas.microsoft.com/office/drawing/2014/main" id="{4E8B5E98-3421-4119-9CB3-959DE7FA55EF}"/>
                </a:ext>
              </a:extLst>
            </p:cNvPr>
            <p:cNvSpPr/>
            <p:nvPr/>
          </p:nvSpPr>
          <p:spPr>
            <a:xfrm>
              <a:off x="4074919" y="5501046"/>
              <a:ext cx="2380975" cy="1464264"/>
            </a:xfrm>
            <a:prstGeom prst="roundRect">
              <a:avLst>
                <a:gd name="adj" fmla="val 21840"/>
              </a:avLst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Obtain</a:t>
              </a:r>
              <a:r>
                <a:rPr lang="ru-RU" sz="762" kern="0" dirty="0">
                  <a:solidFill>
                    <a:prstClr val="white"/>
                  </a:solidFill>
                  <a:latin typeface="Century Gothic" panose="020B0502020202020204"/>
                </a:rPr>
                <a:t> </a:t>
              </a:r>
              <a:r>
                <a:rPr lang="en-US" sz="762" kern="0" dirty="0" err="1">
                  <a:solidFill>
                    <a:prstClr val="white"/>
                  </a:solidFill>
                  <a:latin typeface="Century Gothic" panose="020B0502020202020204"/>
                </a:rPr>
                <a:t>dtw</a:t>
              </a: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-distance matrix</a:t>
              </a:r>
              <a:endParaRPr lang="ru-RU" sz="762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83F61485-0D56-4D3F-BD8F-87B41C33C023}"/>
                </a:ext>
              </a:extLst>
            </p:cNvPr>
            <p:cNvSpPr/>
            <p:nvPr/>
          </p:nvSpPr>
          <p:spPr>
            <a:xfrm>
              <a:off x="7694973" y="5549097"/>
              <a:ext cx="2478158" cy="1464265"/>
            </a:xfrm>
            <a:prstGeom prst="rect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Apply </a:t>
              </a:r>
              <a:r>
                <a:rPr lang="en-US" sz="762" kern="0" dirty="0" err="1">
                  <a:solidFill>
                    <a:prstClr val="white"/>
                  </a:solidFill>
                  <a:latin typeface="Century Gothic" panose="020B0502020202020204"/>
                </a:rPr>
                <a:t>PCoA</a:t>
              </a: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 to the</a:t>
              </a:r>
              <a:r>
                <a:rPr lang="ru-RU" sz="762" kern="0" dirty="0">
                  <a:solidFill>
                    <a:prstClr val="white"/>
                  </a:solidFill>
                  <a:latin typeface="Century Gothic" panose="020B0502020202020204"/>
                </a:rPr>
                <a:t> </a:t>
              </a:r>
              <a:r>
                <a:rPr lang="en-US" sz="762" kern="0" dirty="0" err="1">
                  <a:solidFill>
                    <a:prstClr val="white"/>
                  </a:solidFill>
                  <a:latin typeface="Century Gothic" panose="020B0502020202020204"/>
                </a:rPr>
                <a:t>dtw</a:t>
              </a: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-distance matrix</a:t>
              </a:r>
              <a:endParaRPr lang="ru-RU" sz="762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5" name="Стрелка: вправо 24">
              <a:extLst>
                <a:ext uri="{FF2B5EF4-FFF2-40B4-BE49-F238E27FC236}">
                  <a16:creationId xmlns="" xmlns:a16="http://schemas.microsoft.com/office/drawing/2014/main" id="{54334E8E-1C11-4298-93EA-EF577C33BE7E}"/>
                </a:ext>
              </a:extLst>
            </p:cNvPr>
            <p:cNvSpPr/>
            <p:nvPr/>
          </p:nvSpPr>
          <p:spPr>
            <a:xfrm>
              <a:off x="6522160" y="3055133"/>
              <a:ext cx="1446465" cy="260525"/>
            </a:xfrm>
            <a:prstGeom prst="rightArrow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endParaRPr lang="ru-RU" sz="716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54FDB0EE-0AC3-4490-99E2-761D8AD40FD1}"/>
                </a:ext>
              </a:extLst>
            </p:cNvPr>
            <p:cNvSpPr/>
            <p:nvPr/>
          </p:nvSpPr>
          <p:spPr>
            <a:xfrm>
              <a:off x="4141186" y="2419551"/>
              <a:ext cx="2662405" cy="1393492"/>
            </a:xfrm>
            <a:prstGeom prst="rect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wrap="square" rtlCol="0" anchor="ctr"/>
            <a:lstStyle/>
            <a:p>
              <a:pPr algn="ctr" defTabSz="181773">
                <a:defRPr/>
              </a:pP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Implement a chosen mathematical model in a mathematical package</a:t>
              </a:r>
              <a:endParaRPr lang="ru-RU" sz="762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7" name="Прямоугольник: скругленные углы 26">
              <a:extLst>
                <a:ext uri="{FF2B5EF4-FFF2-40B4-BE49-F238E27FC236}">
                  <a16:creationId xmlns="" xmlns:a16="http://schemas.microsoft.com/office/drawing/2014/main" id="{7E7D4F06-1EE2-40C4-A0A4-D7D2DFE53B92}"/>
                </a:ext>
              </a:extLst>
            </p:cNvPr>
            <p:cNvSpPr/>
            <p:nvPr/>
          </p:nvSpPr>
          <p:spPr>
            <a:xfrm>
              <a:off x="7968625" y="2419551"/>
              <a:ext cx="2031246" cy="1393491"/>
            </a:xfrm>
            <a:prstGeom prst="roundRect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Choose the parameters of interest to be varied</a:t>
              </a:r>
              <a:endParaRPr lang="ru-RU" sz="762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8" name="Прямоугольник: скругленные углы 27">
              <a:extLst>
                <a:ext uri="{FF2B5EF4-FFF2-40B4-BE49-F238E27FC236}">
                  <a16:creationId xmlns="" xmlns:a16="http://schemas.microsoft.com/office/drawing/2014/main" id="{BCFF50B2-5166-43F8-82FC-29097F06D617}"/>
                </a:ext>
              </a:extLst>
            </p:cNvPr>
            <p:cNvSpPr/>
            <p:nvPr/>
          </p:nvSpPr>
          <p:spPr>
            <a:xfrm>
              <a:off x="11167048" y="5564893"/>
              <a:ext cx="2478158" cy="1464265"/>
            </a:xfrm>
            <a:prstGeom prst="roundRect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r>
                <a:rPr lang="en-US" sz="762" kern="0" dirty="0" err="1">
                  <a:solidFill>
                    <a:prstClr val="white"/>
                  </a:solidFill>
                  <a:latin typeface="Century Gothic" panose="020B0502020202020204"/>
                </a:rPr>
                <a:t>Analyse</a:t>
              </a:r>
              <a:r>
                <a:rPr lang="en-US" sz="762" kern="0" dirty="0">
                  <a:solidFill>
                    <a:prstClr val="white"/>
                  </a:solidFill>
                  <a:latin typeface="Century Gothic" panose="020B0502020202020204"/>
                </a:rPr>
                <a:t> the obtained results</a:t>
              </a:r>
              <a:endParaRPr lang="ru-RU" sz="762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29" name="Стрелка: изогнутая вверх 28">
              <a:extLst>
                <a:ext uri="{FF2B5EF4-FFF2-40B4-BE49-F238E27FC236}">
                  <a16:creationId xmlns="" xmlns:a16="http://schemas.microsoft.com/office/drawing/2014/main" id="{DBD28FF1-43CE-4E91-BFF8-2454DDFEC1EC}"/>
                </a:ext>
              </a:extLst>
            </p:cNvPr>
            <p:cNvSpPr/>
            <p:nvPr/>
          </p:nvSpPr>
          <p:spPr>
            <a:xfrm rot="10800000">
              <a:off x="5071711" y="4199018"/>
              <a:ext cx="4946054" cy="1302028"/>
            </a:xfrm>
            <a:prstGeom prst="bentUpArrow">
              <a:avLst>
                <a:gd name="adj1" fmla="val 15285"/>
                <a:gd name="adj2" fmla="val 16554"/>
                <a:gd name="adj3" fmla="val 50000"/>
              </a:avLst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  <a:alpha val="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endParaRPr lang="ru-RU" sz="716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30" name="Стрелка: изогнутая вверх 29">
              <a:extLst>
                <a:ext uri="{FF2B5EF4-FFF2-40B4-BE49-F238E27FC236}">
                  <a16:creationId xmlns="" xmlns:a16="http://schemas.microsoft.com/office/drawing/2014/main" id="{9728B038-9214-49E1-8902-BAAAD3523507}"/>
                </a:ext>
              </a:extLst>
            </p:cNvPr>
            <p:cNvSpPr/>
            <p:nvPr/>
          </p:nvSpPr>
          <p:spPr>
            <a:xfrm>
              <a:off x="5193631" y="3497612"/>
              <a:ext cx="7063260" cy="932144"/>
            </a:xfrm>
            <a:prstGeom prst="bentUpArrow">
              <a:avLst>
                <a:gd name="adj1" fmla="val 25000"/>
                <a:gd name="adj2" fmla="val 0"/>
                <a:gd name="adj3" fmla="val 32326"/>
              </a:avLst>
            </a:prstGeom>
            <a:solidFill>
              <a:srgbClr val="A53010"/>
            </a:solidFill>
            <a:ln w="9525" cap="rnd" cmpd="sng" algn="ctr">
              <a:solidFill>
                <a:srgbClr val="A53010">
                  <a:shade val="50000"/>
                  <a:alpha val="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endParaRPr lang="ru-RU" sz="716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31" name="Стрелка: вправо 30">
              <a:extLst>
                <a:ext uri="{FF2B5EF4-FFF2-40B4-BE49-F238E27FC236}">
                  <a16:creationId xmlns="" xmlns:a16="http://schemas.microsoft.com/office/drawing/2014/main" id="{6F09A9AB-6C0E-47AD-8BD1-CA5FA6040F60}"/>
                </a:ext>
              </a:extLst>
            </p:cNvPr>
            <p:cNvSpPr/>
            <p:nvPr/>
          </p:nvSpPr>
          <p:spPr>
            <a:xfrm>
              <a:off x="6455893" y="6072214"/>
              <a:ext cx="1239080" cy="363979"/>
            </a:xfrm>
            <a:prstGeom prst="rightArrow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endParaRPr lang="ru-RU" sz="716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sp>
          <p:nvSpPr>
            <p:cNvPr id="32" name="Стрелка: вправо 31">
              <a:extLst>
                <a:ext uri="{FF2B5EF4-FFF2-40B4-BE49-F238E27FC236}">
                  <a16:creationId xmlns="" xmlns:a16="http://schemas.microsoft.com/office/drawing/2014/main" id="{735CEF11-6C68-404B-ACF6-0000F25E70A5}"/>
                </a:ext>
              </a:extLst>
            </p:cNvPr>
            <p:cNvSpPr/>
            <p:nvPr/>
          </p:nvSpPr>
          <p:spPr>
            <a:xfrm>
              <a:off x="10173131" y="6072214"/>
              <a:ext cx="967084" cy="363979"/>
            </a:xfrm>
            <a:prstGeom prst="rightArrow">
              <a:avLst/>
            </a:prstGeom>
            <a:solidFill>
              <a:srgbClr val="A53010"/>
            </a:solidFill>
            <a:ln w="15875" cap="rnd" cmpd="sng" algn="ctr">
              <a:solidFill>
                <a:srgbClr val="A53010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81773">
                <a:defRPr/>
              </a:pPr>
              <a:endParaRPr lang="ru-RU" sz="716" kern="0" dirty="0">
                <a:solidFill>
                  <a:prstClr val="white"/>
                </a:solidFill>
                <a:latin typeface="Century Gothic" panose="020B0502020202020204"/>
              </a:endParaRPr>
            </a:p>
          </p:txBody>
        </p:sp>
        <p:pic>
          <p:nvPicPr>
            <p:cNvPr id="33" name="Picture 4">
              <a:extLst>
                <a:ext uri="{FF2B5EF4-FFF2-40B4-BE49-F238E27FC236}">
                  <a16:creationId xmlns="" xmlns:a16="http://schemas.microsoft.com/office/drawing/2014/main" id="{2B77F8AD-94C4-4ABF-9886-9629D430EE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7764" y="1627914"/>
              <a:ext cx="1488382" cy="14883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>
              <a:extLst>
                <a:ext uri="{FF2B5EF4-FFF2-40B4-BE49-F238E27FC236}">
                  <a16:creationId xmlns="" xmlns:a16="http://schemas.microsoft.com/office/drawing/2014/main" id="{1F0E48CF-4147-4BEA-A819-EC976687BF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5725" y="5010461"/>
              <a:ext cx="1057804" cy="802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Рисунок 34">
              <a:extLst>
                <a:ext uri="{FF2B5EF4-FFF2-40B4-BE49-F238E27FC236}">
                  <a16:creationId xmlns="" xmlns:a16="http://schemas.microsoft.com/office/drawing/2014/main" id="{AF6D8EDC-ABA4-4F08-9576-CF1096170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59827" y="5000923"/>
              <a:ext cx="1070292" cy="811946"/>
            </a:xfrm>
            <a:prstGeom prst="rect">
              <a:avLst/>
            </a:prstGeom>
          </p:spPr>
        </p:pic>
      </p:grpSp>
      <p:sp>
        <p:nvSpPr>
          <p:cNvPr id="2" name="Прямоугольник 1"/>
          <p:cNvSpPr/>
          <p:nvPr/>
        </p:nvSpPr>
        <p:spPr>
          <a:xfrm>
            <a:off x="2848566" y="4566153"/>
            <a:ext cx="5905948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ctr">
              <a:lnSpc>
                <a:spcPct val="95000"/>
              </a:lnSpc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dirty="0" smtClean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S1. 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 description of the software pipeline used in this work.</a:t>
            </a:r>
            <a:endParaRPr lang="ru-RU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8480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54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Palatino Linotype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yasana</dc:creator>
  <cp:lastModifiedBy>yasana</cp:lastModifiedBy>
  <cp:revision>2</cp:revision>
  <dcterms:created xsi:type="dcterms:W3CDTF">2023-05-05T07:21:44Z</dcterms:created>
  <dcterms:modified xsi:type="dcterms:W3CDTF">2023-06-19T10:26:11Z</dcterms:modified>
</cp:coreProperties>
</file>