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90" d="100"/>
          <a:sy n="90" d="100"/>
        </p:scale>
        <p:origin x="389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62DC57C-7725-4825-A2C8-1B79A547C2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B7F19FE-F884-D464-EB01-4972E2438D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025AE89-F029-A357-EF6A-B526C7AF5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23949-13A0-4AAB-812E-B762DB410A30}" type="datetimeFigureOut">
              <a:rPr kumimoji="1" lang="ja-JP" altLang="en-US" smtClean="0"/>
              <a:t>2022/12/26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1AAD471-92CE-BFC1-D92F-8AC847755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389BE37-CA91-FBCE-2044-1E5E37314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825A-200C-4120-A899-6BF4E3CB4E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3599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6BFA77-9773-8223-9580-39B6E2657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A84EC4A-F51E-6F5B-9E31-25E0F8EC7B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B26AB69-A33E-1F44-5C04-B0118855C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23949-13A0-4AAB-812E-B762DB410A30}" type="datetimeFigureOut">
              <a:rPr kumimoji="1" lang="ja-JP" altLang="en-US" smtClean="0"/>
              <a:t>2022/12/26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3E162E-DCE7-6C97-B5B9-30D09F734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321F16B-70B5-DDC4-468C-A651300A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825A-200C-4120-A899-6BF4E3CB4E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6497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37A2528B-2533-4533-0892-23BB20A254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747087D-4DC5-072B-CAEB-07CC19FD2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18999A-8432-A706-BE7A-F2D0F9991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23949-13A0-4AAB-812E-B762DB410A30}" type="datetimeFigureOut">
              <a:rPr kumimoji="1" lang="ja-JP" altLang="en-US" smtClean="0"/>
              <a:t>2022/12/26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88A36A3-8BF1-1DEA-FD46-BD368C3FC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4B1E3C4-09F1-AE42-20A7-3B8BA1EC7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825A-200C-4120-A899-6BF4E3CB4E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5953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C96B174-431F-04C2-058E-4C8F9BE48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95F7409-A7BB-EF2F-4440-3FC87B00D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15491E9-4AE9-B0A2-75B8-22E8E6E7E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23949-13A0-4AAB-812E-B762DB410A30}" type="datetimeFigureOut">
              <a:rPr kumimoji="1" lang="ja-JP" altLang="en-US" smtClean="0"/>
              <a:t>2022/12/26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1FA9FA-4942-9712-A1AC-9905AA730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98F770E-30F8-F3FA-D21A-EA3F17401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825A-200C-4120-A899-6BF4E3CB4E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7406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853185C-9BA5-CD1F-9E15-A80B82F0A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0B4D51E-28EA-8DC8-D6AF-E216F8DCC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E6DF529-E4C8-5DD6-A62D-1285C51B6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23949-13A0-4AAB-812E-B762DB410A30}" type="datetimeFigureOut">
              <a:rPr kumimoji="1" lang="ja-JP" altLang="en-US" smtClean="0"/>
              <a:t>2022/12/26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D80C813-5A05-39CA-2BF9-F3B887F1A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FBD7AEC-6A82-86A6-EA0D-30186C87D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825A-200C-4120-A899-6BF4E3CB4E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1802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841742-C844-2A63-227B-293121524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CF580AF-F7A1-C367-1D14-70B77B8568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7CC3D57-A4B3-8F88-9546-D6A9BEE179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92294FC-EA48-17BB-521F-8E76EE055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23949-13A0-4AAB-812E-B762DB410A30}" type="datetimeFigureOut">
              <a:rPr kumimoji="1" lang="ja-JP" altLang="en-US" smtClean="0"/>
              <a:t>2022/12/26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14EE4EF-B096-4195-EF9A-F970B2BCB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E141A66-C4AE-83B0-C49D-E43307F5B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825A-200C-4120-A899-6BF4E3CB4E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1813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DAD1274-F40D-02EC-98B1-69713E5DC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3CEF29E-3D75-F7C9-C06D-E6573BB7A0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64510A0-FE4B-5D74-C897-09301C86C9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A02CCBA-40FC-A796-20E5-3E88F751D5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6DA09864-ADA7-3446-F489-584166ED6F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DBF3CA5-E19A-D917-E61A-6DC6E2A14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23949-13A0-4AAB-812E-B762DB410A30}" type="datetimeFigureOut">
              <a:rPr kumimoji="1" lang="ja-JP" altLang="en-US" smtClean="0"/>
              <a:t>2022/12/26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3F27FB29-81A8-3BFF-9A27-136CB9ECF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240E7233-8D36-EEE7-504B-CDB636058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825A-200C-4120-A899-6BF4E3CB4E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5112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2C60CD4-C17F-62B3-C811-A1C17C62D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9DBE4CA-943C-A9B8-5E9B-632877066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23949-13A0-4AAB-812E-B762DB410A30}" type="datetimeFigureOut">
              <a:rPr kumimoji="1" lang="ja-JP" altLang="en-US" smtClean="0"/>
              <a:t>2022/12/26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C90B6DC-3C23-A89A-5162-B566A2B2A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65F9CAFC-F334-316F-A687-BE6213AA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825A-200C-4120-A899-6BF4E3CB4E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6478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7E90C2CD-3845-CB6A-676E-9B30336B2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23949-13A0-4AAB-812E-B762DB410A30}" type="datetimeFigureOut">
              <a:rPr kumimoji="1" lang="ja-JP" altLang="en-US" smtClean="0"/>
              <a:t>2022/12/26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E6F5BA1-37B7-C713-67FC-4A08D1744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D00915C-7239-702C-9339-1D14BD170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825A-200C-4120-A899-6BF4E3CB4E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0174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731A1E-66B4-F4BE-2B20-4D052490B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29960FD-1FB2-4C90-E2AD-7FB6044B6D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2C7D953-24EB-7604-9C0D-B47C4CCA3F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E90E360-E538-BA0E-218A-A3505C4A9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23949-13A0-4AAB-812E-B762DB410A30}" type="datetimeFigureOut">
              <a:rPr kumimoji="1" lang="ja-JP" altLang="en-US" smtClean="0"/>
              <a:t>2022/12/26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476546F-29B3-2B81-19B4-1825E51B4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4E13C0B-4CCE-1CA6-42A4-4643B28F1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825A-200C-4120-A899-6BF4E3CB4E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0676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702DC48-74D3-1FA1-0E3E-DD2AE9209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67AFEBFE-41CE-3E1F-4722-BECB2BE0E3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0864554-B1CB-FCD3-F6F9-5B645D43FC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0F5F658-5B1C-8728-E5C7-EF32B4C09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23949-13A0-4AAB-812E-B762DB410A30}" type="datetimeFigureOut">
              <a:rPr kumimoji="1" lang="ja-JP" altLang="en-US" smtClean="0"/>
              <a:t>2022/12/26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2A0A0B3-34AC-BABD-3CF4-B3CC7446D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B0999E7-3F09-72F2-03EF-63024C3F8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825A-200C-4120-A899-6BF4E3CB4E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275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98FCE90-D6E8-65CD-7D0B-014189CE1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CA14DB5-5CB5-B4F1-A79F-CD5C59D9F3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844384-3D9E-6599-A296-C5D7B8AB72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23949-13A0-4AAB-812E-B762DB410A30}" type="datetimeFigureOut">
              <a:rPr kumimoji="1" lang="ja-JP" altLang="en-US" smtClean="0"/>
              <a:t>2022/12/26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508784A-7923-BAD3-9D9B-D3BB06A7D0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6E8AA64-6206-5CBE-E25E-BC2BC0F778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8825A-200C-4120-A899-6BF4E3CB4E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4565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コンテンツ プレースホルダー 5">
            <a:extLst>
              <a:ext uri="{FF2B5EF4-FFF2-40B4-BE49-F238E27FC236}">
                <a16:creationId xmlns:a16="http://schemas.microsoft.com/office/drawing/2014/main" id="{3F90A23B-608F-A05A-C171-87BE32DA9B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735" y="1980000"/>
            <a:ext cx="4915814" cy="4023360"/>
          </a:xfrm>
        </p:spPr>
      </p:pic>
      <p:sp>
        <p:nvSpPr>
          <p:cNvPr id="4" name="タイトル 3">
            <a:extLst>
              <a:ext uri="{FF2B5EF4-FFF2-40B4-BE49-F238E27FC236}">
                <a16:creationId xmlns:a16="http://schemas.microsoft.com/office/drawing/2014/main" id="{2158E207-8C6B-2962-ADC2-BEB5D264B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ja-JP" sz="3600" dirty="0">
                <a:latin typeface="Palatino Linotype" panose="02040502050505030304" pitchFamily="18" charset="0"/>
              </a:rPr>
              <a:t>Figure1A HIF1-α</a:t>
            </a:r>
            <a:endParaRPr lang="ja-JP" altLang="en-US" sz="3600" dirty="0">
              <a:latin typeface="Palatino Linotype" panose="02040502050505030304" pitchFamily="18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8CFFC97-2CC8-9AA0-1EBD-868027480BBC}"/>
              </a:ext>
            </a:extLst>
          </p:cNvPr>
          <p:cNvSpPr txBox="1"/>
          <p:nvPr/>
        </p:nvSpPr>
        <p:spPr>
          <a:xfrm>
            <a:off x="5661675" y="2948144"/>
            <a:ext cx="5581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Control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CADCDA2-0DFD-98DD-90FD-02522B2002BB}"/>
              </a:ext>
            </a:extLst>
          </p:cNvPr>
          <p:cNvSpPr txBox="1"/>
          <p:nvPr/>
        </p:nvSpPr>
        <p:spPr>
          <a:xfrm>
            <a:off x="6096000" y="2948144"/>
            <a:ext cx="4555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8DA38C6-29C0-7B1D-EE6F-6A83E0C40805}"/>
              </a:ext>
            </a:extLst>
          </p:cNvPr>
          <p:cNvSpPr txBox="1"/>
          <p:nvPr/>
        </p:nvSpPr>
        <p:spPr>
          <a:xfrm>
            <a:off x="6489878" y="2948144"/>
            <a:ext cx="3642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LPS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F9A1D5C-6AD9-60EA-6434-6B2B0D503A6F}"/>
              </a:ext>
            </a:extLst>
          </p:cNvPr>
          <p:cNvSpPr txBox="1"/>
          <p:nvPr/>
        </p:nvSpPr>
        <p:spPr>
          <a:xfrm>
            <a:off x="6827997" y="2948144"/>
            <a:ext cx="42672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10F3083-7EEB-D001-92BA-C31B37762E35}"/>
              </a:ext>
            </a:extLst>
          </p:cNvPr>
          <p:cNvSpPr txBox="1"/>
          <p:nvPr/>
        </p:nvSpPr>
        <p:spPr>
          <a:xfrm>
            <a:off x="7179713" y="2822346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 LPS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E5C072F-9415-B5C5-7200-7E8CBC3711C8}"/>
              </a:ext>
            </a:extLst>
          </p:cNvPr>
          <p:cNvSpPr txBox="1"/>
          <p:nvPr/>
        </p:nvSpPr>
        <p:spPr>
          <a:xfrm>
            <a:off x="7552679" y="2813761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B215334-611F-4263-5711-27E20518435A}"/>
              </a:ext>
            </a:extLst>
          </p:cNvPr>
          <p:cNvSpPr txBox="1"/>
          <p:nvPr/>
        </p:nvSpPr>
        <p:spPr>
          <a:xfrm>
            <a:off x="7933249" y="2818644"/>
            <a:ext cx="4267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 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LPS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293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コンテンツ プレースホルダー 5">
            <a:extLst>
              <a:ext uri="{FF2B5EF4-FFF2-40B4-BE49-F238E27FC236}">
                <a16:creationId xmlns:a16="http://schemas.microsoft.com/office/drawing/2014/main" id="{80E1B04A-1A52-F37D-FE7E-F1803ECAFE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735" y="2324894"/>
            <a:ext cx="4915814" cy="4023360"/>
          </a:xfrm>
        </p:spPr>
      </p:pic>
      <p:sp>
        <p:nvSpPr>
          <p:cNvPr id="4" name="タイトル 3">
            <a:extLst>
              <a:ext uri="{FF2B5EF4-FFF2-40B4-BE49-F238E27FC236}">
                <a16:creationId xmlns:a16="http://schemas.microsoft.com/office/drawing/2014/main" id="{2158E207-8C6B-2962-ADC2-BEB5D264B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ja-JP" sz="3600" dirty="0">
                <a:latin typeface="Palatino Linotype" panose="02040502050505030304" pitchFamily="18" charset="0"/>
              </a:rPr>
              <a:t>Figure3A β-actin</a:t>
            </a:r>
            <a:endParaRPr lang="ja-JP" altLang="en-US" sz="3600" dirty="0">
              <a:latin typeface="Palatino Linotype" panose="02040502050505030304" pitchFamily="18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8CFFC97-2CC8-9AA0-1EBD-868027480BBC}"/>
              </a:ext>
            </a:extLst>
          </p:cNvPr>
          <p:cNvSpPr txBox="1"/>
          <p:nvPr/>
        </p:nvSpPr>
        <p:spPr>
          <a:xfrm>
            <a:off x="5774616" y="2838806"/>
            <a:ext cx="5581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Control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8DA38C6-29C0-7B1D-EE6F-6A83E0C40805}"/>
              </a:ext>
            </a:extLst>
          </p:cNvPr>
          <p:cNvSpPr txBox="1"/>
          <p:nvPr/>
        </p:nvSpPr>
        <p:spPr>
          <a:xfrm>
            <a:off x="5951356" y="3180893"/>
            <a:ext cx="1847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E5C072F-9415-B5C5-7200-7E8CBC3711C8}"/>
              </a:ext>
            </a:extLst>
          </p:cNvPr>
          <p:cNvSpPr txBox="1"/>
          <p:nvPr/>
        </p:nvSpPr>
        <p:spPr>
          <a:xfrm>
            <a:off x="6173223" y="2777251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0641D3C-8752-859F-DA9C-B8A0F82DCA9A}"/>
              </a:ext>
            </a:extLst>
          </p:cNvPr>
          <p:cNvSpPr txBox="1"/>
          <p:nvPr/>
        </p:nvSpPr>
        <p:spPr>
          <a:xfrm>
            <a:off x="6555452" y="2705437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 LY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B1DA41C-3501-C9E7-025F-AD35869C2D9E}"/>
              </a:ext>
            </a:extLst>
          </p:cNvPr>
          <p:cNvSpPr txBox="1"/>
          <p:nvPr/>
        </p:nvSpPr>
        <p:spPr>
          <a:xfrm>
            <a:off x="6918743" y="2705437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 PD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C24222D-E4E9-9739-5180-D97C7F79340A}"/>
              </a:ext>
            </a:extLst>
          </p:cNvPr>
          <p:cNvSpPr txBox="1"/>
          <p:nvPr/>
        </p:nvSpPr>
        <p:spPr>
          <a:xfrm>
            <a:off x="7284350" y="2691491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 SC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64CEFD96-0660-F2FA-0877-25C258CA3ED1}"/>
              </a:ext>
            </a:extLst>
          </p:cNvPr>
          <p:cNvSpPr txBox="1"/>
          <p:nvPr/>
        </p:nvSpPr>
        <p:spPr>
          <a:xfrm>
            <a:off x="7598828" y="2692743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 NAC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583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コンテンツ プレースホルダー 6">
            <a:extLst>
              <a:ext uri="{FF2B5EF4-FFF2-40B4-BE49-F238E27FC236}">
                <a16:creationId xmlns:a16="http://schemas.microsoft.com/office/drawing/2014/main" id="{5FA5BEEB-B68B-0CD1-0D0C-20C46D3219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735" y="1980000"/>
            <a:ext cx="4915814" cy="4023360"/>
          </a:xfrm>
        </p:spPr>
      </p:pic>
      <p:sp>
        <p:nvSpPr>
          <p:cNvPr id="4" name="タイトル 3">
            <a:extLst>
              <a:ext uri="{FF2B5EF4-FFF2-40B4-BE49-F238E27FC236}">
                <a16:creationId xmlns:a16="http://schemas.microsoft.com/office/drawing/2014/main" id="{2158E207-8C6B-2962-ADC2-BEB5D264B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ja-JP" sz="3600" dirty="0">
                <a:latin typeface="Palatino Linotype" panose="02040502050505030304" pitchFamily="18" charset="0"/>
              </a:rPr>
              <a:t>Figure3B phosph-ERK1/2</a:t>
            </a:r>
            <a:endParaRPr lang="ja-JP" altLang="en-US" sz="3600" dirty="0">
              <a:latin typeface="Palatino Linotype" panose="02040502050505030304" pitchFamily="18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8CFFC97-2CC8-9AA0-1EBD-868027480BBC}"/>
              </a:ext>
            </a:extLst>
          </p:cNvPr>
          <p:cNvSpPr txBox="1"/>
          <p:nvPr/>
        </p:nvSpPr>
        <p:spPr>
          <a:xfrm>
            <a:off x="5160860" y="2808030"/>
            <a:ext cx="5581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Control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CADCDA2-0DFD-98DD-90FD-02522B2002BB}"/>
              </a:ext>
            </a:extLst>
          </p:cNvPr>
          <p:cNvSpPr txBox="1"/>
          <p:nvPr/>
        </p:nvSpPr>
        <p:spPr>
          <a:xfrm>
            <a:off x="5560849" y="2808030"/>
            <a:ext cx="4555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8DA38C6-29C0-7B1D-EE6F-6A83E0C40805}"/>
              </a:ext>
            </a:extLst>
          </p:cNvPr>
          <p:cNvSpPr txBox="1"/>
          <p:nvPr/>
        </p:nvSpPr>
        <p:spPr>
          <a:xfrm>
            <a:off x="5951356" y="3180893"/>
            <a:ext cx="1847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F9A1D5C-6AD9-60EA-6434-6B2B0D503A6F}"/>
              </a:ext>
            </a:extLst>
          </p:cNvPr>
          <p:cNvSpPr txBox="1"/>
          <p:nvPr/>
        </p:nvSpPr>
        <p:spPr>
          <a:xfrm>
            <a:off x="5912504" y="2808030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10F3083-7EEB-D001-92BA-C31B37762E35}"/>
              </a:ext>
            </a:extLst>
          </p:cNvPr>
          <p:cNvSpPr txBox="1"/>
          <p:nvPr/>
        </p:nvSpPr>
        <p:spPr>
          <a:xfrm>
            <a:off x="6984861" y="2738701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E5C072F-9415-B5C5-7200-7E8CBC3711C8}"/>
              </a:ext>
            </a:extLst>
          </p:cNvPr>
          <p:cNvSpPr txBox="1"/>
          <p:nvPr/>
        </p:nvSpPr>
        <p:spPr>
          <a:xfrm>
            <a:off x="6261634" y="2746475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B215334-611F-4263-5711-27E20518435A}"/>
              </a:ext>
            </a:extLst>
          </p:cNvPr>
          <p:cNvSpPr txBox="1"/>
          <p:nvPr/>
        </p:nvSpPr>
        <p:spPr>
          <a:xfrm>
            <a:off x="7345951" y="2738701"/>
            <a:ext cx="447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ACC7CF1-43EA-4DFD-47AA-AA2CB4676090}"/>
              </a:ext>
            </a:extLst>
          </p:cNvPr>
          <p:cNvSpPr txBox="1"/>
          <p:nvPr/>
        </p:nvSpPr>
        <p:spPr>
          <a:xfrm>
            <a:off x="6625993" y="2811609"/>
            <a:ext cx="4475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371782B-6251-2398-0763-011FD5851924}"/>
              </a:ext>
            </a:extLst>
          </p:cNvPr>
          <p:cNvSpPr txBox="1"/>
          <p:nvPr/>
        </p:nvSpPr>
        <p:spPr>
          <a:xfrm>
            <a:off x="8057532" y="2808030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DMOG(0.1mM)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0641D3C-8752-859F-DA9C-B8A0F82DCA9A}"/>
              </a:ext>
            </a:extLst>
          </p:cNvPr>
          <p:cNvSpPr txBox="1"/>
          <p:nvPr/>
        </p:nvSpPr>
        <p:spPr>
          <a:xfrm>
            <a:off x="7707041" y="2700308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516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コンテンツ プレースホルダー 5">
            <a:extLst>
              <a:ext uri="{FF2B5EF4-FFF2-40B4-BE49-F238E27FC236}">
                <a16:creationId xmlns:a16="http://schemas.microsoft.com/office/drawing/2014/main" id="{E4F0AC3E-6C1A-808E-7D33-09E5844B28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735" y="1980000"/>
            <a:ext cx="4915814" cy="4023360"/>
          </a:xfrm>
        </p:spPr>
      </p:pic>
      <p:sp>
        <p:nvSpPr>
          <p:cNvPr id="4" name="タイトル 3">
            <a:extLst>
              <a:ext uri="{FF2B5EF4-FFF2-40B4-BE49-F238E27FC236}">
                <a16:creationId xmlns:a16="http://schemas.microsoft.com/office/drawing/2014/main" id="{2158E207-8C6B-2962-ADC2-BEB5D264B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ja-JP" sz="3600" dirty="0">
                <a:latin typeface="Palatino Linotype" panose="02040502050505030304" pitchFamily="18" charset="0"/>
              </a:rPr>
              <a:t>Figure3B ERK1/2</a:t>
            </a:r>
            <a:endParaRPr lang="ja-JP" altLang="en-US" sz="3600" dirty="0">
              <a:latin typeface="Palatino Linotype" panose="02040502050505030304" pitchFamily="18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8CFFC97-2CC8-9AA0-1EBD-868027480BBC}"/>
              </a:ext>
            </a:extLst>
          </p:cNvPr>
          <p:cNvSpPr txBox="1"/>
          <p:nvPr/>
        </p:nvSpPr>
        <p:spPr>
          <a:xfrm>
            <a:off x="5288449" y="2884973"/>
            <a:ext cx="5581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Control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CADCDA2-0DFD-98DD-90FD-02522B2002BB}"/>
              </a:ext>
            </a:extLst>
          </p:cNvPr>
          <p:cNvSpPr txBox="1"/>
          <p:nvPr/>
        </p:nvSpPr>
        <p:spPr>
          <a:xfrm>
            <a:off x="5693432" y="2884973"/>
            <a:ext cx="4555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8DA38C6-29C0-7B1D-EE6F-6A83E0C40805}"/>
              </a:ext>
            </a:extLst>
          </p:cNvPr>
          <p:cNvSpPr txBox="1"/>
          <p:nvPr/>
        </p:nvSpPr>
        <p:spPr>
          <a:xfrm>
            <a:off x="5951356" y="3180893"/>
            <a:ext cx="1847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F9A1D5C-6AD9-60EA-6434-6B2B0D503A6F}"/>
              </a:ext>
            </a:extLst>
          </p:cNvPr>
          <p:cNvSpPr txBox="1"/>
          <p:nvPr/>
        </p:nvSpPr>
        <p:spPr>
          <a:xfrm>
            <a:off x="6060538" y="2897848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10F3083-7EEB-D001-92BA-C31B37762E35}"/>
              </a:ext>
            </a:extLst>
          </p:cNvPr>
          <p:cNvSpPr txBox="1"/>
          <p:nvPr/>
        </p:nvSpPr>
        <p:spPr>
          <a:xfrm>
            <a:off x="7127478" y="2826950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E5C072F-9415-B5C5-7200-7E8CBC3711C8}"/>
              </a:ext>
            </a:extLst>
          </p:cNvPr>
          <p:cNvSpPr txBox="1"/>
          <p:nvPr/>
        </p:nvSpPr>
        <p:spPr>
          <a:xfrm>
            <a:off x="6399234" y="2823418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B215334-611F-4263-5711-27E20518435A}"/>
              </a:ext>
            </a:extLst>
          </p:cNvPr>
          <p:cNvSpPr txBox="1"/>
          <p:nvPr/>
        </p:nvSpPr>
        <p:spPr>
          <a:xfrm>
            <a:off x="7498686" y="2826950"/>
            <a:ext cx="447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ACC7CF1-43EA-4DFD-47AA-AA2CB4676090}"/>
              </a:ext>
            </a:extLst>
          </p:cNvPr>
          <p:cNvSpPr txBox="1"/>
          <p:nvPr/>
        </p:nvSpPr>
        <p:spPr>
          <a:xfrm>
            <a:off x="6790988" y="2903894"/>
            <a:ext cx="4475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371782B-6251-2398-0763-011FD5851924}"/>
              </a:ext>
            </a:extLst>
          </p:cNvPr>
          <p:cNvSpPr txBox="1"/>
          <p:nvPr/>
        </p:nvSpPr>
        <p:spPr>
          <a:xfrm>
            <a:off x="8238986" y="2869585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DMOG(0.1mM)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0641D3C-8752-859F-DA9C-B8A0F82DCA9A}"/>
              </a:ext>
            </a:extLst>
          </p:cNvPr>
          <p:cNvSpPr txBox="1"/>
          <p:nvPr/>
        </p:nvSpPr>
        <p:spPr>
          <a:xfrm>
            <a:off x="7867778" y="2746475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9248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コンテンツ プレースホルダー 5">
            <a:extLst>
              <a:ext uri="{FF2B5EF4-FFF2-40B4-BE49-F238E27FC236}">
                <a16:creationId xmlns:a16="http://schemas.microsoft.com/office/drawing/2014/main" id="{DD52107B-FDD8-32C7-F8D1-4F399546F0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735" y="1980000"/>
            <a:ext cx="4915814" cy="4023360"/>
          </a:xfrm>
        </p:spPr>
      </p:pic>
      <p:sp>
        <p:nvSpPr>
          <p:cNvPr id="4" name="タイトル 3">
            <a:extLst>
              <a:ext uri="{FF2B5EF4-FFF2-40B4-BE49-F238E27FC236}">
                <a16:creationId xmlns:a16="http://schemas.microsoft.com/office/drawing/2014/main" id="{2158E207-8C6B-2962-ADC2-BEB5D264B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ja-JP" sz="3600" dirty="0">
                <a:latin typeface="Palatino Linotype" panose="02040502050505030304" pitchFamily="18" charset="0"/>
              </a:rPr>
              <a:t>Figure3B phosph-p38</a:t>
            </a:r>
            <a:endParaRPr lang="ja-JP" altLang="en-US" sz="3600" dirty="0">
              <a:latin typeface="Palatino Linotype" panose="02040502050505030304" pitchFamily="18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8CFFC97-2CC8-9AA0-1EBD-868027480BBC}"/>
              </a:ext>
            </a:extLst>
          </p:cNvPr>
          <p:cNvSpPr txBox="1"/>
          <p:nvPr/>
        </p:nvSpPr>
        <p:spPr>
          <a:xfrm>
            <a:off x="5178511" y="2884973"/>
            <a:ext cx="5581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Control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CADCDA2-0DFD-98DD-90FD-02522B2002BB}"/>
              </a:ext>
            </a:extLst>
          </p:cNvPr>
          <p:cNvSpPr txBox="1"/>
          <p:nvPr/>
        </p:nvSpPr>
        <p:spPr>
          <a:xfrm>
            <a:off x="5612729" y="2884973"/>
            <a:ext cx="4555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8DA38C6-29C0-7B1D-EE6F-6A83E0C40805}"/>
              </a:ext>
            </a:extLst>
          </p:cNvPr>
          <p:cNvSpPr txBox="1"/>
          <p:nvPr/>
        </p:nvSpPr>
        <p:spPr>
          <a:xfrm>
            <a:off x="5951356" y="3180893"/>
            <a:ext cx="1847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F9A1D5C-6AD9-60EA-6434-6B2B0D503A6F}"/>
              </a:ext>
            </a:extLst>
          </p:cNvPr>
          <p:cNvSpPr txBox="1"/>
          <p:nvPr/>
        </p:nvSpPr>
        <p:spPr>
          <a:xfrm>
            <a:off x="5968855" y="2872516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10F3083-7EEB-D001-92BA-C31B37762E35}"/>
              </a:ext>
            </a:extLst>
          </p:cNvPr>
          <p:cNvSpPr txBox="1"/>
          <p:nvPr/>
        </p:nvSpPr>
        <p:spPr>
          <a:xfrm>
            <a:off x="7006404" y="2767709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E5C072F-9415-B5C5-7200-7E8CBC3711C8}"/>
              </a:ext>
            </a:extLst>
          </p:cNvPr>
          <p:cNvSpPr txBox="1"/>
          <p:nvPr/>
        </p:nvSpPr>
        <p:spPr>
          <a:xfrm>
            <a:off x="6305455" y="2800256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B215334-611F-4263-5711-27E20518435A}"/>
              </a:ext>
            </a:extLst>
          </p:cNvPr>
          <p:cNvSpPr txBox="1"/>
          <p:nvPr/>
        </p:nvSpPr>
        <p:spPr>
          <a:xfrm>
            <a:off x="7368385" y="2761860"/>
            <a:ext cx="447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ACC7CF1-43EA-4DFD-47AA-AA2CB4676090}"/>
              </a:ext>
            </a:extLst>
          </p:cNvPr>
          <p:cNvSpPr txBox="1"/>
          <p:nvPr/>
        </p:nvSpPr>
        <p:spPr>
          <a:xfrm>
            <a:off x="6679763" y="2829264"/>
            <a:ext cx="4475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371782B-6251-2398-0763-011FD5851924}"/>
              </a:ext>
            </a:extLst>
          </p:cNvPr>
          <p:cNvSpPr txBox="1"/>
          <p:nvPr/>
        </p:nvSpPr>
        <p:spPr>
          <a:xfrm>
            <a:off x="8039297" y="2806728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DMOG(0.1mM)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0641D3C-8752-859F-DA9C-B8A0F82DCA9A}"/>
              </a:ext>
            </a:extLst>
          </p:cNvPr>
          <p:cNvSpPr txBox="1"/>
          <p:nvPr/>
        </p:nvSpPr>
        <p:spPr>
          <a:xfrm>
            <a:off x="7714311" y="2700304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08554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コンテンツ プレースホルダー 6">
            <a:extLst>
              <a:ext uri="{FF2B5EF4-FFF2-40B4-BE49-F238E27FC236}">
                <a16:creationId xmlns:a16="http://schemas.microsoft.com/office/drawing/2014/main" id="{DAE9AB71-D1B4-D846-F891-C8B9881E36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735" y="1980000"/>
            <a:ext cx="4915814" cy="4023360"/>
          </a:xfrm>
        </p:spPr>
      </p:pic>
      <p:sp>
        <p:nvSpPr>
          <p:cNvPr id="4" name="タイトル 3">
            <a:extLst>
              <a:ext uri="{FF2B5EF4-FFF2-40B4-BE49-F238E27FC236}">
                <a16:creationId xmlns:a16="http://schemas.microsoft.com/office/drawing/2014/main" id="{2158E207-8C6B-2962-ADC2-BEB5D264B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ja-JP" sz="3600" dirty="0">
                <a:latin typeface="Palatino Linotype" panose="02040502050505030304" pitchFamily="18" charset="0"/>
              </a:rPr>
              <a:t>Figure3B p38</a:t>
            </a:r>
            <a:endParaRPr lang="ja-JP" altLang="en-US" sz="3600" dirty="0">
              <a:latin typeface="Palatino Linotype" panose="02040502050505030304" pitchFamily="18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8CFFC97-2CC8-9AA0-1EBD-868027480BBC}"/>
              </a:ext>
            </a:extLst>
          </p:cNvPr>
          <p:cNvSpPr txBox="1"/>
          <p:nvPr/>
        </p:nvSpPr>
        <p:spPr>
          <a:xfrm>
            <a:off x="4870811" y="2884973"/>
            <a:ext cx="5581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Control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CADCDA2-0DFD-98DD-90FD-02522B2002BB}"/>
              </a:ext>
            </a:extLst>
          </p:cNvPr>
          <p:cNvSpPr txBox="1"/>
          <p:nvPr/>
        </p:nvSpPr>
        <p:spPr>
          <a:xfrm>
            <a:off x="5272217" y="2884973"/>
            <a:ext cx="4555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8DA38C6-29C0-7B1D-EE6F-6A83E0C40805}"/>
              </a:ext>
            </a:extLst>
          </p:cNvPr>
          <p:cNvSpPr txBox="1"/>
          <p:nvPr/>
        </p:nvSpPr>
        <p:spPr>
          <a:xfrm>
            <a:off x="5951356" y="3180893"/>
            <a:ext cx="1847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F9A1D5C-6AD9-60EA-6434-6B2B0D503A6F}"/>
              </a:ext>
            </a:extLst>
          </p:cNvPr>
          <p:cNvSpPr txBox="1"/>
          <p:nvPr/>
        </p:nvSpPr>
        <p:spPr>
          <a:xfrm>
            <a:off x="5666335" y="2865502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10F3083-7EEB-D001-92BA-C31B37762E35}"/>
              </a:ext>
            </a:extLst>
          </p:cNvPr>
          <p:cNvSpPr txBox="1"/>
          <p:nvPr/>
        </p:nvSpPr>
        <p:spPr>
          <a:xfrm>
            <a:off x="6696567" y="2778367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E5C072F-9415-B5C5-7200-7E8CBC3711C8}"/>
              </a:ext>
            </a:extLst>
          </p:cNvPr>
          <p:cNvSpPr txBox="1"/>
          <p:nvPr/>
        </p:nvSpPr>
        <p:spPr>
          <a:xfrm>
            <a:off x="5990936" y="2806728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B215334-611F-4263-5711-27E20518435A}"/>
              </a:ext>
            </a:extLst>
          </p:cNvPr>
          <p:cNvSpPr txBox="1"/>
          <p:nvPr/>
        </p:nvSpPr>
        <p:spPr>
          <a:xfrm>
            <a:off x="7083686" y="2778367"/>
            <a:ext cx="447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ACC7CF1-43EA-4DFD-47AA-AA2CB4676090}"/>
              </a:ext>
            </a:extLst>
          </p:cNvPr>
          <p:cNvSpPr txBox="1"/>
          <p:nvPr/>
        </p:nvSpPr>
        <p:spPr>
          <a:xfrm>
            <a:off x="6359562" y="2839922"/>
            <a:ext cx="4475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371782B-6251-2398-0763-011FD5851924}"/>
              </a:ext>
            </a:extLst>
          </p:cNvPr>
          <p:cNvSpPr txBox="1"/>
          <p:nvPr/>
        </p:nvSpPr>
        <p:spPr>
          <a:xfrm>
            <a:off x="7810156" y="2806728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DMOG(0.1mM)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0641D3C-8752-859F-DA9C-B8A0F82DCA9A}"/>
              </a:ext>
            </a:extLst>
          </p:cNvPr>
          <p:cNvSpPr txBox="1"/>
          <p:nvPr/>
        </p:nvSpPr>
        <p:spPr>
          <a:xfrm>
            <a:off x="7465761" y="2700307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456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6701DC-32B6-DC56-3BB2-C6F867335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ja-JP" sz="3600" dirty="0">
                <a:latin typeface="Palatino Linotype" panose="02040502050505030304" pitchFamily="18" charset="0"/>
              </a:rPr>
              <a:t>FigureS1</a:t>
            </a:r>
            <a:r>
              <a:rPr lang="ja-JP" altLang="en-US" sz="3600" dirty="0">
                <a:latin typeface="Palatino Linotype" panose="02040502050505030304" pitchFamily="18" charset="0"/>
              </a:rPr>
              <a:t>　</a:t>
            </a:r>
            <a:r>
              <a:rPr lang="en-US" altLang="ja-JP" sz="3600" dirty="0">
                <a:latin typeface="Palatino Linotype" panose="02040502050505030304" pitchFamily="18" charset="0"/>
              </a:rPr>
              <a:t>HIF1-α</a:t>
            </a:r>
            <a:endParaRPr kumimoji="1" lang="ja-JP" altLang="en-US" sz="3600" dirty="0"/>
          </a:p>
        </p:txBody>
      </p:sp>
      <p:pic>
        <p:nvPicPr>
          <p:cNvPr id="5" name="コンテンツ プレースホルダー 4">
            <a:extLst>
              <a:ext uri="{FF2B5EF4-FFF2-40B4-BE49-F238E27FC236}">
                <a16:creationId xmlns:a16="http://schemas.microsoft.com/office/drawing/2014/main" id="{EDF25C2E-A48C-5F9A-0299-94B242DDEB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735" y="1980000"/>
            <a:ext cx="4915814" cy="4023360"/>
          </a:xfr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80CE934-492B-DE4C-2DB3-ABBAD34188B6}"/>
              </a:ext>
            </a:extLst>
          </p:cNvPr>
          <p:cNvSpPr txBox="1"/>
          <p:nvPr/>
        </p:nvSpPr>
        <p:spPr>
          <a:xfrm>
            <a:off x="5135064" y="3044364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Control</a:t>
            </a:r>
          </a:p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1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BF3866C-EAC7-5365-FC74-3B88711E7278}"/>
              </a:ext>
            </a:extLst>
          </p:cNvPr>
          <p:cNvSpPr txBox="1"/>
          <p:nvPr/>
        </p:nvSpPr>
        <p:spPr>
          <a:xfrm>
            <a:off x="5896368" y="3044364"/>
            <a:ext cx="543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DMOG</a:t>
            </a:r>
          </a:p>
          <a:p>
            <a:r>
              <a:rPr kumimoji="1" lang="en-US" altLang="ja-JP" sz="800" dirty="0">
                <a:latin typeface="Palatino Linotype" panose="02040502050505030304" pitchFamily="18" charset="0"/>
              </a:rPr>
              <a:t>1(1mM)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FB07F23-ADDA-A8FC-21C2-81115F79B1CD}"/>
              </a:ext>
            </a:extLst>
          </p:cNvPr>
          <p:cNvSpPr txBox="1"/>
          <p:nvPr/>
        </p:nvSpPr>
        <p:spPr>
          <a:xfrm>
            <a:off x="5575139" y="3044364"/>
            <a:ext cx="447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1%O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</a:p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1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81DA091-B8E0-2B32-FE1B-ACBAE82ED2C6}"/>
              </a:ext>
            </a:extLst>
          </p:cNvPr>
          <p:cNvSpPr txBox="1"/>
          <p:nvPr/>
        </p:nvSpPr>
        <p:spPr>
          <a:xfrm>
            <a:off x="6298338" y="3044364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Control</a:t>
            </a:r>
          </a:p>
          <a:p>
            <a:pPr algn="ctr"/>
            <a:r>
              <a:rPr lang="en-US" altLang="ja-JP" sz="800" dirty="0">
                <a:latin typeface="Palatino Linotype" panose="02040502050505030304" pitchFamily="18" charset="0"/>
              </a:rPr>
              <a:t>2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476ED4F-BEE8-1D39-B8B0-3CF12E9C07BA}"/>
              </a:ext>
            </a:extLst>
          </p:cNvPr>
          <p:cNvSpPr txBox="1"/>
          <p:nvPr/>
        </p:nvSpPr>
        <p:spPr>
          <a:xfrm>
            <a:off x="7364684" y="3044364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Control</a:t>
            </a:r>
          </a:p>
          <a:p>
            <a:pPr algn="ctr"/>
            <a:r>
              <a:rPr lang="en-US" altLang="ja-JP" sz="800" dirty="0">
                <a:latin typeface="Palatino Linotype" panose="02040502050505030304" pitchFamily="18" charset="0"/>
              </a:rPr>
              <a:t>3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94F8CCA-CF01-66C9-919A-35CAAC7CA7AE}"/>
              </a:ext>
            </a:extLst>
          </p:cNvPr>
          <p:cNvSpPr txBox="1"/>
          <p:nvPr/>
        </p:nvSpPr>
        <p:spPr>
          <a:xfrm>
            <a:off x="6692692" y="3045022"/>
            <a:ext cx="447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1%O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</a:p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3486BF9-2A46-D772-DC36-F11CC451660D}"/>
              </a:ext>
            </a:extLst>
          </p:cNvPr>
          <p:cNvSpPr txBox="1"/>
          <p:nvPr/>
        </p:nvSpPr>
        <p:spPr>
          <a:xfrm>
            <a:off x="7759038" y="3044364"/>
            <a:ext cx="447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1%O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</a:p>
          <a:p>
            <a:pPr algn="ctr"/>
            <a:r>
              <a:rPr lang="en-US" altLang="ja-JP" sz="800" dirty="0">
                <a:latin typeface="Palatino Linotype" panose="02040502050505030304" pitchFamily="18" charset="0"/>
              </a:rPr>
              <a:t>3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2476C43-A179-E0C2-B826-AE68B9EA52C8}"/>
              </a:ext>
            </a:extLst>
          </p:cNvPr>
          <p:cNvSpPr txBox="1"/>
          <p:nvPr/>
        </p:nvSpPr>
        <p:spPr>
          <a:xfrm>
            <a:off x="6987266" y="3032438"/>
            <a:ext cx="543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DMOG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2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(1mM)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7128C8F-839D-42B6-C49C-1E8246641400}"/>
              </a:ext>
            </a:extLst>
          </p:cNvPr>
          <p:cNvSpPr txBox="1"/>
          <p:nvPr/>
        </p:nvSpPr>
        <p:spPr>
          <a:xfrm>
            <a:off x="8084353" y="3032438"/>
            <a:ext cx="543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DMOG</a:t>
            </a:r>
          </a:p>
          <a:p>
            <a:r>
              <a:rPr kumimoji="1" lang="en-US" altLang="ja-JP" sz="800" dirty="0">
                <a:latin typeface="Palatino Linotype" panose="02040502050505030304" pitchFamily="18" charset="0"/>
              </a:rPr>
              <a:t>3(1mM)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3552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コンテンツ プレースホルダー 15">
            <a:extLst>
              <a:ext uri="{FF2B5EF4-FFF2-40B4-BE49-F238E27FC236}">
                <a16:creationId xmlns:a16="http://schemas.microsoft.com/office/drawing/2014/main" id="{F5BA93D5-CD07-0680-948F-5F0F4842CF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735" y="1980000"/>
            <a:ext cx="4915814" cy="4023360"/>
          </a:xfr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146701DC-32B6-DC56-3BB2-C6F867335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ja-JP" sz="3600" dirty="0">
                <a:latin typeface="Palatino Linotype" panose="02040502050505030304" pitchFamily="18" charset="0"/>
              </a:rPr>
              <a:t>FigureS1</a:t>
            </a:r>
            <a:r>
              <a:rPr lang="ja-JP" altLang="en-US" sz="3600" dirty="0">
                <a:latin typeface="Palatino Linotype" panose="02040502050505030304" pitchFamily="18" charset="0"/>
              </a:rPr>
              <a:t>　</a:t>
            </a:r>
            <a:r>
              <a:rPr lang="en-US" altLang="ja-JP" sz="3600" dirty="0">
                <a:latin typeface="Palatino Linotype" panose="02040502050505030304" pitchFamily="18" charset="0"/>
              </a:rPr>
              <a:t>HIF2-α</a:t>
            </a:r>
            <a:endParaRPr kumimoji="1" lang="ja-JP" altLang="en-US" sz="36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80CE934-492B-DE4C-2DB3-ABBAD34188B6}"/>
              </a:ext>
            </a:extLst>
          </p:cNvPr>
          <p:cNvSpPr txBox="1"/>
          <p:nvPr/>
        </p:nvSpPr>
        <p:spPr>
          <a:xfrm>
            <a:off x="5443137" y="3039248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Control</a:t>
            </a:r>
          </a:p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1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BF3866C-EAC7-5365-FC74-3B88711E7278}"/>
              </a:ext>
            </a:extLst>
          </p:cNvPr>
          <p:cNvSpPr txBox="1"/>
          <p:nvPr/>
        </p:nvSpPr>
        <p:spPr>
          <a:xfrm>
            <a:off x="6119793" y="3048126"/>
            <a:ext cx="543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DMOG</a:t>
            </a:r>
          </a:p>
          <a:p>
            <a:r>
              <a:rPr kumimoji="1" lang="en-US" altLang="ja-JP" sz="800" dirty="0">
                <a:latin typeface="Palatino Linotype" panose="02040502050505030304" pitchFamily="18" charset="0"/>
              </a:rPr>
              <a:t>1(1mM)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FB07F23-ADDA-A8FC-21C2-81115F79B1CD}"/>
              </a:ext>
            </a:extLst>
          </p:cNvPr>
          <p:cNvSpPr txBox="1"/>
          <p:nvPr/>
        </p:nvSpPr>
        <p:spPr>
          <a:xfrm>
            <a:off x="5812199" y="3048126"/>
            <a:ext cx="447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1%O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</a:p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1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81DA091-B8E0-2B32-FE1B-ACBAE82ED2C6}"/>
              </a:ext>
            </a:extLst>
          </p:cNvPr>
          <p:cNvSpPr txBox="1"/>
          <p:nvPr/>
        </p:nvSpPr>
        <p:spPr>
          <a:xfrm>
            <a:off x="6495732" y="3044364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Control</a:t>
            </a:r>
          </a:p>
          <a:p>
            <a:pPr algn="ctr"/>
            <a:r>
              <a:rPr lang="en-US" altLang="ja-JP" sz="800" dirty="0">
                <a:latin typeface="Palatino Linotype" panose="02040502050505030304" pitchFamily="18" charset="0"/>
              </a:rPr>
              <a:t>2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476ED4F-BEE8-1D39-B8B0-3CF12E9C07BA}"/>
              </a:ext>
            </a:extLst>
          </p:cNvPr>
          <p:cNvSpPr txBox="1"/>
          <p:nvPr/>
        </p:nvSpPr>
        <p:spPr>
          <a:xfrm>
            <a:off x="7590263" y="3044364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Control</a:t>
            </a:r>
          </a:p>
          <a:p>
            <a:pPr algn="ctr"/>
            <a:r>
              <a:rPr lang="en-US" altLang="ja-JP" sz="800" dirty="0">
                <a:latin typeface="Palatino Linotype" panose="02040502050505030304" pitchFamily="18" charset="0"/>
              </a:rPr>
              <a:t>3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94F8CCA-CF01-66C9-919A-35CAAC7CA7AE}"/>
              </a:ext>
            </a:extLst>
          </p:cNvPr>
          <p:cNvSpPr txBox="1"/>
          <p:nvPr/>
        </p:nvSpPr>
        <p:spPr>
          <a:xfrm>
            <a:off x="6918223" y="3044364"/>
            <a:ext cx="447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1%O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</a:p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3486BF9-2A46-D772-DC36-F11CC451660D}"/>
              </a:ext>
            </a:extLst>
          </p:cNvPr>
          <p:cNvSpPr txBox="1"/>
          <p:nvPr/>
        </p:nvSpPr>
        <p:spPr>
          <a:xfrm>
            <a:off x="7982817" y="3044364"/>
            <a:ext cx="447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1%O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</a:p>
          <a:p>
            <a:pPr algn="ctr"/>
            <a:r>
              <a:rPr lang="en-US" altLang="ja-JP" sz="800" dirty="0">
                <a:latin typeface="Palatino Linotype" panose="02040502050505030304" pitchFamily="18" charset="0"/>
              </a:rPr>
              <a:t>3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2476C43-A179-E0C2-B826-AE68B9EA52C8}"/>
              </a:ext>
            </a:extLst>
          </p:cNvPr>
          <p:cNvSpPr txBox="1"/>
          <p:nvPr/>
        </p:nvSpPr>
        <p:spPr>
          <a:xfrm>
            <a:off x="7223410" y="3044364"/>
            <a:ext cx="543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DMOG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2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(1mM)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7128C8F-839D-42B6-C49C-1E8246641400}"/>
              </a:ext>
            </a:extLst>
          </p:cNvPr>
          <p:cNvSpPr txBox="1"/>
          <p:nvPr/>
        </p:nvSpPr>
        <p:spPr>
          <a:xfrm>
            <a:off x="8329080" y="3045078"/>
            <a:ext cx="543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DMOG</a:t>
            </a:r>
          </a:p>
          <a:p>
            <a:r>
              <a:rPr kumimoji="1" lang="en-US" altLang="ja-JP" sz="800" dirty="0">
                <a:latin typeface="Palatino Linotype" panose="02040502050505030304" pitchFamily="18" charset="0"/>
              </a:rPr>
              <a:t>3(1mM)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3221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コンテンツ プレースホルダー 14">
            <a:extLst>
              <a:ext uri="{FF2B5EF4-FFF2-40B4-BE49-F238E27FC236}">
                <a16:creationId xmlns:a16="http://schemas.microsoft.com/office/drawing/2014/main" id="{D7CE7576-F12E-1658-8E57-DC11486784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735" y="1980000"/>
            <a:ext cx="4915814" cy="4023360"/>
          </a:xfr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146701DC-32B6-DC56-3BB2-C6F867335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ja-JP" sz="3600" dirty="0">
                <a:latin typeface="Palatino Linotype" panose="02040502050505030304" pitchFamily="18" charset="0"/>
              </a:rPr>
              <a:t>FigureS1</a:t>
            </a:r>
            <a:r>
              <a:rPr lang="ja-JP" altLang="en-US" sz="3600" dirty="0">
                <a:latin typeface="Palatino Linotype" panose="02040502050505030304" pitchFamily="18" charset="0"/>
              </a:rPr>
              <a:t>　</a:t>
            </a:r>
            <a:r>
              <a:rPr lang="en-US" altLang="ja-JP" sz="3600" dirty="0">
                <a:latin typeface="Palatino Linotype" panose="02040502050505030304" pitchFamily="18" charset="0"/>
              </a:rPr>
              <a:t>HIF1-β</a:t>
            </a:r>
            <a:endParaRPr kumimoji="1" lang="ja-JP" altLang="en-US" sz="36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80CE934-492B-DE4C-2DB3-ABBAD34188B6}"/>
              </a:ext>
            </a:extLst>
          </p:cNvPr>
          <p:cNvSpPr txBox="1"/>
          <p:nvPr/>
        </p:nvSpPr>
        <p:spPr>
          <a:xfrm>
            <a:off x="5124223" y="2748967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Control</a:t>
            </a:r>
          </a:p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1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BF3866C-EAC7-5365-FC74-3B88711E7278}"/>
              </a:ext>
            </a:extLst>
          </p:cNvPr>
          <p:cNvSpPr txBox="1"/>
          <p:nvPr/>
        </p:nvSpPr>
        <p:spPr>
          <a:xfrm>
            <a:off x="5851947" y="2737183"/>
            <a:ext cx="543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DMOG</a:t>
            </a:r>
          </a:p>
          <a:p>
            <a:r>
              <a:rPr kumimoji="1" lang="en-US" altLang="ja-JP" sz="800" dirty="0">
                <a:latin typeface="Palatino Linotype" panose="02040502050505030304" pitchFamily="18" charset="0"/>
              </a:rPr>
              <a:t>1(1mM)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FB07F23-ADDA-A8FC-21C2-81115F79B1CD}"/>
              </a:ext>
            </a:extLst>
          </p:cNvPr>
          <p:cNvSpPr txBox="1"/>
          <p:nvPr/>
        </p:nvSpPr>
        <p:spPr>
          <a:xfrm>
            <a:off x="5555778" y="2743075"/>
            <a:ext cx="447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1%O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</a:p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1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81DA091-B8E0-2B32-FE1B-ACBAE82ED2C6}"/>
              </a:ext>
            </a:extLst>
          </p:cNvPr>
          <p:cNvSpPr txBox="1"/>
          <p:nvPr/>
        </p:nvSpPr>
        <p:spPr>
          <a:xfrm>
            <a:off x="6239383" y="2748967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Control</a:t>
            </a:r>
          </a:p>
          <a:p>
            <a:pPr algn="ctr"/>
            <a:r>
              <a:rPr lang="en-US" altLang="ja-JP" sz="800" dirty="0">
                <a:latin typeface="Palatino Linotype" panose="02040502050505030304" pitchFamily="18" charset="0"/>
              </a:rPr>
              <a:t>2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476ED4F-BEE8-1D39-B8B0-3CF12E9C07BA}"/>
              </a:ext>
            </a:extLst>
          </p:cNvPr>
          <p:cNvSpPr txBox="1"/>
          <p:nvPr/>
        </p:nvSpPr>
        <p:spPr>
          <a:xfrm>
            <a:off x="7340573" y="2737183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Control</a:t>
            </a:r>
          </a:p>
          <a:p>
            <a:pPr algn="ctr"/>
            <a:r>
              <a:rPr lang="en-US" altLang="ja-JP" sz="800" dirty="0">
                <a:latin typeface="Palatino Linotype" panose="02040502050505030304" pitchFamily="18" charset="0"/>
              </a:rPr>
              <a:t>3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94F8CCA-CF01-66C9-919A-35CAAC7CA7AE}"/>
              </a:ext>
            </a:extLst>
          </p:cNvPr>
          <p:cNvSpPr txBox="1"/>
          <p:nvPr/>
        </p:nvSpPr>
        <p:spPr>
          <a:xfrm>
            <a:off x="6651272" y="2752000"/>
            <a:ext cx="447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1%O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</a:p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3486BF9-2A46-D772-DC36-F11CC451660D}"/>
              </a:ext>
            </a:extLst>
          </p:cNvPr>
          <p:cNvSpPr txBox="1"/>
          <p:nvPr/>
        </p:nvSpPr>
        <p:spPr>
          <a:xfrm>
            <a:off x="7700534" y="2737183"/>
            <a:ext cx="447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1%O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</a:p>
          <a:p>
            <a:pPr algn="ctr"/>
            <a:r>
              <a:rPr lang="en-US" altLang="ja-JP" sz="800" dirty="0">
                <a:latin typeface="Palatino Linotype" panose="02040502050505030304" pitchFamily="18" charset="0"/>
              </a:rPr>
              <a:t>3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2476C43-A179-E0C2-B826-AE68B9EA52C8}"/>
              </a:ext>
            </a:extLst>
          </p:cNvPr>
          <p:cNvSpPr txBox="1"/>
          <p:nvPr/>
        </p:nvSpPr>
        <p:spPr>
          <a:xfrm>
            <a:off x="6964358" y="2737183"/>
            <a:ext cx="543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DMOG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2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(1mM)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7128C8F-839D-42B6-C49C-1E8246641400}"/>
              </a:ext>
            </a:extLst>
          </p:cNvPr>
          <p:cNvSpPr txBox="1"/>
          <p:nvPr/>
        </p:nvSpPr>
        <p:spPr>
          <a:xfrm>
            <a:off x="8076769" y="2742871"/>
            <a:ext cx="543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DMOG</a:t>
            </a:r>
          </a:p>
          <a:p>
            <a:r>
              <a:rPr kumimoji="1" lang="en-US" altLang="ja-JP" sz="800" dirty="0">
                <a:latin typeface="Palatino Linotype" panose="02040502050505030304" pitchFamily="18" charset="0"/>
              </a:rPr>
              <a:t>3(1mM)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5503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コンテンツ プレースホルダー 14">
            <a:extLst>
              <a:ext uri="{FF2B5EF4-FFF2-40B4-BE49-F238E27FC236}">
                <a16:creationId xmlns:a16="http://schemas.microsoft.com/office/drawing/2014/main" id="{EF83DB0E-45B2-BE18-190C-643E84B099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735" y="2324894"/>
            <a:ext cx="4915814" cy="4023360"/>
          </a:xfr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146701DC-32B6-DC56-3BB2-C6F867335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ja-JP" sz="3600" dirty="0">
                <a:latin typeface="Palatino Linotype" panose="02040502050505030304" pitchFamily="18" charset="0"/>
              </a:rPr>
              <a:t>FigureS1</a:t>
            </a:r>
            <a:r>
              <a:rPr lang="ja-JP" altLang="en-US" sz="3600">
                <a:latin typeface="Palatino Linotype" panose="02040502050505030304" pitchFamily="18" charset="0"/>
              </a:rPr>
              <a:t>　</a:t>
            </a:r>
            <a:r>
              <a:rPr lang="en-US" altLang="ja-JP" sz="3600">
                <a:latin typeface="Palatino Linotype" panose="02040502050505030304" pitchFamily="18" charset="0"/>
              </a:rPr>
              <a:t>β-actin</a:t>
            </a:r>
            <a:endParaRPr kumimoji="1" lang="ja-JP" altLang="en-US" sz="36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80CE934-492B-DE4C-2DB3-ABBAD34188B6}"/>
              </a:ext>
            </a:extLst>
          </p:cNvPr>
          <p:cNvSpPr txBox="1"/>
          <p:nvPr/>
        </p:nvSpPr>
        <p:spPr>
          <a:xfrm>
            <a:off x="4837237" y="3117807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Control</a:t>
            </a:r>
          </a:p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1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BF3866C-EAC7-5365-FC74-3B88711E7278}"/>
              </a:ext>
            </a:extLst>
          </p:cNvPr>
          <p:cNvSpPr txBox="1"/>
          <p:nvPr/>
        </p:nvSpPr>
        <p:spPr>
          <a:xfrm>
            <a:off x="5557422" y="3117807"/>
            <a:ext cx="543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DMOG</a:t>
            </a:r>
          </a:p>
          <a:p>
            <a:r>
              <a:rPr kumimoji="1" lang="en-US" altLang="ja-JP" sz="800" dirty="0">
                <a:latin typeface="Palatino Linotype" panose="02040502050505030304" pitchFamily="18" charset="0"/>
              </a:rPr>
              <a:t>1(1mM)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FB07F23-ADDA-A8FC-21C2-81115F79B1CD}"/>
              </a:ext>
            </a:extLst>
          </p:cNvPr>
          <p:cNvSpPr txBox="1"/>
          <p:nvPr/>
        </p:nvSpPr>
        <p:spPr>
          <a:xfrm>
            <a:off x="5249511" y="3118924"/>
            <a:ext cx="447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1%O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</a:p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1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81DA091-B8E0-2B32-FE1B-ACBAE82ED2C6}"/>
              </a:ext>
            </a:extLst>
          </p:cNvPr>
          <p:cNvSpPr txBox="1"/>
          <p:nvPr/>
        </p:nvSpPr>
        <p:spPr>
          <a:xfrm>
            <a:off x="5931686" y="3117807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Control</a:t>
            </a:r>
          </a:p>
          <a:p>
            <a:pPr algn="ctr"/>
            <a:r>
              <a:rPr lang="en-US" altLang="ja-JP" sz="800" dirty="0">
                <a:latin typeface="Palatino Linotype" panose="02040502050505030304" pitchFamily="18" charset="0"/>
              </a:rPr>
              <a:t>2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476ED4F-BEE8-1D39-B8B0-3CF12E9C07BA}"/>
              </a:ext>
            </a:extLst>
          </p:cNvPr>
          <p:cNvSpPr txBox="1"/>
          <p:nvPr/>
        </p:nvSpPr>
        <p:spPr>
          <a:xfrm>
            <a:off x="6992642" y="3117807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Control</a:t>
            </a:r>
          </a:p>
          <a:p>
            <a:pPr algn="ctr"/>
            <a:r>
              <a:rPr lang="en-US" altLang="ja-JP" sz="800" dirty="0">
                <a:latin typeface="Palatino Linotype" panose="02040502050505030304" pitchFamily="18" charset="0"/>
              </a:rPr>
              <a:t>3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94F8CCA-CF01-66C9-919A-35CAAC7CA7AE}"/>
              </a:ext>
            </a:extLst>
          </p:cNvPr>
          <p:cNvSpPr txBox="1"/>
          <p:nvPr/>
        </p:nvSpPr>
        <p:spPr>
          <a:xfrm>
            <a:off x="6317066" y="3119337"/>
            <a:ext cx="447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1%O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</a:p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3486BF9-2A46-D772-DC36-F11CC451660D}"/>
              </a:ext>
            </a:extLst>
          </p:cNvPr>
          <p:cNvSpPr txBox="1"/>
          <p:nvPr/>
        </p:nvSpPr>
        <p:spPr>
          <a:xfrm>
            <a:off x="7366300" y="3117807"/>
            <a:ext cx="447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Palatino Linotype" panose="02040502050505030304" pitchFamily="18" charset="0"/>
              </a:rPr>
              <a:t>1%O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</a:p>
          <a:p>
            <a:pPr algn="ctr"/>
            <a:r>
              <a:rPr lang="en-US" altLang="ja-JP" sz="800" dirty="0">
                <a:latin typeface="Palatino Linotype" panose="02040502050505030304" pitchFamily="18" charset="0"/>
              </a:rPr>
              <a:t>3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2476C43-A179-E0C2-B826-AE68B9EA52C8}"/>
              </a:ext>
            </a:extLst>
          </p:cNvPr>
          <p:cNvSpPr txBox="1"/>
          <p:nvPr/>
        </p:nvSpPr>
        <p:spPr>
          <a:xfrm>
            <a:off x="6644381" y="3117807"/>
            <a:ext cx="543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DMOG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2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(1mM)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7128C8F-839D-42B6-C49C-1E8246641400}"/>
              </a:ext>
            </a:extLst>
          </p:cNvPr>
          <p:cNvSpPr txBox="1"/>
          <p:nvPr/>
        </p:nvSpPr>
        <p:spPr>
          <a:xfrm>
            <a:off x="7720169" y="3117807"/>
            <a:ext cx="543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DMOG</a:t>
            </a:r>
          </a:p>
          <a:p>
            <a:r>
              <a:rPr kumimoji="1" lang="en-US" altLang="ja-JP" sz="800" dirty="0">
                <a:latin typeface="Palatino Linotype" panose="02040502050505030304" pitchFamily="18" charset="0"/>
              </a:rPr>
              <a:t>3(1mM)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967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コンテンツ プレースホルダー 6">
            <a:extLst>
              <a:ext uri="{FF2B5EF4-FFF2-40B4-BE49-F238E27FC236}">
                <a16:creationId xmlns:a16="http://schemas.microsoft.com/office/drawing/2014/main" id="{2D2D3BFB-AC72-22B9-B46A-EAF198D57F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735" y="1980000"/>
            <a:ext cx="4915814" cy="4023360"/>
          </a:xfrm>
        </p:spPr>
      </p:pic>
      <p:sp>
        <p:nvSpPr>
          <p:cNvPr id="4" name="タイトル 3">
            <a:extLst>
              <a:ext uri="{FF2B5EF4-FFF2-40B4-BE49-F238E27FC236}">
                <a16:creationId xmlns:a16="http://schemas.microsoft.com/office/drawing/2014/main" id="{2158E207-8C6B-2962-ADC2-BEB5D264B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ja-JP" sz="3600" dirty="0">
                <a:latin typeface="Palatino Linotype" panose="02040502050505030304" pitchFamily="18" charset="0"/>
              </a:rPr>
              <a:t>Figure1A HIF2-α</a:t>
            </a:r>
            <a:endParaRPr lang="ja-JP" altLang="en-US" sz="3600" dirty="0">
              <a:latin typeface="Palatino Linotype" panose="02040502050505030304" pitchFamily="18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8CFFC97-2CC8-9AA0-1EBD-868027480BBC}"/>
              </a:ext>
            </a:extLst>
          </p:cNvPr>
          <p:cNvSpPr txBox="1"/>
          <p:nvPr/>
        </p:nvSpPr>
        <p:spPr>
          <a:xfrm>
            <a:off x="5411474" y="2614273"/>
            <a:ext cx="5581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Control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CADCDA2-0DFD-98DD-90FD-02522B2002BB}"/>
              </a:ext>
            </a:extLst>
          </p:cNvPr>
          <p:cNvSpPr txBox="1"/>
          <p:nvPr/>
        </p:nvSpPr>
        <p:spPr>
          <a:xfrm>
            <a:off x="5823880" y="2626589"/>
            <a:ext cx="4555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8DA38C6-29C0-7B1D-EE6F-6A83E0C40805}"/>
              </a:ext>
            </a:extLst>
          </p:cNvPr>
          <p:cNvSpPr txBox="1"/>
          <p:nvPr/>
        </p:nvSpPr>
        <p:spPr>
          <a:xfrm>
            <a:off x="6244287" y="2620431"/>
            <a:ext cx="3642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LPS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F9A1D5C-6AD9-60EA-6434-6B2B0D503A6F}"/>
              </a:ext>
            </a:extLst>
          </p:cNvPr>
          <p:cNvSpPr txBox="1"/>
          <p:nvPr/>
        </p:nvSpPr>
        <p:spPr>
          <a:xfrm>
            <a:off x="6589827" y="2614273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10F3083-7EEB-D001-92BA-C31B37762E35}"/>
              </a:ext>
            </a:extLst>
          </p:cNvPr>
          <p:cNvSpPr txBox="1"/>
          <p:nvPr/>
        </p:nvSpPr>
        <p:spPr>
          <a:xfrm>
            <a:off x="6941319" y="2552718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 LPS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E5C072F-9415-B5C5-7200-7E8CBC3711C8}"/>
              </a:ext>
            </a:extLst>
          </p:cNvPr>
          <p:cNvSpPr txBox="1"/>
          <p:nvPr/>
        </p:nvSpPr>
        <p:spPr>
          <a:xfrm>
            <a:off x="7251133" y="2552718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B215334-611F-4263-5711-27E20518435A}"/>
              </a:ext>
            </a:extLst>
          </p:cNvPr>
          <p:cNvSpPr txBox="1"/>
          <p:nvPr/>
        </p:nvSpPr>
        <p:spPr>
          <a:xfrm>
            <a:off x="7647969" y="2552718"/>
            <a:ext cx="4267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 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LPS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262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コンテンツ プレースホルダー 6">
            <a:extLst>
              <a:ext uri="{FF2B5EF4-FFF2-40B4-BE49-F238E27FC236}">
                <a16:creationId xmlns:a16="http://schemas.microsoft.com/office/drawing/2014/main" id="{A0DD89D9-0223-FFDC-133E-2AA1E57472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735" y="1980000"/>
            <a:ext cx="4915814" cy="4023360"/>
          </a:xfrm>
        </p:spPr>
      </p:pic>
      <p:sp>
        <p:nvSpPr>
          <p:cNvPr id="4" name="タイトル 3">
            <a:extLst>
              <a:ext uri="{FF2B5EF4-FFF2-40B4-BE49-F238E27FC236}">
                <a16:creationId xmlns:a16="http://schemas.microsoft.com/office/drawing/2014/main" id="{2158E207-8C6B-2962-ADC2-BEB5D264B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ja-JP" sz="3600" dirty="0">
                <a:latin typeface="Palatino Linotype" panose="02040502050505030304" pitchFamily="18" charset="0"/>
              </a:rPr>
              <a:t>Figure1A HIF1-β</a:t>
            </a:r>
            <a:endParaRPr lang="ja-JP" altLang="en-US" sz="3600" dirty="0">
              <a:latin typeface="Palatino Linotype" panose="02040502050505030304" pitchFamily="18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8CFFC97-2CC8-9AA0-1EBD-868027480BBC}"/>
              </a:ext>
            </a:extLst>
          </p:cNvPr>
          <p:cNvSpPr txBox="1"/>
          <p:nvPr/>
        </p:nvSpPr>
        <p:spPr>
          <a:xfrm>
            <a:off x="5502801" y="3061380"/>
            <a:ext cx="5581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Control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CADCDA2-0DFD-98DD-90FD-02522B2002BB}"/>
              </a:ext>
            </a:extLst>
          </p:cNvPr>
          <p:cNvSpPr txBox="1"/>
          <p:nvPr/>
        </p:nvSpPr>
        <p:spPr>
          <a:xfrm>
            <a:off x="5910955" y="3061380"/>
            <a:ext cx="4555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8DA38C6-29C0-7B1D-EE6F-6A83E0C40805}"/>
              </a:ext>
            </a:extLst>
          </p:cNvPr>
          <p:cNvSpPr txBox="1"/>
          <p:nvPr/>
        </p:nvSpPr>
        <p:spPr>
          <a:xfrm>
            <a:off x="6319923" y="3061380"/>
            <a:ext cx="3642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LPS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F9A1D5C-6AD9-60EA-6434-6B2B0D503A6F}"/>
              </a:ext>
            </a:extLst>
          </p:cNvPr>
          <p:cNvSpPr txBox="1"/>
          <p:nvPr/>
        </p:nvSpPr>
        <p:spPr>
          <a:xfrm>
            <a:off x="6644989" y="3061380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10F3083-7EEB-D001-92BA-C31B37762E35}"/>
              </a:ext>
            </a:extLst>
          </p:cNvPr>
          <p:cNvSpPr txBox="1"/>
          <p:nvPr/>
        </p:nvSpPr>
        <p:spPr>
          <a:xfrm>
            <a:off x="6976407" y="2965214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 LPS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E5C072F-9415-B5C5-7200-7E8CBC3711C8}"/>
              </a:ext>
            </a:extLst>
          </p:cNvPr>
          <p:cNvSpPr txBox="1"/>
          <p:nvPr/>
        </p:nvSpPr>
        <p:spPr>
          <a:xfrm>
            <a:off x="7317690" y="2938270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 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B215334-611F-4263-5711-27E20518435A}"/>
              </a:ext>
            </a:extLst>
          </p:cNvPr>
          <p:cNvSpPr txBox="1"/>
          <p:nvPr/>
        </p:nvSpPr>
        <p:spPr>
          <a:xfrm>
            <a:off x="7680053" y="2941474"/>
            <a:ext cx="4267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 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LPS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923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コンテンツ プレースホルダー 6">
            <a:extLst>
              <a:ext uri="{FF2B5EF4-FFF2-40B4-BE49-F238E27FC236}">
                <a16:creationId xmlns:a16="http://schemas.microsoft.com/office/drawing/2014/main" id="{11F76AEE-BFA9-D2E1-B482-939BF285FA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735" y="1980000"/>
            <a:ext cx="4915814" cy="4023360"/>
          </a:xfrm>
        </p:spPr>
      </p:pic>
      <p:sp>
        <p:nvSpPr>
          <p:cNvPr id="4" name="タイトル 3">
            <a:extLst>
              <a:ext uri="{FF2B5EF4-FFF2-40B4-BE49-F238E27FC236}">
                <a16:creationId xmlns:a16="http://schemas.microsoft.com/office/drawing/2014/main" id="{2158E207-8C6B-2962-ADC2-BEB5D264B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ja-JP" sz="3600" dirty="0">
                <a:latin typeface="Palatino Linotype" panose="02040502050505030304" pitchFamily="18" charset="0"/>
              </a:rPr>
              <a:t>Figure1A β-actin</a:t>
            </a:r>
            <a:endParaRPr lang="ja-JP" altLang="en-US" sz="3600" dirty="0">
              <a:latin typeface="Palatino Linotype" panose="02040502050505030304" pitchFamily="18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8CFFC97-2CC8-9AA0-1EBD-868027480BBC}"/>
              </a:ext>
            </a:extLst>
          </p:cNvPr>
          <p:cNvSpPr txBox="1"/>
          <p:nvPr/>
        </p:nvSpPr>
        <p:spPr>
          <a:xfrm>
            <a:off x="5896238" y="2943358"/>
            <a:ext cx="5581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Control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CADCDA2-0DFD-98DD-90FD-02522B2002BB}"/>
              </a:ext>
            </a:extLst>
          </p:cNvPr>
          <p:cNvSpPr txBox="1"/>
          <p:nvPr/>
        </p:nvSpPr>
        <p:spPr>
          <a:xfrm>
            <a:off x="6268913" y="2948210"/>
            <a:ext cx="4555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8DA38C6-29C0-7B1D-EE6F-6A83E0C40805}"/>
              </a:ext>
            </a:extLst>
          </p:cNvPr>
          <p:cNvSpPr txBox="1"/>
          <p:nvPr/>
        </p:nvSpPr>
        <p:spPr>
          <a:xfrm>
            <a:off x="6658335" y="2943213"/>
            <a:ext cx="3642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LPS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F9A1D5C-6AD9-60EA-6434-6B2B0D503A6F}"/>
              </a:ext>
            </a:extLst>
          </p:cNvPr>
          <p:cNvSpPr txBox="1"/>
          <p:nvPr/>
        </p:nvSpPr>
        <p:spPr>
          <a:xfrm>
            <a:off x="7015694" y="2940820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10F3083-7EEB-D001-92BA-C31B37762E35}"/>
              </a:ext>
            </a:extLst>
          </p:cNvPr>
          <p:cNvSpPr txBox="1"/>
          <p:nvPr/>
        </p:nvSpPr>
        <p:spPr>
          <a:xfrm>
            <a:off x="7312360" y="2868695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 LPS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E5C072F-9415-B5C5-7200-7E8CBC3711C8}"/>
              </a:ext>
            </a:extLst>
          </p:cNvPr>
          <p:cNvSpPr txBox="1"/>
          <p:nvPr/>
        </p:nvSpPr>
        <p:spPr>
          <a:xfrm>
            <a:off x="7645897" y="2879265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 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B215334-611F-4263-5711-27E20518435A}"/>
              </a:ext>
            </a:extLst>
          </p:cNvPr>
          <p:cNvSpPr txBox="1"/>
          <p:nvPr/>
        </p:nvSpPr>
        <p:spPr>
          <a:xfrm>
            <a:off x="8031380" y="2868695"/>
            <a:ext cx="4267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 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LPS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532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コンテンツ プレースホルダー 5">
            <a:extLst>
              <a:ext uri="{FF2B5EF4-FFF2-40B4-BE49-F238E27FC236}">
                <a16:creationId xmlns:a16="http://schemas.microsoft.com/office/drawing/2014/main" id="{1ADA1135-E854-D660-4FA3-19FD14B408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735" y="1980000"/>
            <a:ext cx="4915814" cy="4023360"/>
          </a:xfrm>
        </p:spPr>
      </p:pic>
      <p:sp>
        <p:nvSpPr>
          <p:cNvPr id="4" name="タイトル 3">
            <a:extLst>
              <a:ext uri="{FF2B5EF4-FFF2-40B4-BE49-F238E27FC236}">
                <a16:creationId xmlns:a16="http://schemas.microsoft.com/office/drawing/2014/main" id="{2158E207-8C6B-2962-ADC2-BEB5D264B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ja-JP" sz="3600" dirty="0">
                <a:latin typeface="Palatino Linotype" panose="02040502050505030304" pitchFamily="18" charset="0"/>
              </a:rPr>
              <a:t>Figure2A HIF1-α</a:t>
            </a:r>
            <a:endParaRPr lang="ja-JP" altLang="en-US" sz="3600" dirty="0">
              <a:latin typeface="Palatino Linotype" panose="02040502050505030304" pitchFamily="18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8CFFC97-2CC8-9AA0-1EBD-868027480BBC}"/>
              </a:ext>
            </a:extLst>
          </p:cNvPr>
          <p:cNvSpPr txBox="1"/>
          <p:nvPr/>
        </p:nvSpPr>
        <p:spPr>
          <a:xfrm>
            <a:off x="5162971" y="2608493"/>
            <a:ext cx="5581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Control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CADCDA2-0DFD-98DD-90FD-02522B2002BB}"/>
              </a:ext>
            </a:extLst>
          </p:cNvPr>
          <p:cNvSpPr txBox="1"/>
          <p:nvPr/>
        </p:nvSpPr>
        <p:spPr>
          <a:xfrm>
            <a:off x="5579662" y="2609199"/>
            <a:ext cx="4555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8DA38C6-29C0-7B1D-EE6F-6A83E0C40805}"/>
              </a:ext>
            </a:extLst>
          </p:cNvPr>
          <p:cNvSpPr txBox="1"/>
          <p:nvPr/>
        </p:nvSpPr>
        <p:spPr>
          <a:xfrm>
            <a:off x="5951356" y="3180893"/>
            <a:ext cx="1847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F9A1D5C-6AD9-60EA-6434-6B2B0D503A6F}"/>
              </a:ext>
            </a:extLst>
          </p:cNvPr>
          <p:cNvSpPr txBox="1"/>
          <p:nvPr/>
        </p:nvSpPr>
        <p:spPr>
          <a:xfrm>
            <a:off x="5959436" y="2608493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10F3083-7EEB-D001-92BA-C31B37762E35}"/>
              </a:ext>
            </a:extLst>
          </p:cNvPr>
          <p:cNvSpPr txBox="1"/>
          <p:nvPr/>
        </p:nvSpPr>
        <p:spPr>
          <a:xfrm>
            <a:off x="6985060" y="2541080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E5C072F-9415-B5C5-7200-7E8CBC3711C8}"/>
              </a:ext>
            </a:extLst>
          </p:cNvPr>
          <p:cNvSpPr txBox="1"/>
          <p:nvPr/>
        </p:nvSpPr>
        <p:spPr>
          <a:xfrm>
            <a:off x="6266634" y="2546938"/>
            <a:ext cx="4780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+IL-1β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B215334-611F-4263-5711-27E20518435A}"/>
              </a:ext>
            </a:extLst>
          </p:cNvPr>
          <p:cNvSpPr txBox="1"/>
          <p:nvPr/>
        </p:nvSpPr>
        <p:spPr>
          <a:xfrm>
            <a:off x="7353803" y="2531031"/>
            <a:ext cx="447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ACC7CF1-43EA-4DFD-47AA-AA2CB4676090}"/>
              </a:ext>
            </a:extLst>
          </p:cNvPr>
          <p:cNvSpPr txBox="1"/>
          <p:nvPr/>
        </p:nvSpPr>
        <p:spPr>
          <a:xfrm>
            <a:off x="6639034" y="2592586"/>
            <a:ext cx="4475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371782B-6251-2398-0763-011FD5851924}"/>
              </a:ext>
            </a:extLst>
          </p:cNvPr>
          <p:cNvSpPr txBox="1"/>
          <p:nvPr/>
        </p:nvSpPr>
        <p:spPr>
          <a:xfrm>
            <a:off x="8051698" y="2592586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DMOG(0.1mM)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0641D3C-8752-859F-DA9C-B8A0F82DCA9A}"/>
              </a:ext>
            </a:extLst>
          </p:cNvPr>
          <p:cNvSpPr txBox="1"/>
          <p:nvPr/>
        </p:nvSpPr>
        <p:spPr>
          <a:xfrm>
            <a:off x="7690608" y="2469475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912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コンテンツ プレースホルダー 6">
            <a:extLst>
              <a:ext uri="{FF2B5EF4-FFF2-40B4-BE49-F238E27FC236}">
                <a16:creationId xmlns:a16="http://schemas.microsoft.com/office/drawing/2014/main" id="{9CCEE624-BB6D-26C3-BA27-869E724B6F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735" y="1980000"/>
            <a:ext cx="4915814" cy="4023360"/>
          </a:xfrm>
        </p:spPr>
      </p:pic>
      <p:sp>
        <p:nvSpPr>
          <p:cNvPr id="4" name="タイトル 3">
            <a:extLst>
              <a:ext uri="{FF2B5EF4-FFF2-40B4-BE49-F238E27FC236}">
                <a16:creationId xmlns:a16="http://schemas.microsoft.com/office/drawing/2014/main" id="{2158E207-8C6B-2962-ADC2-BEB5D264B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ja-JP" sz="3600" dirty="0">
                <a:latin typeface="Palatino Linotype" panose="02040502050505030304" pitchFamily="18" charset="0"/>
              </a:rPr>
              <a:t>Figure2A HIF2-α</a:t>
            </a:r>
            <a:endParaRPr lang="ja-JP" altLang="en-US" sz="3600" dirty="0">
              <a:latin typeface="Palatino Linotype" panose="02040502050505030304" pitchFamily="18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8CFFC97-2CC8-9AA0-1EBD-868027480BBC}"/>
              </a:ext>
            </a:extLst>
          </p:cNvPr>
          <p:cNvSpPr txBox="1"/>
          <p:nvPr/>
        </p:nvSpPr>
        <p:spPr>
          <a:xfrm>
            <a:off x="5093415" y="2608493"/>
            <a:ext cx="5581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Control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CADCDA2-0DFD-98DD-90FD-02522B2002BB}"/>
              </a:ext>
            </a:extLst>
          </p:cNvPr>
          <p:cNvSpPr txBox="1"/>
          <p:nvPr/>
        </p:nvSpPr>
        <p:spPr>
          <a:xfrm>
            <a:off x="5501592" y="2608493"/>
            <a:ext cx="4555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8DA38C6-29C0-7B1D-EE6F-6A83E0C40805}"/>
              </a:ext>
            </a:extLst>
          </p:cNvPr>
          <p:cNvSpPr txBox="1"/>
          <p:nvPr/>
        </p:nvSpPr>
        <p:spPr>
          <a:xfrm>
            <a:off x="5951356" y="3180893"/>
            <a:ext cx="1847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F9A1D5C-6AD9-60EA-6434-6B2B0D503A6F}"/>
              </a:ext>
            </a:extLst>
          </p:cNvPr>
          <p:cNvSpPr txBox="1"/>
          <p:nvPr/>
        </p:nvSpPr>
        <p:spPr>
          <a:xfrm>
            <a:off x="5878406" y="2602635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10F3083-7EEB-D001-92BA-C31B37762E35}"/>
              </a:ext>
            </a:extLst>
          </p:cNvPr>
          <p:cNvSpPr txBox="1"/>
          <p:nvPr/>
        </p:nvSpPr>
        <p:spPr>
          <a:xfrm>
            <a:off x="6896631" y="2541080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E5C072F-9415-B5C5-7200-7E8CBC3711C8}"/>
              </a:ext>
            </a:extLst>
          </p:cNvPr>
          <p:cNvSpPr txBox="1"/>
          <p:nvPr/>
        </p:nvSpPr>
        <p:spPr>
          <a:xfrm>
            <a:off x="6170800" y="2541080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B215334-611F-4263-5711-27E20518435A}"/>
              </a:ext>
            </a:extLst>
          </p:cNvPr>
          <p:cNvSpPr txBox="1"/>
          <p:nvPr/>
        </p:nvSpPr>
        <p:spPr>
          <a:xfrm>
            <a:off x="7271250" y="2535517"/>
            <a:ext cx="447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ACC7CF1-43EA-4DFD-47AA-AA2CB4676090}"/>
              </a:ext>
            </a:extLst>
          </p:cNvPr>
          <p:cNvSpPr txBox="1"/>
          <p:nvPr/>
        </p:nvSpPr>
        <p:spPr>
          <a:xfrm>
            <a:off x="6561121" y="2602635"/>
            <a:ext cx="4475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371782B-6251-2398-0763-011FD5851924}"/>
              </a:ext>
            </a:extLst>
          </p:cNvPr>
          <p:cNvSpPr txBox="1"/>
          <p:nvPr/>
        </p:nvSpPr>
        <p:spPr>
          <a:xfrm>
            <a:off x="8002852" y="2593396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DMOG(0.1mM)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0641D3C-8752-859F-DA9C-B8A0F82DCA9A}"/>
              </a:ext>
            </a:extLst>
          </p:cNvPr>
          <p:cNvSpPr txBox="1"/>
          <p:nvPr/>
        </p:nvSpPr>
        <p:spPr>
          <a:xfrm>
            <a:off x="7618544" y="2473961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739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コンテンツ プレースホルダー 20">
            <a:extLst>
              <a:ext uri="{FF2B5EF4-FFF2-40B4-BE49-F238E27FC236}">
                <a16:creationId xmlns:a16="http://schemas.microsoft.com/office/drawing/2014/main" id="{B2A1164F-C128-0C38-081B-EA0F70CE80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735" y="1980000"/>
            <a:ext cx="4915814" cy="4023360"/>
          </a:xfrm>
        </p:spPr>
      </p:pic>
      <p:sp>
        <p:nvSpPr>
          <p:cNvPr id="4" name="タイトル 3">
            <a:extLst>
              <a:ext uri="{FF2B5EF4-FFF2-40B4-BE49-F238E27FC236}">
                <a16:creationId xmlns:a16="http://schemas.microsoft.com/office/drawing/2014/main" id="{2158E207-8C6B-2962-ADC2-BEB5D264B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ja-JP" sz="3600" dirty="0">
                <a:latin typeface="Palatino Linotype" panose="02040502050505030304" pitchFamily="18" charset="0"/>
              </a:rPr>
              <a:t>Figure2A HIF1-β</a:t>
            </a:r>
            <a:endParaRPr lang="ja-JP" altLang="en-US" sz="3600" dirty="0">
              <a:latin typeface="Palatino Linotype" panose="02040502050505030304" pitchFamily="18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8CFFC97-2CC8-9AA0-1EBD-868027480BBC}"/>
              </a:ext>
            </a:extLst>
          </p:cNvPr>
          <p:cNvSpPr txBox="1"/>
          <p:nvPr/>
        </p:nvSpPr>
        <p:spPr>
          <a:xfrm>
            <a:off x="4932300" y="2592586"/>
            <a:ext cx="5581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Control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CADCDA2-0DFD-98DD-90FD-02522B2002BB}"/>
              </a:ext>
            </a:extLst>
          </p:cNvPr>
          <p:cNvSpPr txBox="1"/>
          <p:nvPr/>
        </p:nvSpPr>
        <p:spPr>
          <a:xfrm>
            <a:off x="5361476" y="2608493"/>
            <a:ext cx="4555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8DA38C6-29C0-7B1D-EE6F-6A83E0C40805}"/>
              </a:ext>
            </a:extLst>
          </p:cNvPr>
          <p:cNvSpPr txBox="1"/>
          <p:nvPr/>
        </p:nvSpPr>
        <p:spPr>
          <a:xfrm>
            <a:off x="5951356" y="3180893"/>
            <a:ext cx="1847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F9A1D5C-6AD9-60EA-6434-6B2B0D503A6F}"/>
              </a:ext>
            </a:extLst>
          </p:cNvPr>
          <p:cNvSpPr txBox="1"/>
          <p:nvPr/>
        </p:nvSpPr>
        <p:spPr>
          <a:xfrm>
            <a:off x="5715630" y="2600583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10F3083-7EEB-D001-92BA-C31B37762E35}"/>
              </a:ext>
            </a:extLst>
          </p:cNvPr>
          <p:cNvSpPr txBox="1"/>
          <p:nvPr/>
        </p:nvSpPr>
        <p:spPr>
          <a:xfrm>
            <a:off x="6758417" y="2539028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E5C072F-9415-B5C5-7200-7E8CBC3711C8}"/>
              </a:ext>
            </a:extLst>
          </p:cNvPr>
          <p:cNvSpPr txBox="1"/>
          <p:nvPr/>
        </p:nvSpPr>
        <p:spPr>
          <a:xfrm>
            <a:off x="6027626" y="2531246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B215334-611F-4263-5711-27E20518435A}"/>
              </a:ext>
            </a:extLst>
          </p:cNvPr>
          <p:cNvSpPr txBox="1"/>
          <p:nvPr/>
        </p:nvSpPr>
        <p:spPr>
          <a:xfrm>
            <a:off x="7114237" y="2531246"/>
            <a:ext cx="447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ACC7CF1-43EA-4DFD-47AA-AA2CB4676090}"/>
              </a:ext>
            </a:extLst>
          </p:cNvPr>
          <p:cNvSpPr txBox="1"/>
          <p:nvPr/>
        </p:nvSpPr>
        <p:spPr>
          <a:xfrm>
            <a:off x="6399380" y="2592586"/>
            <a:ext cx="4475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371782B-6251-2398-0763-011FD5851924}"/>
              </a:ext>
            </a:extLst>
          </p:cNvPr>
          <p:cNvSpPr txBox="1"/>
          <p:nvPr/>
        </p:nvSpPr>
        <p:spPr>
          <a:xfrm>
            <a:off x="7796941" y="2592586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DMOG(0.1mM)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0641D3C-8752-859F-DA9C-B8A0F82DCA9A}"/>
              </a:ext>
            </a:extLst>
          </p:cNvPr>
          <p:cNvSpPr txBox="1"/>
          <p:nvPr/>
        </p:nvSpPr>
        <p:spPr>
          <a:xfrm>
            <a:off x="7458686" y="2469690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88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>
            <a:extLst>
              <a:ext uri="{FF2B5EF4-FFF2-40B4-BE49-F238E27FC236}">
                <a16:creationId xmlns:a16="http://schemas.microsoft.com/office/drawing/2014/main" id="{E5D0F680-4CCE-ACDC-8D7B-3FDFA61AFD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901" y="1980000"/>
            <a:ext cx="4915814" cy="4023360"/>
          </a:xfrm>
        </p:spPr>
      </p:pic>
      <p:sp>
        <p:nvSpPr>
          <p:cNvPr id="4" name="タイトル 3">
            <a:extLst>
              <a:ext uri="{FF2B5EF4-FFF2-40B4-BE49-F238E27FC236}">
                <a16:creationId xmlns:a16="http://schemas.microsoft.com/office/drawing/2014/main" id="{2158E207-8C6B-2962-ADC2-BEB5D264B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ja-JP" sz="3600" dirty="0">
                <a:latin typeface="Palatino Linotype" panose="02040502050505030304" pitchFamily="18" charset="0"/>
              </a:rPr>
              <a:t>Figure2A, 3B, 3C β-actin</a:t>
            </a:r>
            <a:endParaRPr lang="ja-JP" altLang="en-US" sz="3600" dirty="0">
              <a:latin typeface="Palatino Linotype" panose="02040502050505030304" pitchFamily="18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8CFFC97-2CC8-9AA0-1EBD-868027480BBC}"/>
              </a:ext>
            </a:extLst>
          </p:cNvPr>
          <p:cNvSpPr txBox="1"/>
          <p:nvPr/>
        </p:nvSpPr>
        <p:spPr>
          <a:xfrm>
            <a:off x="5010716" y="2616399"/>
            <a:ext cx="5581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Control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CADCDA2-0DFD-98DD-90FD-02522B2002BB}"/>
              </a:ext>
            </a:extLst>
          </p:cNvPr>
          <p:cNvSpPr txBox="1"/>
          <p:nvPr/>
        </p:nvSpPr>
        <p:spPr>
          <a:xfrm>
            <a:off x="5426989" y="2612204"/>
            <a:ext cx="4555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8DA38C6-29C0-7B1D-EE6F-6A83E0C40805}"/>
              </a:ext>
            </a:extLst>
          </p:cNvPr>
          <p:cNvSpPr txBox="1"/>
          <p:nvPr/>
        </p:nvSpPr>
        <p:spPr>
          <a:xfrm>
            <a:off x="5951356" y="3180893"/>
            <a:ext cx="1847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F9A1D5C-6AD9-60EA-6434-6B2B0D503A6F}"/>
              </a:ext>
            </a:extLst>
          </p:cNvPr>
          <p:cNvSpPr txBox="1"/>
          <p:nvPr/>
        </p:nvSpPr>
        <p:spPr>
          <a:xfrm>
            <a:off x="5832968" y="2612204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10F3083-7EEB-D001-92BA-C31B37762E35}"/>
              </a:ext>
            </a:extLst>
          </p:cNvPr>
          <p:cNvSpPr txBox="1"/>
          <p:nvPr/>
        </p:nvSpPr>
        <p:spPr>
          <a:xfrm>
            <a:off x="6880369" y="2559434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E5C072F-9415-B5C5-7200-7E8CBC3711C8}"/>
              </a:ext>
            </a:extLst>
          </p:cNvPr>
          <p:cNvSpPr txBox="1"/>
          <p:nvPr/>
        </p:nvSpPr>
        <p:spPr>
          <a:xfrm>
            <a:off x="6146891" y="2550649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B215334-611F-4263-5711-27E20518435A}"/>
              </a:ext>
            </a:extLst>
          </p:cNvPr>
          <p:cNvSpPr txBox="1"/>
          <p:nvPr/>
        </p:nvSpPr>
        <p:spPr>
          <a:xfrm>
            <a:off x="7261817" y="2531029"/>
            <a:ext cx="447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ACC7CF1-43EA-4DFD-47AA-AA2CB4676090}"/>
              </a:ext>
            </a:extLst>
          </p:cNvPr>
          <p:cNvSpPr txBox="1"/>
          <p:nvPr/>
        </p:nvSpPr>
        <p:spPr>
          <a:xfrm>
            <a:off x="6541797" y="2588779"/>
            <a:ext cx="4475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371782B-6251-2398-0763-011FD5851924}"/>
              </a:ext>
            </a:extLst>
          </p:cNvPr>
          <p:cNvSpPr txBox="1"/>
          <p:nvPr/>
        </p:nvSpPr>
        <p:spPr>
          <a:xfrm>
            <a:off x="7954341" y="2588779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DMOG(0.1mM)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0641D3C-8752-859F-DA9C-B8A0F82DCA9A}"/>
              </a:ext>
            </a:extLst>
          </p:cNvPr>
          <p:cNvSpPr txBox="1"/>
          <p:nvPr/>
        </p:nvSpPr>
        <p:spPr>
          <a:xfrm>
            <a:off x="7613828" y="2511835"/>
            <a:ext cx="4780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+IL-1β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5</a:t>
            </a:r>
            <a:r>
              <a:rPr kumimoji="1" lang="en-US" altLang="ja-JP" sz="800" dirty="0">
                <a:latin typeface="Palatino Linotype" panose="02040502050505030304" pitchFamily="18" charset="0"/>
              </a:rPr>
              <a:t>%O</a:t>
            </a:r>
            <a:r>
              <a:rPr kumimoji="1" lang="en-US" altLang="ja-JP" sz="700" dirty="0">
                <a:latin typeface="Palatino Linotype" panose="02040502050505030304" pitchFamily="18" charset="0"/>
              </a:rPr>
              <a:t>2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048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コンテンツ プレースホルダー 6">
            <a:extLst>
              <a:ext uri="{FF2B5EF4-FFF2-40B4-BE49-F238E27FC236}">
                <a16:creationId xmlns:a16="http://schemas.microsoft.com/office/drawing/2014/main" id="{758E5CD2-E0C0-B1DB-BBD7-DBFA336E3F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735" y="1980000"/>
            <a:ext cx="4915814" cy="4023360"/>
          </a:xfrm>
        </p:spPr>
      </p:pic>
      <p:sp>
        <p:nvSpPr>
          <p:cNvPr id="4" name="タイトル 3">
            <a:extLst>
              <a:ext uri="{FF2B5EF4-FFF2-40B4-BE49-F238E27FC236}">
                <a16:creationId xmlns:a16="http://schemas.microsoft.com/office/drawing/2014/main" id="{2158E207-8C6B-2962-ADC2-BEB5D264B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ja-JP" sz="3600" dirty="0">
                <a:latin typeface="Palatino Linotype" panose="02040502050505030304" pitchFamily="18" charset="0"/>
              </a:rPr>
              <a:t>Figure3A HIF1-α</a:t>
            </a:r>
            <a:endParaRPr lang="ja-JP" altLang="en-US" sz="3600" dirty="0">
              <a:latin typeface="Palatino Linotype" panose="02040502050505030304" pitchFamily="18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8CFFC97-2CC8-9AA0-1EBD-868027480BBC}"/>
              </a:ext>
            </a:extLst>
          </p:cNvPr>
          <p:cNvSpPr txBox="1"/>
          <p:nvPr/>
        </p:nvSpPr>
        <p:spPr>
          <a:xfrm>
            <a:off x="5300579" y="2838806"/>
            <a:ext cx="5581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Control 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8DA38C6-29C0-7B1D-EE6F-6A83E0C40805}"/>
              </a:ext>
            </a:extLst>
          </p:cNvPr>
          <p:cNvSpPr txBox="1"/>
          <p:nvPr/>
        </p:nvSpPr>
        <p:spPr>
          <a:xfrm>
            <a:off x="5951356" y="3180893"/>
            <a:ext cx="1847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E5C072F-9415-B5C5-7200-7E8CBC3711C8}"/>
              </a:ext>
            </a:extLst>
          </p:cNvPr>
          <p:cNvSpPr txBox="1"/>
          <p:nvPr/>
        </p:nvSpPr>
        <p:spPr>
          <a:xfrm>
            <a:off x="5672027" y="2777251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 IL-1β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0641D3C-8752-859F-DA9C-B8A0F82DCA9A}"/>
              </a:ext>
            </a:extLst>
          </p:cNvPr>
          <p:cNvSpPr txBox="1"/>
          <p:nvPr/>
        </p:nvSpPr>
        <p:spPr>
          <a:xfrm>
            <a:off x="6064484" y="2692743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 LY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B1DA41C-3501-C9E7-025F-AD35869C2D9E}"/>
              </a:ext>
            </a:extLst>
          </p:cNvPr>
          <p:cNvSpPr txBox="1"/>
          <p:nvPr/>
        </p:nvSpPr>
        <p:spPr>
          <a:xfrm>
            <a:off x="6401416" y="2692971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 PD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C24222D-E4E9-9739-5180-D97C7F79340A}"/>
              </a:ext>
            </a:extLst>
          </p:cNvPr>
          <p:cNvSpPr txBox="1"/>
          <p:nvPr/>
        </p:nvSpPr>
        <p:spPr>
          <a:xfrm>
            <a:off x="6768244" y="2692744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 SC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64CEFD96-0660-F2FA-0877-25C258CA3ED1}"/>
              </a:ext>
            </a:extLst>
          </p:cNvPr>
          <p:cNvSpPr txBox="1"/>
          <p:nvPr/>
        </p:nvSpPr>
        <p:spPr>
          <a:xfrm>
            <a:off x="7127618" y="2692744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Palatino Linotype" panose="02040502050505030304" pitchFamily="18" charset="0"/>
              </a:rPr>
              <a:t>TNFα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IL-1β</a:t>
            </a:r>
          </a:p>
          <a:p>
            <a:r>
              <a:rPr lang="en-US" altLang="ja-JP" sz="800" dirty="0">
                <a:latin typeface="Palatino Linotype" panose="02040502050505030304" pitchFamily="18" charset="0"/>
              </a:rPr>
              <a:t> NAC</a:t>
            </a:r>
            <a:endParaRPr kumimoji="1" lang="ja-JP" altLang="en-US" sz="800" dirty="0">
              <a:latin typeface="Palatino Linotype" panose="02040502050505030304" pitchFamily="18" charset="0"/>
            </a:endParaRPr>
          </a:p>
          <a:p>
            <a:endParaRPr kumimoji="1" lang="ja-JP" altLang="en-US" sz="8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5641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439</Words>
  <Application>Microsoft Office PowerPoint</Application>
  <PresentationFormat>ワイド画面</PresentationFormat>
  <Paragraphs>272</Paragraphs>
  <Slides>18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3" baseType="lpstr">
      <vt:lpstr>游ゴシック</vt:lpstr>
      <vt:lpstr>游ゴシック Light</vt:lpstr>
      <vt:lpstr>Arial</vt:lpstr>
      <vt:lpstr>Palatino Linotype</vt:lpstr>
      <vt:lpstr>Office テーマ</vt:lpstr>
      <vt:lpstr>Figure1A HIF1-α</vt:lpstr>
      <vt:lpstr>Figure1A HIF2-α</vt:lpstr>
      <vt:lpstr>Figure1A HIF1-β</vt:lpstr>
      <vt:lpstr>Figure1A β-actin</vt:lpstr>
      <vt:lpstr>Figure2A HIF1-α</vt:lpstr>
      <vt:lpstr>Figure2A HIF2-α</vt:lpstr>
      <vt:lpstr>Figure2A HIF1-β</vt:lpstr>
      <vt:lpstr>Figure2A, 3B, 3C β-actin</vt:lpstr>
      <vt:lpstr>Figure3A HIF1-α</vt:lpstr>
      <vt:lpstr>Figure3A β-actin</vt:lpstr>
      <vt:lpstr>Figure3B phosph-ERK1/2</vt:lpstr>
      <vt:lpstr>Figure3B ERK1/2</vt:lpstr>
      <vt:lpstr>Figure3B phosph-p38</vt:lpstr>
      <vt:lpstr>Figure3B p38</vt:lpstr>
      <vt:lpstr>FigureS1　HIF1-α</vt:lpstr>
      <vt:lpstr>FigureS1　HIF2-α</vt:lpstr>
      <vt:lpstr>FigureS1　HIF1-β</vt:lpstr>
      <vt:lpstr>FigureS1　β-actin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Figure1A HIF1-α</dc:title>
  <dc:creator>橋本 佳子</dc:creator>
  <cp:lastModifiedBy>橋本 佳子</cp:lastModifiedBy>
  <cp:revision>18</cp:revision>
  <dcterms:created xsi:type="dcterms:W3CDTF">2022-10-26T09:14:43Z</dcterms:created>
  <dcterms:modified xsi:type="dcterms:W3CDTF">2022-12-26T06:18:52Z</dcterms:modified>
</cp:coreProperties>
</file>