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12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5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14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83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73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4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0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7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85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5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24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D2D14-4F08-4C88-A2C6-DF53214A013C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B2A76-F47C-4ABA-9D82-6214635B8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6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2FEEB01-B569-460F-6601-1D463DC3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923363"/>
              </p:ext>
            </p:extLst>
          </p:nvPr>
        </p:nvGraphicFramePr>
        <p:xfrm>
          <a:off x="1967073" y="353792"/>
          <a:ext cx="4833255" cy="4327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6651">
                  <a:extLst>
                    <a:ext uri="{9D8B030D-6E8A-4147-A177-3AD203B41FA5}">
                      <a16:colId xmlns:a16="http://schemas.microsoft.com/office/drawing/2014/main" val="630714373"/>
                    </a:ext>
                  </a:extLst>
                </a:gridCol>
                <a:gridCol w="966651">
                  <a:extLst>
                    <a:ext uri="{9D8B030D-6E8A-4147-A177-3AD203B41FA5}">
                      <a16:colId xmlns:a16="http://schemas.microsoft.com/office/drawing/2014/main" val="2334880184"/>
                    </a:ext>
                  </a:extLst>
                </a:gridCol>
                <a:gridCol w="966651">
                  <a:extLst>
                    <a:ext uri="{9D8B030D-6E8A-4147-A177-3AD203B41FA5}">
                      <a16:colId xmlns:a16="http://schemas.microsoft.com/office/drawing/2014/main" val="377910219"/>
                    </a:ext>
                  </a:extLst>
                </a:gridCol>
                <a:gridCol w="966651">
                  <a:extLst>
                    <a:ext uri="{9D8B030D-6E8A-4147-A177-3AD203B41FA5}">
                      <a16:colId xmlns:a16="http://schemas.microsoft.com/office/drawing/2014/main" val="1513624534"/>
                    </a:ext>
                  </a:extLst>
                </a:gridCol>
                <a:gridCol w="966651">
                  <a:extLst>
                    <a:ext uri="{9D8B030D-6E8A-4147-A177-3AD203B41FA5}">
                      <a16:colId xmlns:a16="http://schemas.microsoft.com/office/drawing/2014/main" val="579366324"/>
                    </a:ext>
                  </a:extLst>
                </a:gridCol>
              </a:tblGrid>
              <a:tr h="218113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Patient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Age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Gender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Group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Treatment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1501525"/>
                  </a:ext>
                </a:extLst>
              </a:tr>
              <a:tr h="21811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615785"/>
                  </a:ext>
                </a:extLst>
              </a:tr>
              <a:tr h="2385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0057265"/>
                  </a:ext>
                </a:extLst>
              </a:tr>
              <a:tr h="22668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3815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6518034"/>
                  </a:ext>
                </a:extLst>
              </a:tr>
              <a:tr h="2710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0092367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7438631"/>
                  </a:ext>
                </a:extLst>
              </a:tr>
              <a:tr h="2576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M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8584256"/>
                  </a:ext>
                </a:extLst>
              </a:tr>
              <a:tr h="2576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0423136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28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2270837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0220081"/>
                  </a:ext>
                </a:extLst>
              </a:tr>
              <a:tr h="2244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1262542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F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emale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1596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26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891407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HC13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38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33151834"/>
                  </a:ext>
                </a:extLst>
              </a:tr>
              <a:tr h="249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920547"/>
                  </a:ext>
                </a:extLst>
              </a:tr>
              <a:tr h="3544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HC15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HC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Untreated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60279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C8BC0E6-AED6-23D2-A9D5-E35469A09258}"/>
              </a:ext>
            </a:extLst>
          </p:cNvPr>
          <p:cNvSpPr txBox="1"/>
          <p:nvPr/>
        </p:nvSpPr>
        <p:spPr>
          <a:xfrm>
            <a:off x="952933" y="5123105"/>
            <a:ext cx="663355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Palatino Linotype" panose="02040502050505030304" pitchFamily="18" charset="0"/>
              </a:rPr>
              <a:t>Supplementary Table S1. Demographics of all healthy controls (HC) including gender, age and treatment. </a:t>
            </a:r>
          </a:p>
        </p:txBody>
      </p:sp>
    </p:spTree>
    <p:extLst>
      <p:ext uri="{BB962C8B-B14F-4D97-AF65-F5344CB8AC3E}">
        <p14:creationId xmlns:p14="http://schemas.microsoft.com/office/powerpoint/2010/main" val="151659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1178683-4C1E-179F-DF84-3D04A107D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520600"/>
              </p:ext>
            </p:extLst>
          </p:nvPr>
        </p:nvGraphicFramePr>
        <p:xfrm>
          <a:off x="810520" y="518882"/>
          <a:ext cx="7775695" cy="42666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6763">
                  <a:extLst>
                    <a:ext uri="{9D8B030D-6E8A-4147-A177-3AD203B41FA5}">
                      <a16:colId xmlns:a16="http://schemas.microsoft.com/office/drawing/2014/main" val="630714373"/>
                    </a:ext>
                  </a:extLst>
                </a:gridCol>
                <a:gridCol w="728752">
                  <a:extLst>
                    <a:ext uri="{9D8B030D-6E8A-4147-A177-3AD203B41FA5}">
                      <a16:colId xmlns:a16="http://schemas.microsoft.com/office/drawing/2014/main" val="2334880184"/>
                    </a:ext>
                  </a:extLst>
                </a:gridCol>
                <a:gridCol w="787593">
                  <a:extLst>
                    <a:ext uri="{9D8B030D-6E8A-4147-A177-3AD203B41FA5}">
                      <a16:colId xmlns:a16="http://schemas.microsoft.com/office/drawing/2014/main" val="377910219"/>
                    </a:ext>
                  </a:extLst>
                </a:gridCol>
                <a:gridCol w="760435">
                  <a:extLst>
                    <a:ext uri="{9D8B030D-6E8A-4147-A177-3AD203B41FA5}">
                      <a16:colId xmlns:a16="http://schemas.microsoft.com/office/drawing/2014/main" val="1513624534"/>
                    </a:ext>
                  </a:extLst>
                </a:gridCol>
                <a:gridCol w="1366973">
                  <a:extLst>
                    <a:ext uri="{9D8B030D-6E8A-4147-A177-3AD203B41FA5}">
                      <a16:colId xmlns:a16="http://schemas.microsoft.com/office/drawing/2014/main" val="890370257"/>
                    </a:ext>
                  </a:extLst>
                </a:gridCol>
                <a:gridCol w="2715179">
                  <a:extLst>
                    <a:ext uri="{9D8B030D-6E8A-4147-A177-3AD203B41FA5}">
                      <a16:colId xmlns:a16="http://schemas.microsoft.com/office/drawing/2014/main" val="579366324"/>
                    </a:ext>
                  </a:extLst>
                </a:gridCol>
              </a:tblGrid>
              <a:tr h="278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Patient</a:t>
                      </a:r>
                    </a:p>
                    <a:p>
                      <a:pPr algn="ctr"/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Age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Gender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Group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Mayo endoscopic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Treatment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501525"/>
                  </a:ext>
                </a:extLst>
              </a:tr>
              <a:tr h="2385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aUC1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40057265"/>
                  </a:ext>
                </a:extLst>
              </a:tr>
              <a:tr h="2266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aUC2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Adalimumab+Azathioprine+Acenocuramol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815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aUC3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Azathioprine+Mesalazine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518034"/>
                  </a:ext>
                </a:extLst>
              </a:tr>
              <a:tr h="2710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aUC4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Tofacitinib+Mesalazine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092367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aUC5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Vedolizumab+Mesalazine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438631"/>
                  </a:ext>
                </a:extLst>
              </a:tr>
              <a:tr h="2576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aUC6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Infliximab+Mesalazine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584256"/>
                  </a:ext>
                </a:extLst>
              </a:tr>
              <a:tr h="2576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aUC7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23136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aUC8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Golimumab+Mesalazine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947714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aUC9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7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Adalimumab+Mesalazine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270837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aUC10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Adalimumab+Mesalazine+Azathioprine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220081"/>
                  </a:ext>
                </a:extLst>
              </a:tr>
              <a:tr h="2244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aUC11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262542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aUC12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G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olimimab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+</a:t>
                      </a:r>
                      <a:r>
                        <a:rPr lang="es-ES" sz="1000" dirty="0" err="1">
                          <a:latin typeface="Palatino Linotype" panose="02040502050505030304" pitchFamily="18" charset="0"/>
                        </a:rPr>
                        <a:t>Methotrexate</a:t>
                      </a: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 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596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aUC13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Tofacitinib+Mesalazine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891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Male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Azathioprine+Mesalazine+Budesonide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28987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aUC15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64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err="1">
                          <a:latin typeface="Palatino Linotype" panose="02040502050505030304" pitchFamily="18" charset="0"/>
                        </a:rPr>
                        <a:t>Female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err="1">
                          <a:latin typeface="Palatino Linotype" panose="02040502050505030304" pitchFamily="18" charset="0"/>
                        </a:rPr>
                        <a:t>aUC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Mesalazine+Prednisolone+Fluoxetine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547178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87A3E376-5DFE-2242-A1B3-A79B5431112F}"/>
              </a:ext>
            </a:extLst>
          </p:cNvPr>
          <p:cNvSpPr txBox="1"/>
          <p:nvPr/>
        </p:nvSpPr>
        <p:spPr>
          <a:xfrm>
            <a:off x="886967" y="4977676"/>
            <a:ext cx="769924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Palatino Linotype" panose="02040502050505030304" pitchFamily="18" charset="0"/>
              </a:rPr>
              <a:t>Supplementary Table S2. Demographics of all the patients with active ulcerative colitis (</a:t>
            </a:r>
            <a:r>
              <a:rPr lang="en-US" sz="1050" dirty="0" err="1">
                <a:latin typeface="Palatino Linotype" panose="02040502050505030304" pitchFamily="18" charset="0"/>
              </a:rPr>
              <a:t>aUC</a:t>
            </a:r>
            <a:r>
              <a:rPr lang="en-US" sz="1050" dirty="0">
                <a:latin typeface="Palatino Linotype" panose="02040502050505030304" pitchFamily="18" charset="0"/>
              </a:rPr>
              <a:t>) including gender, age, Mayo Endoscopic score and treatment.</a:t>
            </a:r>
          </a:p>
        </p:txBody>
      </p:sp>
    </p:spTree>
    <p:extLst>
      <p:ext uri="{BB962C8B-B14F-4D97-AF65-F5344CB8AC3E}">
        <p14:creationId xmlns:p14="http://schemas.microsoft.com/office/powerpoint/2010/main" val="225129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C5A692B-0030-5FF2-96AE-5AE03C6A0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673485"/>
              </p:ext>
            </p:extLst>
          </p:nvPr>
        </p:nvGraphicFramePr>
        <p:xfrm>
          <a:off x="897773" y="479718"/>
          <a:ext cx="7094163" cy="41142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0942">
                  <a:extLst>
                    <a:ext uri="{9D8B030D-6E8A-4147-A177-3AD203B41FA5}">
                      <a16:colId xmlns:a16="http://schemas.microsoft.com/office/drawing/2014/main" val="630714373"/>
                    </a:ext>
                  </a:extLst>
                </a:gridCol>
                <a:gridCol w="669176">
                  <a:extLst>
                    <a:ext uri="{9D8B030D-6E8A-4147-A177-3AD203B41FA5}">
                      <a16:colId xmlns:a16="http://schemas.microsoft.com/office/drawing/2014/main" val="2334880184"/>
                    </a:ext>
                  </a:extLst>
                </a:gridCol>
                <a:gridCol w="723207">
                  <a:extLst>
                    <a:ext uri="{9D8B030D-6E8A-4147-A177-3AD203B41FA5}">
                      <a16:colId xmlns:a16="http://schemas.microsoft.com/office/drawing/2014/main" val="377910219"/>
                    </a:ext>
                  </a:extLst>
                </a:gridCol>
                <a:gridCol w="556953">
                  <a:extLst>
                    <a:ext uri="{9D8B030D-6E8A-4147-A177-3AD203B41FA5}">
                      <a16:colId xmlns:a16="http://schemas.microsoft.com/office/drawing/2014/main" val="1513624534"/>
                    </a:ext>
                  </a:extLst>
                </a:gridCol>
                <a:gridCol w="1117917">
                  <a:extLst>
                    <a:ext uri="{9D8B030D-6E8A-4147-A177-3AD203B41FA5}">
                      <a16:colId xmlns:a16="http://schemas.microsoft.com/office/drawing/2014/main" val="890370257"/>
                    </a:ext>
                  </a:extLst>
                </a:gridCol>
                <a:gridCol w="2725968">
                  <a:extLst>
                    <a:ext uri="{9D8B030D-6E8A-4147-A177-3AD203B41FA5}">
                      <a16:colId xmlns:a16="http://schemas.microsoft.com/office/drawing/2014/main" val="579366324"/>
                    </a:ext>
                  </a:extLst>
                </a:gridCol>
              </a:tblGrid>
              <a:tr h="1623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Patient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Age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Gender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Group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Mayo endoscopic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Treatment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1501525"/>
                  </a:ext>
                </a:extLst>
              </a:tr>
              <a:tr h="2385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qUC1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Male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E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trolizumab+Azathioprine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0057265"/>
                  </a:ext>
                </a:extLst>
              </a:tr>
              <a:tr h="2266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Male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V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edolizumab+Azathioprine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3815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Male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6518034"/>
                  </a:ext>
                </a:extLst>
              </a:tr>
              <a:tr h="2710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I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nfliximab+</a:t>
                      </a:r>
                      <a:r>
                        <a:rPr lang="en-US" sz="1000" b="0" i="0" dirty="0" err="1">
                          <a:solidFill>
                            <a:srgbClr val="0C0C0C"/>
                          </a:solidFill>
                          <a:effectLst/>
                          <a:latin typeface="Palatino Linotype" panose="02040502050505030304" pitchFamily="18" charset="0"/>
                        </a:rPr>
                        <a:t>Acetyl</a:t>
                      </a:r>
                      <a:r>
                        <a:rPr lang="en-US" sz="1000" b="0" i="0" dirty="0">
                          <a:solidFill>
                            <a:srgbClr val="181818"/>
                          </a:solidFill>
                          <a:effectLst/>
                          <a:latin typeface="Palatino Linotype" panose="02040502050505030304" pitchFamily="18" charset="0"/>
                        </a:rPr>
                        <a:t> sa</a:t>
                      </a:r>
                      <a:r>
                        <a:rPr lang="en-US" sz="1000" b="0" i="0" dirty="0">
                          <a:solidFill>
                            <a:srgbClr val="242424"/>
                          </a:solidFill>
                          <a:effectLst/>
                          <a:latin typeface="Palatino Linotype" panose="02040502050505030304" pitchFamily="18" charset="0"/>
                        </a:rPr>
                        <a:t>lic</a:t>
                      </a:r>
                      <a:r>
                        <a:rPr lang="en-US" sz="1000" b="0" i="0" dirty="0">
                          <a:solidFill>
                            <a:srgbClr val="181818"/>
                          </a:solidFill>
                          <a:effectLst/>
                          <a:latin typeface="Palatino Linotype" panose="02040502050505030304" pitchFamily="18" charset="0"/>
                        </a:rPr>
                        <a:t>ylic</a:t>
                      </a:r>
                      <a:r>
                        <a:rPr lang="en-US" sz="1000" b="0" i="0" dirty="0">
                          <a:solidFill>
                            <a:srgbClr val="0C0C0C"/>
                          </a:solidFill>
                          <a:effectLst/>
                          <a:latin typeface="Palatino Linotype" panose="02040502050505030304" pitchFamily="18" charset="0"/>
                        </a:rPr>
                        <a:t> </a:t>
                      </a:r>
                      <a:r>
                        <a:rPr lang="en-US" sz="1000" b="0" i="0" dirty="0" err="1">
                          <a:solidFill>
                            <a:srgbClr val="0C0C0C"/>
                          </a:solidFill>
                          <a:effectLst/>
                          <a:latin typeface="Palatino Linotype" panose="02040502050505030304" pitchFamily="18" charset="0"/>
                        </a:rPr>
                        <a:t>acid+atorvastatin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0092367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Untreated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7438631"/>
                  </a:ext>
                </a:extLst>
              </a:tr>
              <a:tr h="2576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Untreated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8584256"/>
                  </a:ext>
                </a:extLst>
              </a:tr>
              <a:tr h="2576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V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edolizumab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0423136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Adalimumab+Azathioprine+Mesalazine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947714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2270837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Azathioprine+Mesalazine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0220081"/>
                  </a:ext>
                </a:extLst>
              </a:tr>
              <a:tr h="2244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1262542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r>
                        <a:rPr lang="en-US" sz="1000">
                          <a:latin typeface="Palatino Linotype" panose="02040502050505030304" pitchFamily="18" charset="0"/>
                        </a:rPr>
                        <a:t> +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mercaptopurine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1596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qUC13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891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1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04496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qUC15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qUC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Mesalazine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+omeoprazol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0348981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5A88BC88-3F25-0631-679B-338AD453D849}"/>
              </a:ext>
            </a:extLst>
          </p:cNvPr>
          <p:cNvSpPr txBox="1"/>
          <p:nvPr/>
        </p:nvSpPr>
        <p:spPr>
          <a:xfrm>
            <a:off x="749808" y="4840516"/>
            <a:ext cx="839419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Palatino Linotype" panose="02040502050505030304" pitchFamily="18" charset="0"/>
              </a:rPr>
              <a:t>Supplementary Table S3. Demographics of all the patients with quiescent ulcerative colitis (</a:t>
            </a:r>
            <a:r>
              <a:rPr lang="en-US" sz="1050" dirty="0" err="1">
                <a:latin typeface="Palatino Linotype" panose="02040502050505030304" pitchFamily="18" charset="0"/>
              </a:rPr>
              <a:t>qUC</a:t>
            </a:r>
            <a:r>
              <a:rPr lang="en-US" sz="1050" dirty="0">
                <a:latin typeface="Palatino Linotype" panose="02040502050505030304" pitchFamily="18" charset="0"/>
              </a:rPr>
              <a:t>) including gender, age, Mayo Endoscopic score and treatment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782613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DF01320-05E0-0B10-A6F6-81DB9DE453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640594"/>
              </p:ext>
            </p:extLst>
          </p:nvPr>
        </p:nvGraphicFramePr>
        <p:xfrm>
          <a:off x="778901" y="488862"/>
          <a:ext cx="7140028" cy="3961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0942">
                  <a:extLst>
                    <a:ext uri="{9D8B030D-6E8A-4147-A177-3AD203B41FA5}">
                      <a16:colId xmlns:a16="http://schemas.microsoft.com/office/drawing/2014/main" val="630714373"/>
                    </a:ext>
                  </a:extLst>
                </a:gridCol>
                <a:gridCol w="669176">
                  <a:extLst>
                    <a:ext uri="{9D8B030D-6E8A-4147-A177-3AD203B41FA5}">
                      <a16:colId xmlns:a16="http://schemas.microsoft.com/office/drawing/2014/main" val="2334880184"/>
                    </a:ext>
                  </a:extLst>
                </a:gridCol>
                <a:gridCol w="723207">
                  <a:extLst>
                    <a:ext uri="{9D8B030D-6E8A-4147-A177-3AD203B41FA5}">
                      <a16:colId xmlns:a16="http://schemas.microsoft.com/office/drawing/2014/main" val="377910219"/>
                    </a:ext>
                  </a:extLst>
                </a:gridCol>
                <a:gridCol w="556953">
                  <a:extLst>
                    <a:ext uri="{9D8B030D-6E8A-4147-A177-3AD203B41FA5}">
                      <a16:colId xmlns:a16="http://schemas.microsoft.com/office/drawing/2014/main" val="1513624534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890370257"/>
                    </a:ext>
                  </a:extLst>
                </a:gridCol>
                <a:gridCol w="2725968">
                  <a:extLst>
                    <a:ext uri="{9D8B030D-6E8A-4147-A177-3AD203B41FA5}">
                      <a16:colId xmlns:a16="http://schemas.microsoft.com/office/drawing/2014/main" val="579366324"/>
                    </a:ext>
                  </a:extLst>
                </a:gridCol>
              </a:tblGrid>
              <a:tr h="1623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Patient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Age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Gender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Group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SES-CD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Treatment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1501525"/>
                  </a:ext>
                </a:extLst>
              </a:tr>
              <a:tr h="2385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aCD1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U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stekinumab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0057265"/>
                  </a:ext>
                </a:extLst>
              </a:tr>
              <a:tr h="2266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E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trolizumab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3815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Ustekimumab+Methotrexate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6518034"/>
                  </a:ext>
                </a:extLst>
              </a:tr>
              <a:tr h="2710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0092367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7438631"/>
                  </a:ext>
                </a:extLst>
              </a:tr>
              <a:tr h="2576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V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edolizumab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8584256"/>
                  </a:ext>
                </a:extLst>
              </a:tr>
              <a:tr h="2576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0423136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err="1">
                          <a:latin typeface="Palatino Linotype" panose="02040502050505030304" pitchFamily="18" charset="0"/>
                        </a:rPr>
                        <a:t>Infliximab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947714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Certolizumab pegol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2270837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dalimumab+</a:t>
                      </a:r>
                      <a:r>
                        <a:rPr lang="en-US" sz="1000" b="0" i="0" kern="1200" dirty="0" err="1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levetiracetam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0220081"/>
                  </a:ext>
                </a:extLst>
              </a:tr>
              <a:tr h="2244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Prednisolone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1262542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Prednisolone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1596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aCD13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Azathioprine+Mesalazine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891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U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stekinumab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04496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aCD15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aCD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I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nfliximab+Budesonide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0348981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79C3D5AE-E358-0F59-CC88-27622E03C74F}"/>
              </a:ext>
            </a:extLst>
          </p:cNvPr>
          <p:cNvSpPr txBox="1"/>
          <p:nvPr/>
        </p:nvSpPr>
        <p:spPr>
          <a:xfrm>
            <a:off x="649224" y="4546568"/>
            <a:ext cx="7754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Palatino Linotype" panose="02040502050505030304" pitchFamily="18" charset="0"/>
              </a:rPr>
              <a:t>Supplementary Table S4. Demographics of all the patients with active Crohn´s disease (</a:t>
            </a:r>
            <a:r>
              <a:rPr lang="en-US" sz="1050" dirty="0" err="1">
                <a:latin typeface="Palatino Linotype" panose="02040502050505030304" pitchFamily="18" charset="0"/>
              </a:rPr>
              <a:t>aCD</a:t>
            </a:r>
            <a:r>
              <a:rPr lang="en-US" sz="1050" dirty="0">
                <a:latin typeface="Palatino Linotype" panose="02040502050505030304" pitchFamily="18" charset="0"/>
              </a:rPr>
              <a:t>) including gender, age, simplified endoscopic activity score for Crohn´s disease (SES-CD), and treatment.</a:t>
            </a:r>
          </a:p>
        </p:txBody>
      </p:sp>
    </p:spTree>
    <p:extLst>
      <p:ext uri="{BB962C8B-B14F-4D97-AF65-F5344CB8AC3E}">
        <p14:creationId xmlns:p14="http://schemas.microsoft.com/office/powerpoint/2010/main" val="2263956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8F4397-6CC9-D878-F744-D2346DD1F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027531"/>
              </p:ext>
            </p:extLst>
          </p:nvPr>
        </p:nvGraphicFramePr>
        <p:xfrm>
          <a:off x="897773" y="479718"/>
          <a:ext cx="7140028" cy="3961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0942">
                  <a:extLst>
                    <a:ext uri="{9D8B030D-6E8A-4147-A177-3AD203B41FA5}">
                      <a16:colId xmlns:a16="http://schemas.microsoft.com/office/drawing/2014/main" val="630714373"/>
                    </a:ext>
                  </a:extLst>
                </a:gridCol>
                <a:gridCol w="669176">
                  <a:extLst>
                    <a:ext uri="{9D8B030D-6E8A-4147-A177-3AD203B41FA5}">
                      <a16:colId xmlns:a16="http://schemas.microsoft.com/office/drawing/2014/main" val="2334880184"/>
                    </a:ext>
                  </a:extLst>
                </a:gridCol>
                <a:gridCol w="723207">
                  <a:extLst>
                    <a:ext uri="{9D8B030D-6E8A-4147-A177-3AD203B41FA5}">
                      <a16:colId xmlns:a16="http://schemas.microsoft.com/office/drawing/2014/main" val="377910219"/>
                    </a:ext>
                  </a:extLst>
                </a:gridCol>
                <a:gridCol w="556953">
                  <a:extLst>
                    <a:ext uri="{9D8B030D-6E8A-4147-A177-3AD203B41FA5}">
                      <a16:colId xmlns:a16="http://schemas.microsoft.com/office/drawing/2014/main" val="1513624534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890370257"/>
                    </a:ext>
                  </a:extLst>
                </a:gridCol>
                <a:gridCol w="2725968">
                  <a:extLst>
                    <a:ext uri="{9D8B030D-6E8A-4147-A177-3AD203B41FA5}">
                      <a16:colId xmlns:a16="http://schemas.microsoft.com/office/drawing/2014/main" val="579366324"/>
                    </a:ext>
                  </a:extLst>
                </a:gridCol>
              </a:tblGrid>
              <a:tr h="1623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Patient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Age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Gender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Group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SES-CD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Treatment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1501525"/>
                  </a:ext>
                </a:extLst>
              </a:tr>
              <a:tr h="2385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qCD1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dalimumab+Azathioprine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0057265"/>
                  </a:ext>
                </a:extLst>
              </a:tr>
              <a:tr h="2266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qCD2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I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nfliximab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3815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qCD3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6518034"/>
                  </a:ext>
                </a:extLst>
              </a:tr>
              <a:tr h="2710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qCD4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0092367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qCD5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Azathioprine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7438631"/>
                  </a:ext>
                </a:extLst>
              </a:tr>
              <a:tr h="2576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qCD6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I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nfliximab+Azathioprine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8584256"/>
                  </a:ext>
                </a:extLst>
              </a:tr>
              <a:tr h="2576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qCD7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4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Azathioprine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0423136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qCD8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7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Methotrexate+glucocorticoids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947714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qCD9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7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Infliximab+Azathioprine+Mesalazine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2270837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qCD10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U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ntreated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0220081"/>
                  </a:ext>
                </a:extLst>
              </a:tr>
              <a:tr h="2244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qCD11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Vedolizumab+Mercaptopurine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1262542"/>
                  </a:ext>
                </a:extLst>
              </a:tr>
              <a:tr h="2216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qCD12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41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dalimumab+Azathioprine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1596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qCD13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7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Female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A</a:t>
                      </a: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dalimumab+Methotrexate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891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qCD14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Male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Palatino Linotype" panose="02040502050505030304" pitchFamily="18" charset="0"/>
                        </a:rPr>
                        <a:t>Ustekinumab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04496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qCD15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56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err="1">
                          <a:latin typeface="Palatino Linotype" panose="02040502050505030304" pitchFamily="18" charset="0"/>
                        </a:rPr>
                        <a:t>Female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qCD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>
                          <a:latin typeface="Palatino Linotype" panose="02040502050505030304" pitchFamily="18" charset="0"/>
                        </a:rPr>
                        <a:t>0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Palatino Linotype" panose="02040502050505030304" pitchFamily="18" charset="0"/>
                        </a:rPr>
                        <a:t>Mesalazine+salazopyrin</a:t>
                      </a:r>
                      <a:endParaRPr lang="en-US" sz="10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209457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2017843-5CE7-5406-5E88-AD8CEF3EDCB4}"/>
              </a:ext>
            </a:extLst>
          </p:cNvPr>
          <p:cNvSpPr txBox="1"/>
          <p:nvPr/>
        </p:nvSpPr>
        <p:spPr>
          <a:xfrm>
            <a:off x="822958" y="4637626"/>
            <a:ext cx="70741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Palatino Linotype" panose="02040502050505030304" pitchFamily="18" charset="0"/>
              </a:rPr>
              <a:t>Supplementary Table S5. Demographics of all the patients with quiescent Crohn’s disease (</a:t>
            </a:r>
            <a:r>
              <a:rPr lang="en-US" sz="1000" dirty="0" err="1">
                <a:latin typeface="Palatino Linotype" panose="02040502050505030304" pitchFamily="18" charset="0"/>
              </a:rPr>
              <a:t>qCD</a:t>
            </a:r>
            <a:r>
              <a:rPr lang="en-US" sz="1000" dirty="0">
                <a:latin typeface="Palatino Linotype" panose="02040502050505030304" pitchFamily="18" charset="0"/>
              </a:rPr>
              <a:t>) including gender, age, simplified endoscopic activity score for Crohn´s disease (SES-CD) and treatment.</a:t>
            </a:r>
          </a:p>
        </p:txBody>
      </p:sp>
    </p:spTree>
    <p:extLst>
      <p:ext uri="{BB962C8B-B14F-4D97-AF65-F5344CB8AC3E}">
        <p14:creationId xmlns:p14="http://schemas.microsoft.com/office/powerpoint/2010/main" val="384396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48F475-234E-20A5-2E78-FE11F03503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971989"/>
              </p:ext>
            </p:extLst>
          </p:nvPr>
        </p:nvGraphicFramePr>
        <p:xfrm>
          <a:off x="1001699" y="350923"/>
          <a:ext cx="6938620" cy="54693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4655">
                  <a:extLst>
                    <a:ext uri="{9D8B030D-6E8A-4147-A177-3AD203B41FA5}">
                      <a16:colId xmlns:a16="http://schemas.microsoft.com/office/drawing/2014/main" val="377811727"/>
                    </a:ext>
                  </a:extLst>
                </a:gridCol>
                <a:gridCol w="1734655">
                  <a:extLst>
                    <a:ext uri="{9D8B030D-6E8A-4147-A177-3AD203B41FA5}">
                      <a16:colId xmlns:a16="http://schemas.microsoft.com/office/drawing/2014/main" val="2599000928"/>
                    </a:ext>
                  </a:extLst>
                </a:gridCol>
                <a:gridCol w="1734655">
                  <a:extLst>
                    <a:ext uri="{9D8B030D-6E8A-4147-A177-3AD203B41FA5}">
                      <a16:colId xmlns:a16="http://schemas.microsoft.com/office/drawing/2014/main" val="2160779242"/>
                    </a:ext>
                  </a:extLst>
                </a:gridCol>
                <a:gridCol w="1734655">
                  <a:extLst>
                    <a:ext uri="{9D8B030D-6E8A-4147-A177-3AD203B41FA5}">
                      <a16:colId xmlns:a16="http://schemas.microsoft.com/office/drawing/2014/main" val="1945603584"/>
                    </a:ext>
                  </a:extLst>
                </a:gridCol>
              </a:tblGrid>
              <a:tr h="371767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Antibody specificity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Fluorochrome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Clone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Manufacturer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1741298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PE-Cy5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MOPC-21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Becton Dickinson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801880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PECF594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HIBI9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err="1">
                          <a:latin typeface="Palatino Linotype" panose="02040502050505030304" pitchFamily="18" charset="0"/>
                        </a:rPr>
                        <a:t>Biolegend</a:t>
                      </a:r>
                      <a:endParaRPr lang="en-US" sz="1050" b="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5128279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HLA-DR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BV510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L243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Biolegend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9807439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PECF594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M</a:t>
                      </a:r>
                      <a:r>
                        <a:rPr lang="el-GR" sz="1050" dirty="0">
                          <a:latin typeface="Palatino Linotype" panose="02040502050505030304" pitchFamily="18" charset="0"/>
                        </a:rPr>
                        <a:t>ϕ</a:t>
                      </a:r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Pg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Becton Dickinson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1009665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PE-Cy5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TÜK4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Miltenyi</a:t>
                      </a:r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Biotec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0408677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FITC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7G3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Becton Dickinson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176469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APC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6H6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Biolegend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0097247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CD11c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Alexa Fluor 700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Bu15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Biolegend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2398269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CD11c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FITC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MJ4-27G12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Miltenyi</a:t>
                      </a:r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Biotec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3379557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CD141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BV421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AD5-14H12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Miltenyi</a:t>
                      </a:r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Biotec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0478603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CD1c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PE-Cy7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L161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Biolegend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659247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Integrin </a:t>
                      </a:r>
                      <a:r>
                        <a:rPr lang="el-GR" sz="1050" dirty="0">
                          <a:latin typeface="Palatino Linotype" panose="02040502050505030304" pitchFamily="18" charset="0"/>
                        </a:rPr>
                        <a:t>β</a:t>
                      </a:r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PE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FIB504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Becton Dickinson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878639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CCR2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BV605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K036C2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Biolegend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223055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CCR5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BV711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2D7/CCR5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Becton Dickinson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88903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CCR6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BV785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G034E3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Palatino Linotype" panose="02040502050505030304" pitchFamily="18" charset="0"/>
                        </a:rPr>
                        <a:t>Biolegend</a:t>
                      </a:r>
                      <a:endParaRPr lang="en-US" sz="105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1081245"/>
                  </a:ext>
                </a:extLst>
              </a:tr>
              <a:tr h="31859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CCR9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APC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567976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Palatino Linotype" panose="02040502050505030304" pitchFamily="18" charset="0"/>
                        </a:rPr>
                        <a:t>Becton Dickinson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176561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0729588-0453-2B86-FD08-634DA0C1A684}"/>
              </a:ext>
            </a:extLst>
          </p:cNvPr>
          <p:cNvSpPr txBox="1"/>
          <p:nvPr/>
        </p:nvSpPr>
        <p:spPr>
          <a:xfrm>
            <a:off x="915434" y="5914967"/>
            <a:ext cx="76560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Palatino Linotype" panose="02040502050505030304" pitchFamily="18" charset="0"/>
              </a:rPr>
              <a:t>Supplementary table S6. </a:t>
            </a:r>
            <a:r>
              <a:rPr lang="en-US" sz="1000" b="0" i="0" u="none" strike="noStrike" baseline="0" dirty="0">
                <a:latin typeface="Palatino Linotype" panose="02040502050505030304" pitchFamily="18" charset="0"/>
              </a:rPr>
              <a:t>Specificity, clone, fluorochrome and manufacturer of the different monoclonal antibodies used in this work.</a:t>
            </a:r>
            <a:endParaRPr lang="en-US" sz="1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0861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1686</TotalTime>
  <Words>868</Words>
  <Application>Microsoft Office PowerPoint</Application>
  <PresentationFormat>On-screen Show (4:3)</PresentationFormat>
  <Paragraphs>538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Palatino Linotype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Irene soleto fernandez</dc:creator>
  <cp:lastModifiedBy>MDPI</cp:lastModifiedBy>
  <cp:revision>12</cp:revision>
  <dcterms:created xsi:type="dcterms:W3CDTF">2023-03-03T09:14:06Z</dcterms:created>
  <dcterms:modified xsi:type="dcterms:W3CDTF">2023-10-16T02:19:59Z</dcterms:modified>
</cp:coreProperties>
</file>