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97" r:id="rId2"/>
  </p:sldIdLst>
  <p:sldSz cx="8999538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373A7"/>
    <a:srgbClr val="E2F0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Style clair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25" autoAdjust="0"/>
    <p:restoredTop sz="61839" autoAdjust="0"/>
  </p:normalViewPr>
  <p:slideViewPr>
    <p:cSldViewPr snapToGrid="0">
      <p:cViewPr varScale="1">
        <p:scale>
          <a:sx n="65" d="100"/>
          <a:sy n="65" d="100"/>
        </p:scale>
        <p:origin x="3498" y="7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15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6C827F-535C-405A-AC50-6E101A4FA94E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1143000"/>
            <a:ext cx="22764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8A49C-74AB-4800-B094-3C7C25035E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4991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Figure 8:  Evaluation of the vascularization of the injected adipose tissue.  A- Representative images of CD31 immunofluorescence (green staining) after 1 and 2 months of implantation. Red stars indicate implant filaments. B- Quantification of vascular density after 1 and 2 months of implantation. No significant difference was found after 2 months of implantation. Data are presented as bar graphs (median, 5-95 percentile-max-min). These experiments were performed at least in quadruplicate and analyzed with a nonparametric Mann-Whitney test. C- Comparison of the vascular density on different regions (above, below, center and periphery).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Figure 8: Evaluation de la vascularization du tissue </a:t>
            </a:r>
            <a:r>
              <a:rPr lang="en-US" dirty="0" err="1"/>
              <a:t>adipeux</a:t>
            </a:r>
            <a:r>
              <a:rPr lang="en-US" dirty="0"/>
              <a:t> </a:t>
            </a:r>
            <a:r>
              <a:rPr lang="en-US" dirty="0" err="1"/>
              <a:t>injecté</a:t>
            </a:r>
            <a:r>
              <a:rPr lang="en-US" dirty="0"/>
              <a:t>.  A- Representative images of CD31 immunofluorescence (green staining) after 1 and 2 months of implantation. Red stars indicate implant filaments. B- Quantification de la </a:t>
            </a:r>
            <a:r>
              <a:rPr lang="en-US" dirty="0" err="1"/>
              <a:t>densité</a:t>
            </a:r>
            <a:r>
              <a:rPr lang="en-US" dirty="0"/>
              <a:t> </a:t>
            </a:r>
            <a:r>
              <a:rPr lang="en-US" dirty="0" err="1"/>
              <a:t>vasculaire</a:t>
            </a:r>
            <a:r>
              <a:rPr lang="en-US" dirty="0"/>
              <a:t> après 1 et 2 </a:t>
            </a:r>
            <a:r>
              <a:rPr lang="en-US" dirty="0" err="1"/>
              <a:t>mois</a:t>
            </a:r>
            <a:r>
              <a:rPr lang="en-US" dirty="0"/>
              <a:t> </a:t>
            </a:r>
            <a:r>
              <a:rPr lang="en-US" dirty="0" err="1"/>
              <a:t>d’implantation</a:t>
            </a:r>
            <a:r>
              <a:rPr lang="en-US" dirty="0"/>
              <a:t>. </a:t>
            </a:r>
            <a:r>
              <a:rPr lang="en-US" dirty="0" err="1"/>
              <a:t>Aucune</a:t>
            </a:r>
            <a:r>
              <a:rPr lang="en-US" dirty="0"/>
              <a:t> difference significative a </a:t>
            </a:r>
            <a:r>
              <a:rPr lang="en-US" dirty="0" err="1"/>
              <a:t>été</a:t>
            </a:r>
            <a:r>
              <a:rPr lang="en-US" dirty="0"/>
              <a:t> </a:t>
            </a:r>
            <a:r>
              <a:rPr lang="en-US" dirty="0" err="1"/>
              <a:t>trouvée</a:t>
            </a:r>
            <a:r>
              <a:rPr lang="en-US" dirty="0"/>
              <a:t> après 2 </a:t>
            </a:r>
            <a:r>
              <a:rPr lang="en-US" dirty="0" err="1"/>
              <a:t>mois</a:t>
            </a:r>
            <a:r>
              <a:rPr lang="en-US" dirty="0"/>
              <a:t> </a:t>
            </a:r>
            <a:r>
              <a:rPr lang="en-US" dirty="0" err="1"/>
              <a:t>d’implantation</a:t>
            </a:r>
            <a:r>
              <a:rPr lang="en-US" dirty="0"/>
              <a:t>. </a:t>
            </a:r>
            <a:r>
              <a:rPr lang="fr-FR" dirty="0"/>
              <a:t>Les données sont présentées sous forme de diagrammes à barres (médiane, 5-95 percentile-max-min). </a:t>
            </a:r>
            <a:r>
              <a:rPr lang="en-US" dirty="0" err="1"/>
              <a:t>Ces</a:t>
            </a:r>
            <a:r>
              <a:rPr lang="en-US" dirty="0"/>
              <a:t> </a:t>
            </a:r>
            <a:r>
              <a:rPr lang="en-US" dirty="0" err="1"/>
              <a:t>expériences</a:t>
            </a:r>
            <a:r>
              <a:rPr lang="en-US" dirty="0"/>
              <a:t> </a:t>
            </a:r>
            <a:r>
              <a:rPr lang="en-US" dirty="0" err="1"/>
              <a:t>ont</a:t>
            </a:r>
            <a:r>
              <a:rPr lang="en-US" dirty="0"/>
              <a:t> </a:t>
            </a:r>
            <a:r>
              <a:rPr lang="en-US" dirty="0" err="1"/>
              <a:t>été</a:t>
            </a:r>
            <a:r>
              <a:rPr lang="en-US" dirty="0"/>
              <a:t> </a:t>
            </a:r>
            <a:r>
              <a:rPr lang="en-US" dirty="0" err="1"/>
              <a:t>réalisées</a:t>
            </a:r>
            <a:r>
              <a:rPr lang="en-US" dirty="0"/>
              <a:t> au </a:t>
            </a:r>
            <a:r>
              <a:rPr lang="en-US" dirty="0" err="1"/>
              <a:t>moins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quadruplicat</a:t>
            </a:r>
            <a:r>
              <a:rPr lang="en-US" dirty="0"/>
              <a:t> et </a:t>
            </a:r>
            <a:r>
              <a:rPr lang="en-US" dirty="0" err="1"/>
              <a:t>analysées</a:t>
            </a:r>
            <a:r>
              <a:rPr lang="en-US" dirty="0"/>
              <a:t> avec un test non-</a:t>
            </a:r>
            <a:r>
              <a:rPr lang="en-US" dirty="0" err="1"/>
              <a:t>paramétrique</a:t>
            </a:r>
            <a:r>
              <a:rPr lang="en-US" dirty="0"/>
              <a:t> Mann-Whitney. C- </a:t>
            </a:r>
            <a:r>
              <a:rPr lang="en-US" dirty="0" err="1"/>
              <a:t>Comparaison</a:t>
            </a:r>
            <a:r>
              <a:rPr lang="en-US" dirty="0"/>
              <a:t> de la </a:t>
            </a:r>
            <a:r>
              <a:rPr lang="en-US" dirty="0" err="1"/>
              <a:t>densité</a:t>
            </a:r>
            <a:r>
              <a:rPr lang="en-US" dirty="0"/>
              <a:t> </a:t>
            </a:r>
            <a:r>
              <a:rPr lang="en-US" dirty="0" err="1"/>
              <a:t>vasculaire</a:t>
            </a:r>
            <a:r>
              <a:rPr lang="en-US" dirty="0"/>
              <a:t> sur </a:t>
            </a:r>
            <a:r>
              <a:rPr lang="en-US" dirty="0" err="1"/>
              <a:t>différentes</a:t>
            </a:r>
            <a:r>
              <a:rPr lang="en-US" dirty="0"/>
              <a:t> regions (au dessus, </a:t>
            </a:r>
            <a:r>
              <a:rPr lang="en-US" dirty="0" err="1"/>
              <a:t>en</a:t>
            </a:r>
            <a:r>
              <a:rPr lang="en-US" dirty="0"/>
              <a:t> dessous, au </a:t>
            </a:r>
            <a:r>
              <a:rPr lang="en-US" dirty="0" err="1"/>
              <a:t>centre</a:t>
            </a:r>
            <a:r>
              <a:rPr lang="en-US" dirty="0"/>
              <a:t> et à la </a:t>
            </a:r>
            <a:r>
              <a:rPr lang="en-US" dirty="0" err="1"/>
              <a:t>périphérie</a:t>
            </a:r>
            <a:r>
              <a:rPr lang="en-US" dirty="0"/>
              <a:t>). 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268A49C-74AB-4800-B094-3C7C25035EC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39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74966" y="1995312"/>
            <a:ext cx="7649607" cy="4244622"/>
          </a:xfrm>
        </p:spPr>
        <p:txBody>
          <a:bodyPr anchor="b"/>
          <a:lstStyle>
            <a:lvl1pPr algn="ctr">
              <a:defRPr sz="590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4943" y="6403623"/>
            <a:ext cx="6749654" cy="2943578"/>
          </a:xfrm>
        </p:spPr>
        <p:txBody>
          <a:bodyPr/>
          <a:lstStyle>
            <a:lvl1pPr marL="0" indent="0" algn="ctr">
              <a:buNone/>
              <a:defRPr sz="2363"/>
            </a:lvl1pPr>
            <a:lvl2pPr marL="450011" indent="0" algn="ctr">
              <a:buNone/>
              <a:defRPr sz="1968"/>
            </a:lvl2pPr>
            <a:lvl3pPr marL="900023" indent="0" algn="ctr">
              <a:buNone/>
              <a:defRPr sz="1772"/>
            </a:lvl3pPr>
            <a:lvl4pPr marL="1350036" indent="0" algn="ctr">
              <a:buNone/>
              <a:defRPr sz="1576"/>
            </a:lvl4pPr>
            <a:lvl5pPr marL="1800047" indent="0" algn="ctr">
              <a:buNone/>
              <a:defRPr sz="1576"/>
            </a:lvl5pPr>
            <a:lvl6pPr marL="2250059" indent="0" algn="ctr">
              <a:buNone/>
              <a:defRPr sz="1576"/>
            </a:lvl6pPr>
            <a:lvl7pPr marL="2700070" indent="0" algn="ctr">
              <a:buNone/>
              <a:defRPr sz="1576"/>
            </a:lvl7pPr>
            <a:lvl8pPr marL="3150083" indent="0" algn="ctr">
              <a:buNone/>
              <a:defRPr sz="1576"/>
            </a:lvl8pPr>
            <a:lvl9pPr marL="3600095" indent="0" algn="ctr">
              <a:buNone/>
              <a:defRPr sz="1576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FFF45-CDE4-4B19-A60D-5CDB2BA7F51B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9DF6-CFEE-4FC3-812E-A0D9AE40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310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FFF45-CDE4-4B19-A60D-5CDB2BA7F51B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9DF6-CFEE-4FC3-812E-A0D9AE40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274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40297" y="649111"/>
            <a:ext cx="1940525" cy="10332156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8719" y="649111"/>
            <a:ext cx="5709082" cy="10332156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FFF45-CDE4-4B19-A60D-5CDB2BA7F51B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9DF6-CFEE-4FC3-812E-A0D9AE40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437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FFF45-CDE4-4B19-A60D-5CDB2BA7F51B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9DF6-CFEE-4FC3-812E-A0D9AE40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132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031" y="3039537"/>
            <a:ext cx="7762102" cy="5071532"/>
          </a:xfrm>
        </p:spPr>
        <p:txBody>
          <a:bodyPr anchor="b"/>
          <a:lstStyle>
            <a:lvl1pPr>
              <a:defRPr sz="5905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4031" y="8159049"/>
            <a:ext cx="7762102" cy="2666999"/>
          </a:xfrm>
        </p:spPr>
        <p:txBody>
          <a:bodyPr/>
          <a:lstStyle>
            <a:lvl1pPr marL="0" indent="0">
              <a:buNone/>
              <a:defRPr sz="2363">
                <a:solidFill>
                  <a:schemeClr val="tx1"/>
                </a:solidFill>
              </a:defRPr>
            </a:lvl1pPr>
            <a:lvl2pPr marL="450011" indent="0">
              <a:buNone/>
              <a:defRPr sz="1968">
                <a:solidFill>
                  <a:schemeClr val="tx1">
                    <a:tint val="75000"/>
                  </a:schemeClr>
                </a:solidFill>
              </a:defRPr>
            </a:lvl2pPr>
            <a:lvl3pPr marL="900023" indent="0">
              <a:buNone/>
              <a:defRPr sz="1772">
                <a:solidFill>
                  <a:schemeClr val="tx1">
                    <a:tint val="75000"/>
                  </a:schemeClr>
                </a:solidFill>
              </a:defRPr>
            </a:lvl3pPr>
            <a:lvl4pPr marL="1350036" indent="0">
              <a:buNone/>
              <a:defRPr sz="1576">
                <a:solidFill>
                  <a:schemeClr val="tx1">
                    <a:tint val="75000"/>
                  </a:schemeClr>
                </a:solidFill>
              </a:defRPr>
            </a:lvl4pPr>
            <a:lvl5pPr marL="1800047" indent="0">
              <a:buNone/>
              <a:defRPr sz="1576">
                <a:solidFill>
                  <a:schemeClr val="tx1">
                    <a:tint val="75000"/>
                  </a:schemeClr>
                </a:solidFill>
              </a:defRPr>
            </a:lvl5pPr>
            <a:lvl6pPr marL="2250059" indent="0">
              <a:buNone/>
              <a:defRPr sz="1576">
                <a:solidFill>
                  <a:schemeClr val="tx1">
                    <a:tint val="75000"/>
                  </a:schemeClr>
                </a:solidFill>
              </a:defRPr>
            </a:lvl6pPr>
            <a:lvl7pPr marL="2700070" indent="0">
              <a:buNone/>
              <a:defRPr sz="1576">
                <a:solidFill>
                  <a:schemeClr val="tx1">
                    <a:tint val="75000"/>
                  </a:schemeClr>
                </a:solidFill>
              </a:defRPr>
            </a:lvl7pPr>
            <a:lvl8pPr marL="3150083" indent="0">
              <a:buNone/>
              <a:defRPr sz="1576">
                <a:solidFill>
                  <a:schemeClr val="tx1">
                    <a:tint val="75000"/>
                  </a:schemeClr>
                </a:solidFill>
              </a:defRPr>
            </a:lvl8pPr>
            <a:lvl9pPr marL="3600095" indent="0">
              <a:buNone/>
              <a:defRPr sz="157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FFF45-CDE4-4B19-A60D-5CDB2BA7F51B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9DF6-CFEE-4FC3-812E-A0D9AE40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127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8718" y="3245556"/>
            <a:ext cx="3824804" cy="77357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56016" y="3245556"/>
            <a:ext cx="3824804" cy="773571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FFF45-CDE4-4B19-A60D-5CDB2BA7F51B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9DF6-CFEE-4FC3-812E-A0D9AE40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662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0" y="649113"/>
            <a:ext cx="7762102" cy="235655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9892" y="2988735"/>
            <a:ext cx="3807226" cy="1464733"/>
          </a:xfrm>
        </p:spPr>
        <p:txBody>
          <a:bodyPr anchor="b"/>
          <a:lstStyle>
            <a:lvl1pPr marL="0" indent="0">
              <a:buNone/>
              <a:defRPr sz="2363" b="1"/>
            </a:lvl1pPr>
            <a:lvl2pPr marL="450011" indent="0">
              <a:buNone/>
              <a:defRPr sz="1968" b="1"/>
            </a:lvl2pPr>
            <a:lvl3pPr marL="900023" indent="0">
              <a:buNone/>
              <a:defRPr sz="1772" b="1"/>
            </a:lvl3pPr>
            <a:lvl4pPr marL="1350036" indent="0">
              <a:buNone/>
              <a:defRPr sz="1576" b="1"/>
            </a:lvl4pPr>
            <a:lvl5pPr marL="1800047" indent="0">
              <a:buNone/>
              <a:defRPr sz="1576" b="1"/>
            </a:lvl5pPr>
            <a:lvl6pPr marL="2250059" indent="0">
              <a:buNone/>
              <a:defRPr sz="1576" b="1"/>
            </a:lvl6pPr>
            <a:lvl7pPr marL="2700070" indent="0">
              <a:buNone/>
              <a:defRPr sz="1576" b="1"/>
            </a:lvl7pPr>
            <a:lvl8pPr marL="3150083" indent="0">
              <a:buNone/>
              <a:defRPr sz="1576" b="1"/>
            </a:lvl8pPr>
            <a:lvl9pPr marL="3600095" indent="0">
              <a:buNone/>
              <a:defRPr sz="1576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892" y="4453469"/>
            <a:ext cx="3807226" cy="655037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6017" y="2988735"/>
            <a:ext cx="3825976" cy="1464733"/>
          </a:xfrm>
        </p:spPr>
        <p:txBody>
          <a:bodyPr anchor="b"/>
          <a:lstStyle>
            <a:lvl1pPr marL="0" indent="0">
              <a:buNone/>
              <a:defRPr sz="2363" b="1"/>
            </a:lvl1pPr>
            <a:lvl2pPr marL="450011" indent="0">
              <a:buNone/>
              <a:defRPr sz="1968" b="1"/>
            </a:lvl2pPr>
            <a:lvl3pPr marL="900023" indent="0">
              <a:buNone/>
              <a:defRPr sz="1772" b="1"/>
            </a:lvl3pPr>
            <a:lvl4pPr marL="1350036" indent="0">
              <a:buNone/>
              <a:defRPr sz="1576" b="1"/>
            </a:lvl4pPr>
            <a:lvl5pPr marL="1800047" indent="0">
              <a:buNone/>
              <a:defRPr sz="1576" b="1"/>
            </a:lvl5pPr>
            <a:lvl6pPr marL="2250059" indent="0">
              <a:buNone/>
              <a:defRPr sz="1576" b="1"/>
            </a:lvl6pPr>
            <a:lvl7pPr marL="2700070" indent="0">
              <a:buNone/>
              <a:defRPr sz="1576" b="1"/>
            </a:lvl7pPr>
            <a:lvl8pPr marL="3150083" indent="0">
              <a:buNone/>
              <a:defRPr sz="1576" b="1"/>
            </a:lvl8pPr>
            <a:lvl9pPr marL="3600095" indent="0">
              <a:buNone/>
              <a:defRPr sz="1576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6017" y="4453469"/>
            <a:ext cx="3825976" cy="655037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FFF45-CDE4-4B19-A60D-5CDB2BA7F51B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9DF6-CFEE-4FC3-812E-A0D9AE40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851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FFF45-CDE4-4B19-A60D-5CDB2BA7F51B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9DF6-CFEE-4FC3-812E-A0D9AE40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526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FFF45-CDE4-4B19-A60D-5CDB2BA7F51B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9DF6-CFEE-4FC3-812E-A0D9AE40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95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3" y="812800"/>
            <a:ext cx="2902585" cy="2844800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1755427"/>
            <a:ext cx="4556016" cy="8664222"/>
          </a:xfrm>
        </p:spPr>
        <p:txBody>
          <a:bodyPr/>
          <a:lstStyle>
            <a:lvl1pPr>
              <a:defRPr sz="3150"/>
            </a:lvl1pPr>
            <a:lvl2pPr>
              <a:defRPr sz="2755"/>
            </a:lvl2pPr>
            <a:lvl3pPr>
              <a:defRPr sz="2363"/>
            </a:lvl3pPr>
            <a:lvl4pPr>
              <a:defRPr sz="1968"/>
            </a:lvl4pPr>
            <a:lvl5pPr>
              <a:defRPr sz="1968"/>
            </a:lvl5pPr>
            <a:lvl6pPr>
              <a:defRPr sz="1968"/>
            </a:lvl6pPr>
            <a:lvl7pPr>
              <a:defRPr sz="1968"/>
            </a:lvl7pPr>
            <a:lvl8pPr>
              <a:defRPr sz="1968"/>
            </a:lvl8pPr>
            <a:lvl9pPr>
              <a:defRPr sz="1968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3" y="3657600"/>
            <a:ext cx="2902585" cy="6776156"/>
          </a:xfrm>
        </p:spPr>
        <p:txBody>
          <a:bodyPr/>
          <a:lstStyle>
            <a:lvl1pPr marL="0" indent="0">
              <a:buNone/>
              <a:defRPr sz="1576"/>
            </a:lvl1pPr>
            <a:lvl2pPr marL="450011" indent="0">
              <a:buNone/>
              <a:defRPr sz="1378"/>
            </a:lvl2pPr>
            <a:lvl3pPr marL="900023" indent="0">
              <a:buNone/>
              <a:defRPr sz="1181"/>
            </a:lvl3pPr>
            <a:lvl4pPr marL="1350036" indent="0">
              <a:buNone/>
              <a:defRPr sz="984"/>
            </a:lvl4pPr>
            <a:lvl5pPr marL="1800047" indent="0">
              <a:buNone/>
              <a:defRPr sz="984"/>
            </a:lvl5pPr>
            <a:lvl6pPr marL="2250059" indent="0">
              <a:buNone/>
              <a:defRPr sz="984"/>
            </a:lvl6pPr>
            <a:lvl7pPr marL="2700070" indent="0">
              <a:buNone/>
              <a:defRPr sz="984"/>
            </a:lvl7pPr>
            <a:lvl8pPr marL="3150083" indent="0">
              <a:buNone/>
              <a:defRPr sz="984"/>
            </a:lvl8pPr>
            <a:lvl9pPr marL="3600095" indent="0">
              <a:buNone/>
              <a:defRPr sz="98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FFF45-CDE4-4B19-A60D-5CDB2BA7F51B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9DF6-CFEE-4FC3-812E-A0D9AE40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44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893" y="812800"/>
            <a:ext cx="2902585" cy="2844800"/>
          </a:xfrm>
        </p:spPr>
        <p:txBody>
          <a:bodyPr anchor="b"/>
          <a:lstStyle>
            <a:lvl1pPr>
              <a:defRPr sz="31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25976" y="1755427"/>
            <a:ext cx="4556016" cy="8664222"/>
          </a:xfrm>
        </p:spPr>
        <p:txBody>
          <a:bodyPr anchor="t"/>
          <a:lstStyle>
            <a:lvl1pPr marL="0" indent="0">
              <a:buNone/>
              <a:defRPr sz="3150"/>
            </a:lvl1pPr>
            <a:lvl2pPr marL="450011" indent="0">
              <a:buNone/>
              <a:defRPr sz="2755"/>
            </a:lvl2pPr>
            <a:lvl3pPr marL="900023" indent="0">
              <a:buNone/>
              <a:defRPr sz="2363"/>
            </a:lvl3pPr>
            <a:lvl4pPr marL="1350036" indent="0">
              <a:buNone/>
              <a:defRPr sz="1968"/>
            </a:lvl4pPr>
            <a:lvl5pPr marL="1800047" indent="0">
              <a:buNone/>
              <a:defRPr sz="1968"/>
            </a:lvl5pPr>
            <a:lvl6pPr marL="2250059" indent="0">
              <a:buNone/>
              <a:defRPr sz="1968"/>
            </a:lvl6pPr>
            <a:lvl7pPr marL="2700070" indent="0">
              <a:buNone/>
              <a:defRPr sz="1968"/>
            </a:lvl7pPr>
            <a:lvl8pPr marL="3150083" indent="0">
              <a:buNone/>
              <a:defRPr sz="1968"/>
            </a:lvl8pPr>
            <a:lvl9pPr marL="3600095" indent="0">
              <a:buNone/>
              <a:defRPr sz="1968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893" y="3657600"/>
            <a:ext cx="2902585" cy="6776156"/>
          </a:xfrm>
        </p:spPr>
        <p:txBody>
          <a:bodyPr/>
          <a:lstStyle>
            <a:lvl1pPr marL="0" indent="0">
              <a:buNone/>
              <a:defRPr sz="1576"/>
            </a:lvl1pPr>
            <a:lvl2pPr marL="450011" indent="0">
              <a:buNone/>
              <a:defRPr sz="1378"/>
            </a:lvl2pPr>
            <a:lvl3pPr marL="900023" indent="0">
              <a:buNone/>
              <a:defRPr sz="1181"/>
            </a:lvl3pPr>
            <a:lvl4pPr marL="1350036" indent="0">
              <a:buNone/>
              <a:defRPr sz="984"/>
            </a:lvl4pPr>
            <a:lvl5pPr marL="1800047" indent="0">
              <a:buNone/>
              <a:defRPr sz="984"/>
            </a:lvl5pPr>
            <a:lvl6pPr marL="2250059" indent="0">
              <a:buNone/>
              <a:defRPr sz="984"/>
            </a:lvl6pPr>
            <a:lvl7pPr marL="2700070" indent="0">
              <a:buNone/>
              <a:defRPr sz="984"/>
            </a:lvl7pPr>
            <a:lvl8pPr marL="3150083" indent="0">
              <a:buNone/>
              <a:defRPr sz="984"/>
            </a:lvl8pPr>
            <a:lvl9pPr marL="3600095" indent="0">
              <a:buNone/>
              <a:defRPr sz="98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FFF45-CDE4-4B19-A60D-5CDB2BA7F51B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C9DF6-CFEE-4FC3-812E-A0D9AE40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62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8719" y="649113"/>
            <a:ext cx="7762102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8719" y="3245556"/>
            <a:ext cx="7762102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8718" y="11300181"/>
            <a:ext cx="2024896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FFF45-CDE4-4B19-A60D-5CDB2BA7F51B}" type="datetimeFigureOut">
              <a:rPr lang="en-US" smtClean="0"/>
              <a:t>12/15/2023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81097" y="11300181"/>
            <a:ext cx="3037344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55924" y="11300181"/>
            <a:ext cx="2024896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8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C9DF6-CFEE-4FC3-812E-A0D9AE40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950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00023" rtl="0" eaLnBrk="1" latinLnBrk="0" hangingPunct="1">
        <a:lnSpc>
          <a:spcPct val="90000"/>
        </a:lnSpc>
        <a:spcBef>
          <a:spcPct val="0"/>
        </a:spcBef>
        <a:buNone/>
        <a:defRPr sz="433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006" indent="-225006" algn="l" defTabSz="900023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•"/>
        <a:defRPr sz="2755" kern="1200">
          <a:solidFill>
            <a:schemeClr val="tx1"/>
          </a:solidFill>
          <a:latin typeface="+mn-lt"/>
          <a:ea typeface="+mn-ea"/>
          <a:cs typeface="+mn-cs"/>
        </a:defRPr>
      </a:lvl1pPr>
      <a:lvl2pPr marL="675017" indent="-225006" algn="l" defTabSz="900023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2363" kern="1200">
          <a:solidFill>
            <a:schemeClr val="tx1"/>
          </a:solidFill>
          <a:latin typeface="+mn-lt"/>
          <a:ea typeface="+mn-ea"/>
          <a:cs typeface="+mn-cs"/>
        </a:defRPr>
      </a:lvl2pPr>
      <a:lvl3pPr marL="1125030" indent="-225006" algn="l" defTabSz="900023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968" kern="1200">
          <a:solidFill>
            <a:schemeClr val="tx1"/>
          </a:solidFill>
          <a:latin typeface="+mn-lt"/>
          <a:ea typeface="+mn-ea"/>
          <a:cs typeface="+mn-cs"/>
        </a:defRPr>
      </a:lvl3pPr>
      <a:lvl4pPr marL="1575042" indent="-225006" algn="l" defTabSz="900023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2025053" indent="-225006" algn="l" defTabSz="900023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475064" indent="-225006" algn="l" defTabSz="900023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925076" indent="-225006" algn="l" defTabSz="900023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375090" indent="-225006" algn="l" defTabSz="900023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825100" indent="-225006" algn="l" defTabSz="900023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00023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1pPr>
      <a:lvl2pPr marL="450011" algn="l" defTabSz="900023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2pPr>
      <a:lvl3pPr marL="900023" algn="l" defTabSz="900023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350036" algn="l" defTabSz="900023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1800047" algn="l" defTabSz="900023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250059" algn="l" defTabSz="900023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700070" algn="l" defTabSz="900023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150083" algn="l" defTabSz="900023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600095" algn="l" defTabSz="900023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microsoft.com/office/2007/relationships/hdphoto" Target="../media/hdphoto3.wdp"/><Relationship Id="rId3" Type="http://schemas.openxmlformats.org/officeDocument/2006/relationships/image" Target="../media/image1.jpeg"/><Relationship Id="rId7" Type="http://schemas.microsoft.com/office/2007/relationships/hdphoto" Target="../media/hdphoto1.wdp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7.jpeg"/><Relationship Id="rId5" Type="http://schemas.openxmlformats.org/officeDocument/2006/relationships/image" Target="../media/image3.jpeg"/><Relationship Id="rId10" Type="http://schemas.microsoft.com/office/2007/relationships/hdphoto" Target="../media/hdphoto2.wdp"/><Relationship Id="rId4" Type="http://schemas.openxmlformats.org/officeDocument/2006/relationships/image" Target="../media/image2.jpe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ZoneTexte 36">
            <a:extLst>
              <a:ext uri="{FF2B5EF4-FFF2-40B4-BE49-F238E27FC236}">
                <a16:creationId xmlns:a16="http://schemas.microsoft.com/office/drawing/2014/main" id="{5B6C99D9-B3F1-A5C7-9415-543224794528}"/>
              </a:ext>
            </a:extLst>
          </p:cNvPr>
          <p:cNvSpPr txBox="1"/>
          <p:nvPr/>
        </p:nvSpPr>
        <p:spPr>
          <a:xfrm>
            <a:off x="659559" y="9068023"/>
            <a:ext cx="3879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S1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F9323D07-577C-A9D2-F868-82FF2B2AA390}"/>
              </a:ext>
            </a:extLst>
          </p:cNvPr>
          <p:cNvGrpSpPr/>
          <p:nvPr/>
        </p:nvGrpSpPr>
        <p:grpSpPr>
          <a:xfrm>
            <a:off x="1008216" y="2582329"/>
            <a:ext cx="6983106" cy="6066371"/>
            <a:chOff x="0" y="2010829"/>
            <a:chExt cx="8792856" cy="7341293"/>
          </a:xfrm>
        </p:grpSpPr>
        <p:grpSp>
          <p:nvGrpSpPr>
            <p:cNvPr id="33" name="Groupe 32">
              <a:extLst>
                <a:ext uri="{FF2B5EF4-FFF2-40B4-BE49-F238E27FC236}">
                  <a16:creationId xmlns:a16="http://schemas.microsoft.com/office/drawing/2014/main" id="{75D0AAC9-E7E1-4D8E-6B92-CB1E68BF944C}"/>
                </a:ext>
              </a:extLst>
            </p:cNvPr>
            <p:cNvGrpSpPr/>
            <p:nvPr/>
          </p:nvGrpSpPr>
          <p:grpSpPr>
            <a:xfrm>
              <a:off x="0" y="2010829"/>
              <a:ext cx="8792856" cy="7341293"/>
              <a:chOff x="13427" y="2010829"/>
              <a:chExt cx="8792856" cy="7341293"/>
            </a:xfrm>
          </p:grpSpPr>
          <p:pic>
            <p:nvPicPr>
              <p:cNvPr id="4" name="Image 3" descr="Une image contenant carte&#10;&#10;Description générée automatiquement">
                <a:extLst>
                  <a:ext uri="{FF2B5EF4-FFF2-40B4-BE49-F238E27FC236}">
                    <a16:creationId xmlns:a16="http://schemas.microsoft.com/office/drawing/2014/main" id="{36901DE5-003A-856F-F38A-9689E353E0E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04327">
                <a:off x="4837130" y="2010829"/>
                <a:ext cx="3789659" cy="3145994"/>
              </a:xfrm>
              <a:prstGeom prst="rect">
                <a:avLst/>
              </a:prstGeom>
            </p:spPr>
          </p:pic>
          <p:pic>
            <p:nvPicPr>
              <p:cNvPr id="8" name="Image 7" descr="Une image contenant texte&#10;&#10;Description générée automatiquement">
                <a:extLst>
                  <a:ext uri="{FF2B5EF4-FFF2-40B4-BE49-F238E27FC236}">
                    <a16:creationId xmlns:a16="http://schemas.microsoft.com/office/drawing/2014/main" id="{D9304942-7C32-A7BF-8ACA-B687EDD8AB8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427" y="2402692"/>
                <a:ext cx="4445925" cy="2633889"/>
              </a:xfrm>
              <a:prstGeom prst="rect">
                <a:avLst/>
              </a:prstGeom>
            </p:spPr>
          </p:pic>
          <p:pic>
            <p:nvPicPr>
              <p:cNvPr id="9" name="Image 8">
                <a:extLst>
                  <a:ext uri="{FF2B5EF4-FFF2-40B4-BE49-F238E27FC236}">
                    <a16:creationId xmlns:a16="http://schemas.microsoft.com/office/drawing/2014/main" id="{3CBA7321-18DD-3B21-BAE8-691AFAD2F34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69633" y="3448485"/>
                <a:ext cx="2270283" cy="1965839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2" name="Image 11" descr="Une image contenant arme, coup-de-poing américain&#10;&#10;Description générée automatiquement">
                <a:extLst>
                  <a:ext uri="{FF2B5EF4-FFF2-40B4-BE49-F238E27FC236}">
                    <a16:creationId xmlns:a16="http://schemas.microsoft.com/office/drawing/2014/main" id="{779ED19D-2A0B-5412-99E7-1BC1032E153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545179" y="3448484"/>
                <a:ext cx="2261104" cy="1965839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5" name="Image 14">
                <a:extLst>
                  <a:ext uri="{FF2B5EF4-FFF2-40B4-BE49-F238E27FC236}">
                    <a16:creationId xmlns:a16="http://schemas.microsoft.com/office/drawing/2014/main" id="{2849E874-1FE0-8866-80CF-02FDC41FF95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96801" y="6167139"/>
                <a:ext cx="4519595" cy="2303902"/>
              </a:xfrm>
              <a:prstGeom prst="rect">
                <a:avLst/>
              </a:prstGeom>
            </p:spPr>
          </p:pic>
          <p:pic>
            <p:nvPicPr>
              <p:cNvPr id="16" name="Image 15" descr="Une image contenant carte, texte&#10;&#10;Description générée automatiquement">
                <a:extLst>
                  <a:ext uri="{FF2B5EF4-FFF2-40B4-BE49-F238E27FC236}">
                    <a16:creationId xmlns:a16="http://schemas.microsoft.com/office/drawing/2014/main" id="{111D0CBB-ED08-FE54-DDC9-B72BD32866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10800000">
                <a:off x="2262848" y="7283969"/>
                <a:ext cx="2271049" cy="206815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cxnSp>
            <p:nvCxnSpPr>
              <p:cNvPr id="17" name="Connecteur droit avec flèche 16">
                <a:extLst>
                  <a:ext uri="{FF2B5EF4-FFF2-40B4-BE49-F238E27FC236}">
                    <a16:creationId xmlns:a16="http://schemas.microsoft.com/office/drawing/2014/main" id="{CF19B84D-A1A6-C2D4-2856-DD6093E3C9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33405" y="8135166"/>
                <a:ext cx="68580" cy="1143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1" name="Image 20">
                <a:extLst>
                  <a:ext uri="{FF2B5EF4-FFF2-40B4-BE49-F238E27FC236}">
                    <a16:creationId xmlns:a16="http://schemas.microsoft.com/office/drawing/2014/main" id="{D38FA49B-29DC-A7EF-4B7A-573D1FCC31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4955639" y="5993626"/>
                <a:ext cx="3257550" cy="2716712"/>
              </a:xfrm>
              <a:prstGeom prst="rect">
                <a:avLst/>
              </a:prstGeom>
            </p:spPr>
          </p:pic>
          <p:pic>
            <p:nvPicPr>
              <p:cNvPr id="24" name="Image 23">
                <a:extLst>
                  <a:ext uri="{FF2B5EF4-FFF2-40B4-BE49-F238E27FC236}">
                    <a16:creationId xmlns:a16="http://schemas.microsoft.com/office/drawing/2014/main" id="{CC00AB73-49D0-B97C-8AB1-72BF9BAB37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 cstate="screen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sharpenSoften amount="25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545179" y="7283970"/>
                <a:ext cx="2261104" cy="206815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cxnSp>
            <p:nvCxnSpPr>
              <p:cNvPr id="27" name="Connecteur droit avec flèche 26">
                <a:extLst>
                  <a:ext uri="{FF2B5EF4-FFF2-40B4-BE49-F238E27FC236}">
                    <a16:creationId xmlns:a16="http://schemas.microsoft.com/office/drawing/2014/main" id="{E91AB4D8-43F6-6C75-0439-5A0D6ED776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24200" y="4994671"/>
                <a:ext cx="68580" cy="1143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30F7AAE8-5947-7D70-AF6A-05B5CC7D90EC}"/>
                </a:ext>
              </a:extLst>
            </p:cNvPr>
            <p:cNvGrpSpPr/>
            <p:nvPr/>
          </p:nvGrpSpPr>
          <p:grpSpPr>
            <a:xfrm>
              <a:off x="302134" y="5017998"/>
              <a:ext cx="634617" cy="279426"/>
              <a:chOff x="302134" y="5017998"/>
              <a:chExt cx="634617" cy="279426"/>
            </a:xfrm>
          </p:grpSpPr>
          <p:cxnSp>
            <p:nvCxnSpPr>
              <p:cNvPr id="3" name="Connecteur droit 2">
                <a:extLst>
                  <a:ext uri="{FF2B5EF4-FFF2-40B4-BE49-F238E27FC236}">
                    <a16:creationId xmlns:a16="http://schemas.microsoft.com/office/drawing/2014/main" id="{96273CD4-F63E-45B6-5A78-0A53181D2138}"/>
                  </a:ext>
                </a:extLst>
              </p:cNvPr>
              <p:cNvCxnSpPr/>
              <p:nvPr/>
            </p:nvCxnSpPr>
            <p:spPr>
              <a:xfrm>
                <a:off x="316446" y="5297424"/>
                <a:ext cx="576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94B45ED4-7965-C6C2-D286-56EACED05019}"/>
                  </a:ext>
                </a:extLst>
              </p:cNvPr>
              <p:cNvSpPr txBox="1"/>
              <p:nvPr/>
            </p:nvSpPr>
            <p:spPr>
              <a:xfrm>
                <a:off x="302134" y="5017998"/>
                <a:ext cx="63461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000" dirty="0"/>
                  <a:t>2 mm</a:t>
                </a:r>
              </a:p>
            </p:txBody>
          </p:sp>
        </p:grpSp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24367A24-E843-473F-4551-DC01BB345EB3}"/>
                </a:ext>
              </a:extLst>
            </p:cNvPr>
            <p:cNvGrpSpPr/>
            <p:nvPr/>
          </p:nvGrpSpPr>
          <p:grpSpPr>
            <a:xfrm>
              <a:off x="4933935" y="5012027"/>
              <a:ext cx="634617" cy="279426"/>
              <a:chOff x="302134" y="5017998"/>
              <a:chExt cx="634617" cy="279426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F0BA2271-CE0B-B31F-916B-E955DA783F59}"/>
                  </a:ext>
                </a:extLst>
              </p:cNvPr>
              <p:cNvCxnSpPr/>
              <p:nvPr/>
            </p:nvCxnSpPr>
            <p:spPr>
              <a:xfrm>
                <a:off x="316446" y="5297424"/>
                <a:ext cx="576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CAF4BF11-0851-7EE7-8F33-3628E4F61F21}"/>
                  </a:ext>
                </a:extLst>
              </p:cNvPr>
              <p:cNvSpPr txBox="1"/>
              <p:nvPr/>
            </p:nvSpPr>
            <p:spPr>
              <a:xfrm>
                <a:off x="302134" y="5017998"/>
                <a:ext cx="63461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000" dirty="0"/>
                  <a:t>2 mm</a:t>
                </a:r>
              </a:p>
            </p:txBody>
          </p:sp>
        </p:grpSp>
        <p:grpSp>
          <p:nvGrpSpPr>
            <p:cNvPr id="13" name="Groupe 12">
              <a:extLst>
                <a:ext uri="{FF2B5EF4-FFF2-40B4-BE49-F238E27FC236}">
                  <a16:creationId xmlns:a16="http://schemas.microsoft.com/office/drawing/2014/main" id="{662E7B14-C01C-0B7A-EE12-F7180FBBA16C}"/>
                </a:ext>
              </a:extLst>
            </p:cNvPr>
            <p:cNvGrpSpPr/>
            <p:nvPr/>
          </p:nvGrpSpPr>
          <p:grpSpPr>
            <a:xfrm>
              <a:off x="302134" y="9042196"/>
              <a:ext cx="634617" cy="279426"/>
              <a:chOff x="302134" y="5017998"/>
              <a:chExt cx="634617" cy="279426"/>
            </a:xfrm>
          </p:grpSpPr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F7CD4F69-B55F-EABB-3C75-6559691EAFD4}"/>
                  </a:ext>
                </a:extLst>
              </p:cNvPr>
              <p:cNvCxnSpPr/>
              <p:nvPr/>
            </p:nvCxnSpPr>
            <p:spPr>
              <a:xfrm>
                <a:off x="316446" y="5297424"/>
                <a:ext cx="576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1B96AAFC-204B-690E-AA99-8D9FFABD83A8}"/>
                  </a:ext>
                </a:extLst>
              </p:cNvPr>
              <p:cNvSpPr txBox="1"/>
              <p:nvPr/>
            </p:nvSpPr>
            <p:spPr>
              <a:xfrm>
                <a:off x="302134" y="5017998"/>
                <a:ext cx="63461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000" dirty="0"/>
                  <a:t>2 mm</a:t>
                </a:r>
              </a:p>
            </p:txBody>
          </p:sp>
        </p:grpSp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97FA634C-399F-6CC5-E7CD-A22B8C5F0A7E}"/>
                </a:ext>
              </a:extLst>
            </p:cNvPr>
            <p:cNvGrpSpPr/>
            <p:nvPr/>
          </p:nvGrpSpPr>
          <p:grpSpPr>
            <a:xfrm>
              <a:off x="4980209" y="9049867"/>
              <a:ext cx="634617" cy="279426"/>
              <a:chOff x="302134" y="5017998"/>
              <a:chExt cx="634617" cy="279426"/>
            </a:xfrm>
          </p:grpSpPr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F9721CAB-1142-BD2E-1063-C5C81AC8A19D}"/>
                  </a:ext>
                </a:extLst>
              </p:cNvPr>
              <p:cNvCxnSpPr/>
              <p:nvPr/>
            </p:nvCxnSpPr>
            <p:spPr>
              <a:xfrm>
                <a:off x="316446" y="5297424"/>
                <a:ext cx="5760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ZoneTexte 21">
                <a:extLst>
                  <a:ext uri="{FF2B5EF4-FFF2-40B4-BE49-F238E27FC236}">
                    <a16:creationId xmlns:a16="http://schemas.microsoft.com/office/drawing/2014/main" id="{1496CC43-E557-C76C-9500-BAA3B591E78F}"/>
                  </a:ext>
                </a:extLst>
              </p:cNvPr>
              <p:cNvSpPr txBox="1"/>
              <p:nvPr/>
            </p:nvSpPr>
            <p:spPr>
              <a:xfrm>
                <a:off x="302134" y="5017998"/>
                <a:ext cx="63461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000" dirty="0"/>
                  <a:t>2 mm</a:t>
                </a:r>
              </a:p>
            </p:txBody>
          </p:sp>
        </p:grpSp>
      </p:grpSp>
      <p:graphicFrame>
        <p:nvGraphicFramePr>
          <p:cNvPr id="26" name="Tableau 31">
            <a:extLst>
              <a:ext uri="{FF2B5EF4-FFF2-40B4-BE49-F238E27FC236}">
                <a16:creationId xmlns:a16="http://schemas.microsoft.com/office/drawing/2014/main" id="{41D30C19-31A0-F849-C436-269AA9EE26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56031"/>
              </p:ext>
            </p:extLst>
          </p:nvPr>
        </p:nvGraphicFramePr>
        <p:xfrm>
          <a:off x="464732" y="2378066"/>
          <a:ext cx="8044127" cy="66119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1277">
                  <a:extLst>
                    <a:ext uri="{9D8B030D-6E8A-4147-A177-3AD203B41FA5}">
                      <a16:colId xmlns:a16="http://schemas.microsoft.com/office/drawing/2014/main" val="3634070571"/>
                    </a:ext>
                  </a:extLst>
                </a:gridCol>
                <a:gridCol w="3771900">
                  <a:extLst>
                    <a:ext uri="{9D8B030D-6E8A-4147-A177-3AD203B41FA5}">
                      <a16:colId xmlns:a16="http://schemas.microsoft.com/office/drawing/2014/main" val="17139044"/>
                    </a:ext>
                  </a:extLst>
                </a:gridCol>
                <a:gridCol w="3790950">
                  <a:extLst>
                    <a:ext uri="{9D8B030D-6E8A-4147-A177-3AD203B41FA5}">
                      <a16:colId xmlns:a16="http://schemas.microsoft.com/office/drawing/2014/main" val="498926365"/>
                    </a:ext>
                  </a:extLst>
                </a:gridCol>
              </a:tblGrid>
              <a:tr h="27551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500" dirty="0"/>
                        <a:t>2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500" dirty="0"/>
                        <a:t>6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040554"/>
                  </a:ext>
                </a:extLst>
              </a:tr>
              <a:tr h="2870681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1 month </a:t>
                      </a:r>
                    </a:p>
                    <a:p>
                      <a:pPr marL="0" marR="0" lvl="0" indent="0" algn="ctr" defTabSz="9000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Scaffold + fat tissue </a:t>
                      </a:r>
                    </a:p>
                    <a:p>
                      <a:pPr algn="ctr"/>
                      <a:r>
                        <a:rPr lang="fr-FR" sz="1400" dirty="0"/>
                        <a:t> 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1783069"/>
                  </a:ext>
                </a:extLst>
              </a:tr>
              <a:tr h="3379807">
                <a:tc>
                  <a:txBody>
                    <a:bodyPr/>
                    <a:lstStyle/>
                    <a:p>
                      <a:pPr algn="ctr"/>
                      <a:r>
                        <a:rPr lang="fr-FR" sz="1200" dirty="0"/>
                        <a:t>2 months</a:t>
                      </a:r>
                    </a:p>
                    <a:p>
                      <a:pPr marL="0" marR="0" lvl="0" indent="0" algn="ctr" defTabSz="90002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Scaffold + fat tissue </a:t>
                      </a:r>
                    </a:p>
                    <a:p>
                      <a:pPr algn="ctr"/>
                      <a:endParaRPr lang="fr-FR" sz="9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89700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636905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73</TotalTime>
  <Words>252</Words>
  <Application>Microsoft Office PowerPoint</Application>
  <PresentationFormat>Custom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Amélia JORDAO</dc:creator>
  <cp:lastModifiedBy>MDPI</cp:lastModifiedBy>
  <cp:revision>177</cp:revision>
  <dcterms:created xsi:type="dcterms:W3CDTF">2023-05-04T08:33:10Z</dcterms:created>
  <dcterms:modified xsi:type="dcterms:W3CDTF">2023-12-15T09:27:06Z</dcterms:modified>
</cp:coreProperties>
</file>