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552" y="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B19E75-9FF8-BDB8-40B9-03AE12371B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BE9A09A-5D24-0ACD-7557-4C5C0ACE1C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758AEB-6347-D75B-0FD8-7A7DE4BDB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7D5CDDE-3C7E-6EDF-494C-9AD0D22B8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A14E1CD-7120-2DCF-B67F-49D44A72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8020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324D97-9A15-C911-B52F-CD2ABB799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E4730DC-758F-4068-AAC4-B34AB82B25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BB6D0F-B0DA-304A-24A1-4D838052C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EA48C66-8833-ECB4-6207-4AD3B0948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5B2D417-5D81-720F-A8BD-7FD27D1F1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1017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C416780-8408-0517-C795-36DE3D3918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042A6ED-3AEE-ECAE-932F-781F76087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CC6C5F6-7BCB-34B7-DE95-7DCF02EA3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CB7B14-FA7E-EB3F-AFF1-A2C96B426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655986E-E351-AB1A-1A4E-5B89C865A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248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35ABD4-2551-4588-EE23-C2B7C63E1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D3ABA9-896B-F315-2FAB-08F42269E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3E65A93-4E40-B926-981A-3D0081403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5B62C78-F8D7-0F6A-59D9-EA2CAB403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87E300-ED1F-FE52-C5D3-006D0D1FC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817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98FD7B-EF5A-EFC3-F705-8677A4D62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A883823-65E3-D127-A2F4-BB801E80C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D32F12D-4BDF-2AE6-78FF-28CFE2CF9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7657A4-39E6-1743-2B34-EB0756F83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754D001-E885-73AD-DCCB-5F50930F5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0350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3D37E8-BCCF-1E4B-3357-729C1A614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CF212F7-FCC6-0935-42CB-4E75BC0D90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8CD1401-97EC-6957-3B22-825F1EA641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FA7660D-E2F2-BF2D-4F38-0EE0DAF92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98D3112-F2D1-EB9B-5371-2B2D2340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637EA9D-9C5D-41A8-3618-C1433813B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5728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144F93-4099-71F0-F993-6513FC55B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01F3AFB-C25D-00B5-4EDC-F2FAD71A96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739F85A-BA0E-4EEA-C121-253A6AAEC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C2564B8-2212-E58C-D897-9905C67093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D0225EC-F1B4-24E3-4E7E-68D009964B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24ABBA1-DCF4-E0FD-A348-ACC6D61A7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5901DE5-E887-F9DE-8BD4-AB1AE1C00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ED268D8-167F-51FC-2BA1-25AB3481C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02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6500C6-74E3-B94D-6BB8-47825C5C1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5665CC5-8E7E-BDF4-2C64-4EE81ABA0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B8F757A-5E24-2D2B-B074-97A43C841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9366D8E-DC22-BC76-1FDC-9DDAEC92F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421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7D82F44-C42D-F2CF-973C-129A2CD6C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D8D1745-AB92-D016-710D-C3E37E218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023D991-8267-F71F-4C96-70EA6F9D8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920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B8764E-20DB-28AE-7427-4F2DF74F3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AE29FFC-0BF9-C4B9-30C5-84D7C28E3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E4B9C98-198B-8089-DB00-4AA27EE6B0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335516E-B7B0-F2DA-0A1A-31E385800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82FC5E2-41FB-E1F3-793C-2FB4AAAA5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FA9E2E0-86E1-1005-A801-EF0F4BA7D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523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CA1973-3FB4-1AE7-C56A-E12805D32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D856F7F-F241-57DC-998A-504AF42816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F75213C-E442-1ABA-7E5F-E79902D6F2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66DF071-E746-1A46-11AA-4A2A22BCB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2C3517C-B0C3-0CB8-78BA-25FE612D1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F28A174-5A22-AD78-CEB1-81B70FE6A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454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39F3A5F-273F-37C6-3F63-76880ABB1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AB33C95-51DB-295E-EE77-7ABFE1045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2280BBE-B770-C721-91BA-7ADF8E88F9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72C25-D00D-4B90-855E-B6115743F63F}" type="datetimeFigureOut">
              <a:rPr lang="ko-KR" altLang="en-US" smtClean="0"/>
              <a:t>2024-01-17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79A66F-8CB8-672E-080C-05196155FA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84D1A95-B2CC-6D5F-6E68-D7D3155995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F8C12-B576-477E-A00B-2DD92D80BD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8644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15625FE-AF3E-0F12-642E-39835B9AF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7005" y="1840109"/>
            <a:ext cx="4774682" cy="3825818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44BCE0F-7056-CA66-972A-BBDE32379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993" y="1840109"/>
            <a:ext cx="4774682" cy="38258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BB16F3-53BE-5759-980D-717808D7B0E9}"/>
              </a:ext>
            </a:extLst>
          </p:cNvPr>
          <p:cNvSpPr txBox="1"/>
          <p:nvPr/>
        </p:nvSpPr>
        <p:spPr>
          <a:xfrm>
            <a:off x="1251686" y="1840109"/>
            <a:ext cx="42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C819F4-152B-E9B6-64A5-4ABAFF031A6F}"/>
              </a:ext>
            </a:extLst>
          </p:cNvPr>
          <p:cNvSpPr txBox="1"/>
          <p:nvPr/>
        </p:nvSpPr>
        <p:spPr>
          <a:xfrm>
            <a:off x="6252801" y="1841950"/>
            <a:ext cx="42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FB8FFF-88B8-3000-5F89-9ADDD00EB7D3}"/>
              </a:ext>
            </a:extLst>
          </p:cNvPr>
          <p:cNvSpPr txBox="1"/>
          <p:nvPr/>
        </p:nvSpPr>
        <p:spPr>
          <a:xfrm>
            <a:off x="4460506" y="4913103"/>
            <a:ext cx="12517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0.336</a:t>
            </a:r>
            <a:endParaRPr lang="ko-KR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087506-A2AB-2F30-5ACE-BA2077238933}"/>
              </a:ext>
            </a:extLst>
          </p:cNvPr>
          <p:cNvSpPr txBox="1"/>
          <p:nvPr/>
        </p:nvSpPr>
        <p:spPr>
          <a:xfrm>
            <a:off x="9408729" y="4913103"/>
            <a:ext cx="12517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0.623</a:t>
            </a:r>
            <a:endParaRPr lang="ko-KR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0409A4-D616-6552-2D7B-70AA5B4B64B0}"/>
              </a:ext>
            </a:extLst>
          </p:cNvPr>
          <p:cNvSpPr txBox="1"/>
          <p:nvPr/>
        </p:nvSpPr>
        <p:spPr>
          <a:xfrm>
            <a:off x="4359252" y="3130385"/>
            <a:ext cx="13529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High PTB/Low ITB</a:t>
            </a:r>
            <a:endParaRPr lang="ko-KR" altLang="en-US" sz="1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A2AB80-9C48-21FD-6094-15DEE79CE0EA}"/>
              </a:ext>
            </a:extLst>
          </p:cNvPr>
          <p:cNvSpPr txBox="1"/>
          <p:nvPr/>
        </p:nvSpPr>
        <p:spPr>
          <a:xfrm>
            <a:off x="4141695" y="4021744"/>
            <a:ext cx="1482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High ITB/Low PTB</a:t>
            </a:r>
            <a:endParaRPr lang="ko-KR" altLang="en-US" sz="1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BDC8D2-A855-9BB2-6E51-FB18F045DAF5}"/>
              </a:ext>
            </a:extLst>
          </p:cNvPr>
          <p:cNvSpPr txBox="1"/>
          <p:nvPr/>
        </p:nvSpPr>
        <p:spPr>
          <a:xfrm>
            <a:off x="0" y="0"/>
            <a:ext cx="10482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Palatino Linotype" panose="02040502050505030304" pitchFamily="18" charset="0"/>
              </a:rPr>
              <a:t>Supplementary Figure</a:t>
            </a:r>
            <a:r>
              <a:rPr lang="sr-Latn-RS" altLang="ko-KR" b="1" dirty="0">
                <a:latin typeface="Palatino Linotype" panose="02040502050505030304" pitchFamily="18" charset="0"/>
              </a:rPr>
              <a:t> S1</a:t>
            </a:r>
            <a:r>
              <a:rPr lang="en-US" altLang="ko-KR" b="1" dirty="0">
                <a:latin typeface="Palatino Linotype" panose="02040502050505030304" pitchFamily="18" charset="0"/>
              </a:rPr>
              <a:t>. </a:t>
            </a:r>
            <a:r>
              <a:rPr lang="en-US" altLang="ko-KR" dirty="0">
                <a:latin typeface="Palatino Linotype" panose="02040502050505030304" pitchFamily="18" charset="0"/>
              </a:rPr>
              <a:t>High peritumoral budding (PTB)/low </a:t>
            </a:r>
            <a:r>
              <a:rPr lang="en-US" altLang="ko-KR" dirty="0" err="1">
                <a:latin typeface="Palatino Linotype" panose="02040502050505030304" pitchFamily="18" charset="0"/>
              </a:rPr>
              <a:t>intratumoral</a:t>
            </a:r>
            <a:r>
              <a:rPr lang="en-US" altLang="ko-KR" dirty="0">
                <a:latin typeface="Palatino Linotype" panose="02040502050505030304" pitchFamily="18" charset="0"/>
              </a:rPr>
              <a:t> budding (ITB) VS. High ITB/low PTB. (</a:t>
            </a:r>
            <a:r>
              <a:rPr lang="en-US" altLang="ko-KR" b="1" dirty="0">
                <a:latin typeface="Palatino Linotype" panose="02040502050505030304" pitchFamily="18" charset="0"/>
              </a:rPr>
              <a:t>A</a:t>
            </a:r>
            <a:r>
              <a:rPr lang="en-US" altLang="ko-KR" dirty="0">
                <a:latin typeface="Palatino Linotype" panose="02040502050505030304" pitchFamily="18" charset="0"/>
              </a:rPr>
              <a:t>) Overall survival (</a:t>
            </a:r>
            <a:r>
              <a:rPr lang="en-US" altLang="ko-KR" i="1" dirty="0">
                <a:latin typeface="Palatino Linotype" panose="02040502050505030304" pitchFamily="18" charset="0"/>
              </a:rPr>
              <a:t>p</a:t>
            </a:r>
            <a:r>
              <a:rPr lang="en-US" altLang="ko-KR" dirty="0">
                <a:latin typeface="Palatino Linotype" panose="02040502050505030304" pitchFamily="18" charset="0"/>
              </a:rPr>
              <a:t> = 0.336). (</a:t>
            </a:r>
            <a:r>
              <a:rPr lang="en-US" altLang="ko-KR" b="1" dirty="0">
                <a:latin typeface="Palatino Linotype" panose="02040502050505030304" pitchFamily="18" charset="0"/>
              </a:rPr>
              <a:t>B</a:t>
            </a:r>
            <a:r>
              <a:rPr lang="en-US" altLang="ko-KR" dirty="0">
                <a:latin typeface="Palatino Linotype" panose="02040502050505030304" pitchFamily="18" charset="0"/>
              </a:rPr>
              <a:t>) Recurrence-free survival (</a:t>
            </a:r>
            <a:r>
              <a:rPr lang="en-US" altLang="ko-KR" i="1" dirty="0">
                <a:latin typeface="Palatino Linotype" panose="02040502050505030304" pitchFamily="18" charset="0"/>
              </a:rPr>
              <a:t>p</a:t>
            </a:r>
            <a:r>
              <a:rPr lang="en-US" altLang="ko-KR" dirty="0">
                <a:latin typeface="Palatino Linotype" panose="02040502050505030304" pitchFamily="18" charset="0"/>
              </a:rPr>
              <a:t> = 0.623).</a:t>
            </a:r>
            <a:endParaRPr lang="ko-KR" altLang="en-US" dirty="0">
              <a:latin typeface="Palatino Linotype" panose="0204050205050503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B3E12B-5D1C-8426-2C03-D36B971BFFDF}"/>
              </a:ext>
            </a:extLst>
          </p:cNvPr>
          <p:cNvSpPr txBox="1"/>
          <p:nvPr/>
        </p:nvSpPr>
        <p:spPr>
          <a:xfrm>
            <a:off x="9293475" y="4021744"/>
            <a:ext cx="1482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High ITB/Low PTB</a:t>
            </a:r>
            <a:endParaRPr lang="ko-KR" altLang="en-US" sz="1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270908-D6A9-D380-BAA7-2B61D9B0CBA4}"/>
              </a:ext>
            </a:extLst>
          </p:cNvPr>
          <p:cNvSpPr txBox="1"/>
          <p:nvPr/>
        </p:nvSpPr>
        <p:spPr>
          <a:xfrm>
            <a:off x="9422727" y="3357983"/>
            <a:ext cx="13529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High PTB/Low ITB</a:t>
            </a:r>
            <a:endParaRPr lang="ko-KR" altLang="en-US" sz="10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566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72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Palatino Linotype</vt:lpstr>
      <vt:lpstr>Times New Roman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gull Sea</dc:creator>
  <cp:lastModifiedBy>MDPI</cp:lastModifiedBy>
  <cp:revision>4</cp:revision>
  <dcterms:created xsi:type="dcterms:W3CDTF">2023-12-05T15:01:09Z</dcterms:created>
  <dcterms:modified xsi:type="dcterms:W3CDTF">2024-01-17T15:47:53Z</dcterms:modified>
</cp:coreProperties>
</file>