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</p:sldIdLst>
  <p:sldSz cx="9144000" cy="6858000" type="screen4x3"/>
  <p:notesSz cx="6797675" cy="9926638"/>
  <p:defaultTextStyle>
    <a:defPPr>
      <a:defRPr lang="ko-KR"/>
    </a:defPPr>
    <a:lvl1pPr marL="0" algn="l" defTabSz="914323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2" algn="l" defTabSz="914323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3" algn="l" defTabSz="914323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85" algn="l" defTabSz="914323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46" algn="l" defTabSz="914323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07" algn="l" defTabSz="914323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69" algn="l" defTabSz="914323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31" algn="l" defTabSz="914323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92" algn="l" defTabSz="914323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20" autoAdjust="0"/>
    <p:restoredTop sz="94768" autoAdjust="0"/>
  </p:normalViewPr>
  <p:slideViewPr>
    <p:cSldViewPr snapToGrid="0" showGuides="1">
      <p:cViewPr>
        <p:scale>
          <a:sx n="100" d="100"/>
          <a:sy n="100" d="100"/>
        </p:scale>
        <p:origin x="-2106" y="-150"/>
      </p:cViewPr>
      <p:guideLst>
        <p:guide orient="horz" pos="2157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51060;&#52649;&#54788;%20&#49892;&#54744;\&#49440;&#54617;&#52488;\MTT\20230118%20&#49440;&#54617;&#52488;%20EX,%20&#48516;&#54925;&#52789;%20MTT%203%20s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51060;&#52649;&#54788;%20&#49892;&#54744;\&#49440;&#54617;&#52488;\MTT\20230118%20&#49440;&#54617;&#52488;%20EX,%20&#48516;&#54925;&#52789;%20MTT%203%20se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51060;&#52649;&#54788;%20&#49892;&#54744;\&#49440;&#54617;&#52488;\MTT\20230113%20&#49440;&#54617;&#52488;%20EA&#52789;%20&#47784;&#46304;%20&#45800;&#51068;&#47932;&#51656;%20MT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'3 set'!$B$65:$F$65</c:f>
                <c:numCache>
                  <c:formatCode>General</c:formatCode>
                  <c:ptCount val="5"/>
                  <c:pt idx="0">
                    <c:v>8.0008554183844662</c:v>
                  </c:pt>
                  <c:pt idx="1">
                    <c:v>1.1911634895315952</c:v>
                  </c:pt>
                  <c:pt idx="2">
                    <c:v>12.961859881452327</c:v>
                  </c:pt>
                  <c:pt idx="3">
                    <c:v>11.345286351456412</c:v>
                  </c:pt>
                  <c:pt idx="4">
                    <c:v>6.2457360916065481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'3 set'!$B$9:$F$9</c:f>
              <c:strCache>
                <c:ptCount val="5"/>
                <c:pt idx="0">
                  <c:v>CTR</c:v>
                </c:pt>
                <c:pt idx="1">
                  <c:v>100</c:v>
                </c:pt>
                <c:pt idx="2">
                  <c:v>50</c:v>
                </c:pt>
                <c:pt idx="3">
                  <c:v>25</c:v>
                </c:pt>
                <c:pt idx="4">
                  <c:v>12.5</c:v>
                </c:pt>
              </c:strCache>
            </c:strRef>
          </c:cat>
          <c:val>
            <c:numRef>
              <c:f>'3 set'!$B$63:$F$63</c:f>
              <c:numCache>
                <c:formatCode>General</c:formatCode>
                <c:ptCount val="5"/>
                <c:pt idx="0">
                  <c:v>99.999999999999986</c:v>
                </c:pt>
                <c:pt idx="1">
                  <c:v>170.67234560389412</c:v>
                </c:pt>
                <c:pt idx="2">
                  <c:v>122.11743230909644</c:v>
                </c:pt>
                <c:pt idx="3">
                  <c:v>109.85701247337995</c:v>
                </c:pt>
                <c:pt idx="4">
                  <c:v>92.272588986918151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3191040"/>
        <c:axId val="183192576"/>
      </c:barChart>
      <c:catAx>
        <c:axId val="18319104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ko-KR"/>
          </a:p>
        </c:txPr>
        <c:crossAx val="183192576"/>
        <c:crosses val="autoZero"/>
        <c:auto val="1"/>
        <c:lblAlgn val="ctr"/>
        <c:lblOffset val="100"/>
        <c:noMultiLvlLbl val="0"/>
      </c:catAx>
      <c:valAx>
        <c:axId val="183192576"/>
        <c:scaling>
          <c:orientation val="minMax"/>
          <c:max val="200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Cell viability (% of Control)</a:t>
                </a:r>
                <a:endParaRPr lang="ko-KR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ko-KR"/>
          </a:p>
        </c:txPr>
        <c:crossAx val="183191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'2 set'!$B$67:$R$67</c:f>
                <c:numCache>
                  <c:formatCode>General</c:formatCode>
                  <c:ptCount val="17"/>
                  <c:pt idx="0">
                    <c:v>2.9197431555060018</c:v>
                  </c:pt>
                  <c:pt idx="1">
                    <c:v>4.6612422165076968</c:v>
                  </c:pt>
                  <c:pt idx="2">
                    <c:v>7.3446089285054281</c:v>
                  </c:pt>
                  <c:pt idx="3">
                    <c:v>4.8759261722914413</c:v>
                  </c:pt>
                  <c:pt idx="4">
                    <c:v>14.639738574030813</c:v>
                  </c:pt>
                  <c:pt idx="5">
                    <c:v>10.468993623688389</c:v>
                  </c:pt>
                  <c:pt idx="6">
                    <c:v>6.5137439681549605</c:v>
                  </c:pt>
                  <c:pt idx="7">
                    <c:v>3.4152503430509142</c:v>
                  </c:pt>
                  <c:pt idx="8">
                    <c:v>16.376602419065133</c:v>
                  </c:pt>
                  <c:pt idx="9">
                    <c:v>6.3496503379264526</c:v>
                  </c:pt>
                  <c:pt idx="10">
                    <c:v>5.4122677161717991</c:v>
                  </c:pt>
                  <c:pt idx="11">
                    <c:v>11.701384034670767</c:v>
                  </c:pt>
                  <c:pt idx="12">
                    <c:v>8.0371505962177725</c:v>
                  </c:pt>
                  <c:pt idx="13">
                    <c:v>3.6914739467647255</c:v>
                  </c:pt>
                  <c:pt idx="14">
                    <c:v>6.6057198770189185</c:v>
                  </c:pt>
                  <c:pt idx="15">
                    <c:v>10.165432864434619</c:v>
                  </c:pt>
                  <c:pt idx="16">
                    <c:v>7.3872351817600421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12700">
                <a:solidFill>
                  <a:schemeClr val="tx1"/>
                </a:solidFill>
              </a:ln>
            </c:spPr>
          </c:errBars>
          <c:cat>
            <c:strRef>
              <c:f>'2 set'!$B$64:$R$64</c:f>
              <c:strCache>
                <c:ptCount val="17"/>
                <c:pt idx="0">
                  <c:v>CTR</c:v>
                </c:pt>
                <c:pt idx="1">
                  <c:v>100</c:v>
                </c:pt>
                <c:pt idx="2">
                  <c:v>50</c:v>
                </c:pt>
                <c:pt idx="3">
                  <c:v>25</c:v>
                </c:pt>
                <c:pt idx="4">
                  <c:v>12.5</c:v>
                </c:pt>
                <c:pt idx="5">
                  <c:v>100</c:v>
                </c:pt>
                <c:pt idx="6">
                  <c:v>50</c:v>
                </c:pt>
                <c:pt idx="7">
                  <c:v>25</c:v>
                </c:pt>
                <c:pt idx="8">
                  <c:v>12.5</c:v>
                </c:pt>
                <c:pt idx="9">
                  <c:v>100</c:v>
                </c:pt>
                <c:pt idx="10">
                  <c:v>50</c:v>
                </c:pt>
                <c:pt idx="11">
                  <c:v>25</c:v>
                </c:pt>
                <c:pt idx="12">
                  <c:v>12.5</c:v>
                </c:pt>
                <c:pt idx="13">
                  <c:v>100</c:v>
                </c:pt>
                <c:pt idx="14">
                  <c:v>50</c:v>
                </c:pt>
                <c:pt idx="15">
                  <c:v>25</c:v>
                </c:pt>
                <c:pt idx="16">
                  <c:v>12.5</c:v>
                </c:pt>
              </c:strCache>
            </c:strRef>
          </c:cat>
          <c:val>
            <c:numRef>
              <c:f>'2 set'!$B$65:$R$65</c:f>
              <c:numCache>
                <c:formatCode>General</c:formatCode>
                <c:ptCount val="17"/>
                <c:pt idx="0">
                  <c:v>100.00000000000003</c:v>
                </c:pt>
                <c:pt idx="1">
                  <c:v>106.8642527610793</c:v>
                </c:pt>
                <c:pt idx="2">
                  <c:v>153.0406822312317</c:v>
                </c:pt>
                <c:pt idx="3">
                  <c:v>146.12050887739414</c:v>
                </c:pt>
                <c:pt idx="4">
                  <c:v>170.2782049489725</c:v>
                </c:pt>
                <c:pt idx="5">
                  <c:v>175.85628407661125</c:v>
                </c:pt>
                <c:pt idx="6">
                  <c:v>272.61288969663087</c:v>
                </c:pt>
                <c:pt idx="7">
                  <c:v>227.31720956242143</c:v>
                </c:pt>
                <c:pt idx="8">
                  <c:v>228.74318467775765</c:v>
                </c:pt>
                <c:pt idx="9">
                  <c:v>222.66182021529434</c:v>
                </c:pt>
                <c:pt idx="10">
                  <c:v>102.16692296938349</c:v>
                </c:pt>
                <c:pt idx="11">
                  <c:v>167.21655249545648</c:v>
                </c:pt>
                <c:pt idx="12">
                  <c:v>212.76387529707821</c:v>
                </c:pt>
                <c:pt idx="13">
                  <c:v>106.5287292045296</c:v>
                </c:pt>
                <c:pt idx="14">
                  <c:v>91.094645603243407</c:v>
                </c:pt>
                <c:pt idx="15">
                  <c:v>127.87641549000421</c:v>
                </c:pt>
                <c:pt idx="16">
                  <c:v>121.08206346987281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4738944"/>
        <c:axId val="217729664"/>
      </c:barChart>
      <c:catAx>
        <c:axId val="14473894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ko-KR"/>
          </a:p>
        </c:txPr>
        <c:crossAx val="217729664"/>
        <c:crosses val="autoZero"/>
        <c:auto val="1"/>
        <c:lblAlgn val="ctr"/>
        <c:lblOffset val="100"/>
        <c:noMultiLvlLbl val="0"/>
      </c:catAx>
      <c:valAx>
        <c:axId val="2177296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Cell viability (% of Control)</a:t>
                </a:r>
                <a:endParaRPr lang="ko-KR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ko-KR"/>
          </a:p>
        </c:txPr>
        <c:crossAx val="144738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'1set'!$B$35:$X$35</c:f>
                <c:numCache>
                  <c:formatCode>General</c:formatCode>
                  <c:ptCount val="23"/>
                  <c:pt idx="0">
                    <c:v>4.2114509673590881</c:v>
                  </c:pt>
                  <c:pt idx="1">
                    <c:v>3.4647418101054934</c:v>
                  </c:pt>
                  <c:pt idx="2">
                    <c:v>5.4995267175948204</c:v>
                  </c:pt>
                  <c:pt idx="3">
                    <c:v>9.9438564364722399</c:v>
                  </c:pt>
                  <c:pt idx="4">
                    <c:v>9.0613904854722591</c:v>
                  </c:pt>
                  <c:pt idx="5">
                    <c:v>12.709643373159007</c:v>
                  </c:pt>
                  <c:pt idx="6">
                    <c:v>7.5696866746444744</c:v>
                  </c:pt>
                  <c:pt idx="7">
                    <c:v>4.5624480246228458</c:v>
                  </c:pt>
                  <c:pt idx="8">
                    <c:v>8.8789670749818566</c:v>
                  </c:pt>
                  <c:pt idx="9">
                    <c:v>8.385864287896295</c:v>
                  </c:pt>
                  <c:pt idx="10">
                    <c:v>2.9576138227559747</c:v>
                  </c:pt>
                  <c:pt idx="11">
                    <c:v>5.8189894503053941</c:v>
                  </c:pt>
                  <c:pt idx="12">
                    <c:v>6.4212815011341471</c:v>
                  </c:pt>
                  <c:pt idx="13">
                    <c:v>3.7984600575464675</c:v>
                  </c:pt>
                  <c:pt idx="14">
                    <c:v>9.3289030775990192</c:v>
                  </c:pt>
                  <c:pt idx="15">
                    <c:v>4.4314020591530268</c:v>
                  </c:pt>
                  <c:pt idx="16">
                    <c:v>7.3232616492475824</c:v>
                  </c:pt>
                  <c:pt idx="17">
                    <c:v>9.3582796101125432</c:v>
                  </c:pt>
                  <c:pt idx="18">
                    <c:v>11.460682426236804</c:v>
                  </c:pt>
                  <c:pt idx="19">
                    <c:v>7.5873908614933985</c:v>
                  </c:pt>
                  <c:pt idx="20">
                    <c:v>10.502245790149461</c:v>
                  </c:pt>
                  <c:pt idx="21">
                    <c:v>5.186584032355829</c:v>
                  </c:pt>
                  <c:pt idx="22">
                    <c:v>2.4585658916880928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'1set'!$B$9:$X$9</c:f>
              <c:strCache>
                <c:ptCount val="23"/>
                <c:pt idx="0">
                  <c:v>CTR</c:v>
                </c:pt>
                <c:pt idx="1">
                  <c:v>50</c:v>
                </c:pt>
                <c:pt idx="2">
                  <c:v>10</c:v>
                </c:pt>
                <c:pt idx="3">
                  <c:v>50</c:v>
                </c:pt>
                <c:pt idx="4">
                  <c:v>10</c:v>
                </c:pt>
                <c:pt idx="5">
                  <c:v>50</c:v>
                </c:pt>
                <c:pt idx="6">
                  <c:v>10</c:v>
                </c:pt>
                <c:pt idx="7">
                  <c:v>50</c:v>
                </c:pt>
                <c:pt idx="8">
                  <c:v>10</c:v>
                </c:pt>
                <c:pt idx="9">
                  <c:v>50</c:v>
                </c:pt>
                <c:pt idx="10">
                  <c:v>10</c:v>
                </c:pt>
                <c:pt idx="11">
                  <c:v>50</c:v>
                </c:pt>
                <c:pt idx="12">
                  <c:v>10</c:v>
                </c:pt>
                <c:pt idx="13">
                  <c:v>50</c:v>
                </c:pt>
                <c:pt idx="14">
                  <c:v>10</c:v>
                </c:pt>
                <c:pt idx="15">
                  <c:v>50</c:v>
                </c:pt>
                <c:pt idx="16">
                  <c:v>10</c:v>
                </c:pt>
                <c:pt idx="17">
                  <c:v>50</c:v>
                </c:pt>
                <c:pt idx="18">
                  <c:v>10</c:v>
                </c:pt>
                <c:pt idx="19">
                  <c:v>50</c:v>
                </c:pt>
                <c:pt idx="20">
                  <c:v>10</c:v>
                </c:pt>
                <c:pt idx="21">
                  <c:v>50</c:v>
                </c:pt>
                <c:pt idx="22">
                  <c:v>10</c:v>
                </c:pt>
              </c:strCache>
            </c:strRef>
          </c:cat>
          <c:val>
            <c:numRef>
              <c:f>'1set'!$B$33:$X$33</c:f>
              <c:numCache>
                <c:formatCode>General</c:formatCode>
                <c:ptCount val="23"/>
                <c:pt idx="0">
                  <c:v>100</c:v>
                </c:pt>
                <c:pt idx="1">
                  <c:v>107.58467518045529</c:v>
                </c:pt>
                <c:pt idx="2">
                  <c:v>124.7010919859337</c:v>
                </c:pt>
                <c:pt idx="3">
                  <c:v>157.48287988154729</c:v>
                </c:pt>
                <c:pt idx="4">
                  <c:v>131.54173607255225</c:v>
                </c:pt>
                <c:pt idx="5">
                  <c:v>137.87895613548028</c:v>
                </c:pt>
                <c:pt idx="6">
                  <c:v>149.66500092541182</c:v>
                </c:pt>
                <c:pt idx="7">
                  <c:v>145.6672219137516</c:v>
                </c:pt>
                <c:pt idx="8">
                  <c:v>110.54599296687024</c:v>
                </c:pt>
                <c:pt idx="9">
                  <c:v>123.33888580418284</c:v>
                </c:pt>
                <c:pt idx="10">
                  <c:v>143.92004441976678</c:v>
                </c:pt>
                <c:pt idx="11">
                  <c:v>121.75458078845085</c:v>
                </c:pt>
                <c:pt idx="12">
                  <c:v>127.92892837312604</c:v>
                </c:pt>
                <c:pt idx="13">
                  <c:v>159.31889690912456</c:v>
                </c:pt>
                <c:pt idx="14">
                  <c:v>146.28909864889874</c:v>
                </c:pt>
                <c:pt idx="15">
                  <c:v>174.62890986488989</c:v>
                </c:pt>
                <c:pt idx="16">
                  <c:v>133.2889135665371</c:v>
                </c:pt>
                <c:pt idx="17">
                  <c:v>167.10716268739588</c:v>
                </c:pt>
                <c:pt idx="18">
                  <c:v>137.19785304460484</c:v>
                </c:pt>
                <c:pt idx="19">
                  <c:v>180.66999814917639</c:v>
                </c:pt>
                <c:pt idx="20">
                  <c:v>132.37090505274844</c:v>
                </c:pt>
                <c:pt idx="21">
                  <c:v>134.58692971639951</c:v>
                </c:pt>
                <c:pt idx="22">
                  <c:v>100.40073982737363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7919232"/>
        <c:axId val="147920768"/>
      </c:barChart>
      <c:catAx>
        <c:axId val="14791923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ko-KR"/>
          </a:p>
        </c:txPr>
        <c:crossAx val="147920768"/>
        <c:crosses val="autoZero"/>
        <c:auto val="1"/>
        <c:lblAlgn val="ctr"/>
        <c:lblOffset val="100"/>
        <c:noMultiLvlLbl val="0"/>
      </c:catAx>
      <c:valAx>
        <c:axId val="1479207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Cell viability (% of Control)</a:t>
                </a:r>
                <a:endParaRPr lang="ko-KR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ko-KR"/>
          </a:p>
        </c:txPr>
        <c:crossAx val="147919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ko-K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956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514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1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933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435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9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07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265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2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7" indent="0">
              <a:buNone/>
              <a:defRPr sz="1600" b="1"/>
            </a:lvl6pPr>
            <a:lvl7pPr marL="2742969" indent="0">
              <a:buNone/>
              <a:defRPr sz="1600" b="1"/>
            </a:lvl7pPr>
            <a:lvl8pPr marL="3200131" indent="0">
              <a:buNone/>
              <a:defRPr sz="1600" b="1"/>
            </a:lvl8pPr>
            <a:lvl9pPr marL="365729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2" indent="0">
              <a:buNone/>
              <a:defRPr sz="2000" b="1"/>
            </a:lvl2pPr>
            <a:lvl3pPr marL="914323" indent="0">
              <a:buNone/>
              <a:defRPr sz="1800" b="1"/>
            </a:lvl3pPr>
            <a:lvl4pPr marL="1371485" indent="0">
              <a:buNone/>
              <a:defRPr sz="1600" b="1"/>
            </a:lvl4pPr>
            <a:lvl5pPr marL="1828646" indent="0">
              <a:buNone/>
              <a:defRPr sz="1600" b="1"/>
            </a:lvl5pPr>
            <a:lvl6pPr marL="2285807" indent="0">
              <a:buNone/>
              <a:defRPr sz="1600" b="1"/>
            </a:lvl6pPr>
            <a:lvl7pPr marL="2742969" indent="0">
              <a:buNone/>
              <a:defRPr sz="1600" b="1"/>
            </a:lvl7pPr>
            <a:lvl8pPr marL="3200131" indent="0">
              <a:buNone/>
              <a:defRPr sz="1600" b="1"/>
            </a:lvl8pPr>
            <a:lvl9pPr marL="3657292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559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1014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273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2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7" indent="0">
              <a:buNone/>
              <a:defRPr sz="900"/>
            </a:lvl6pPr>
            <a:lvl7pPr marL="2742969" indent="0">
              <a:buNone/>
              <a:defRPr sz="900"/>
            </a:lvl7pPr>
            <a:lvl8pPr marL="3200131" indent="0">
              <a:buNone/>
              <a:defRPr sz="900"/>
            </a:lvl8pPr>
            <a:lvl9pPr marL="3657292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537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9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9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2" indent="0">
              <a:buNone/>
              <a:defRPr sz="2800"/>
            </a:lvl2pPr>
            <a:lvl3pPr marL="914323" indent="0">
              <a:buNone/>
              <a:defRPr sz="2400"/>
            </a:lvl3pPr>
            <a:lvl4pPr marL="1371485" indent="0">
              <a:buNone/>
              <a:defRPr sz="2000"/>
            </a:lvl4pPr>
            <a:lvl5pPr marL="1828646" indent="0">
              <a:buNone/>
              <a:defRPr sz="2000"/>
            </a:lvl5pPr>
            <a:lvl6pPr marL="2285807" indent="0">
              <a:buNone/>
              <a:defRPr sz="2000"/>
            </a:lvl6pPr>
            <a:lvl7pPr marL="2742969" indent="0">
              <a:buNone/>
              <a:defRPr sz="2000"/>
            </a:lvl7pPr>
            <a:lvl8pPr marL="3200131" indent="0">
              <a:buNone/>
              <a:defRPr sz="2000"/>
            </a:lvl8pPr>
            <a:lvl9pPr marL="3657292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9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62" indent="0">
              <a:buNone/>
              <a:defRPr sz="1200"/>
            </a:lvl2pPr>
            <a:lvl3pPr marL="914323" indent="0">
              <a:buNone/>
              <a:defRPr sz="1000"/>
            </a:lvl3pPr>
            <a:lvl4pPr marL="1371485" indent="0">
              <a:buNone/>
              <a:defRPr sz="900"/>
            </a:lvl4pPr>
            <a:lvl5pPr marL="1828646" indent="0">
              <a:buNone/>
              <a:defRPr sz="900"/>
            </a:lvl5pPr>
            <a:lvl6pPr marL="2285807" indent="0">
              <a:buNone/>
              <a:defRPr sz="900"/>
            </a:lvl6pPr>
            <a:lvl7pPr marL="2742969" indent="0">
              <a:buNone/>
              <a:defRPr sz="900"/>
            </a:lvl7pPr>
            <a:lvl8pPr marL="3200131" indent="0">
              <a:buNone/>
              <a:defRPr sz="900"/>
            </a:lvl8pPr>
            <a:lvl9pPr marL="3657292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5544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2" tIns="45717" rIns="91432" bIns="45717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2" tIns="45717" rIns="91432" bIns="45717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2" tIns="45717" rIns="91432" bIns="4571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E5B8B-4458-40BB-AC36-CF0E64A9646A}" type="datetimeFigureOut">
              <a:rPr lang="ko-KR" altLang="en-US" smtClean="0"/>
              <a:t>2024-08-04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2" tIns="45717" rIns="91432" bIns="4571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2" tIns="45717" rIns="91432" bIns="4571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6D580-0ACD-45D4-91A1-D78F40BADC0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656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23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1" indent="-342871" algn="l" defTabSz="914323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7" indent="-285726" algn="l" defTabSz="914323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4" indent="-228581" algn="l" defTabSz="914323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5" indent="-228581" algn="l" defTabSz="914323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7" indent="-228581" algn="l" defTabSz="914323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88" indent="-228581" algn="l" defTabSz="914323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0" indent="-228581" algn="l" defTabSz="914323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2" indent="-228581" algn="l" defTabSz="914323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3" indent="-228581" algn="l" defTabSz="914323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323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3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3" algn="l" defTabSz="914323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5" algn="l" defTabSz="914323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6" algn="l" defTabSz="914323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07" algn="l" defTabSz="914323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69" algn="l" defTabSz="914323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1" algn="l" defTabSz="914323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2" algn="l" defTabSz="914323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Effect of 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altLang="ko-KR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pilosa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extract on the viability of APP-CHO cells  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1" name="차트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0617195"/>
              </p:ext>
            </p:extLst>
          </p:nvPr>
        </p:nvGraphicFramePr>
        <p:xfrm>
          <a:off x="0" y="390616"/>
          <a:ext cx="4572000" cy="2790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4370158" y="2872539"/>
            <a:ext cx="551542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</a:t>
            </a:r>
            <a:endParaRPr lang="ko-KR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직선 연결선 46"/>
          <p:cNvCxnSpPr/>
          <p:nvPr/>
        </p:nvCxnSpPr>
        <p:spPr>
          <a:xfrm>
            <a:off x="1638300" y="3178017"/>
            <a:ext cx="26003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638299" y="3178019"/>
            <a:ext cx="2600325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Ethanol extract of A. </a:t>
            </a:r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pilosa</a:t>
            </a:r>
            <a:endParaRPr lang="ko-KR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17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S10.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spectrum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4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S11.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(400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S12.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spectrum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S13.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 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S14.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 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S15.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(400 MHz,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MeOH-</a:t>
            </a:r>
            <a:r>
              <a:rPr lang="en-US" altLang="ko-K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S16.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 MHz,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MeOH-</a:t>
            </a:r>
            <a:r>
              <a:rPr lang="en-US" altLang="ko-K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S17.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(400 MHz,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MeOH-</a:t>
            </a:r>
            <a:r>
              <a:rPr lang="en-US" altLang="ko-K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S18.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spectrum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MeOH-</a:t>
            </a:r>
            <a:r>
              <a:rPr lang="en-US" altLang="ko-K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S19.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spectrum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(400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S2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Effect of the solvent-partitioned fractions on the viability of APP-CHO cells  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차트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4312879"/>
              </p:ext>
            </p:extLst>
          </p:nvPr>
        </p:nvGraphicFramePr>
        <p:xfrm>
          <a:off x="0" y="434321"/>
          <a:ext cx="8820000" cy="3059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8" name="직선 연결선 7"/>
          <p:cNvCxnSpPr/>
          <p:nvPr/>
        </p:nvCxnSpPr>
        <p:spPr>
          <a:xfrm>
            <a:off x="1281113" y="3474940"/>
            <a:ext cx="16414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81113" y="3474941"/>
            <a:ext cx="1641480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Hx</a:t>
            </a:r>
            <a:endParaRPr lang="ko-KR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46179" y="3194404"/>
            <a:ext cx="551542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</a:t>
            </a:r>
            <a:endParaRPr lang="ko-KR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직선 연결선 16"/>
          <p:cNvCxnSpPr/>
          <p:nvPr/>
        </p:nvCxnSpPr>
        <p:spPr>
          <a:xfrm>
            <a:off x="3170244" y="3474940"/>
            <a:ext cx="16414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70244" y="3474941"/>
            <a:ext cx="1641480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DCM</a:t>
            </a:r>
            <a:endParaRPr lang="ko-KR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직선 연결선 18"/>
          <p:cNvCxnSpPr/>
          <p:nvPr/>
        </p:nvCxnSpPr>
        <p:spPr>
          <a:xfrm>
            <a:off x="5051432" y="3474939"/>
            <a:ext cx="16414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51432" y="3474940"/>
            <a:ext cx="1641480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</a:t>
            </a:r>
            <a:endParaRPr lang="ko-KR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직선 연결선 20"/>
          <p:cNvCxnSpPr/>
          <p:nvPr/>
        </p:nvCxnSpPr>
        <p:spPr>
          <a:xfrm>
            <a:off x="6928650" y="3474940"/>
            <a:ext cx="16414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928650" y="3474941"/>
            <a:ext cx="1641480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DW</a:t>
            </a:r>
            <a:endParaRPr lang="ko-KR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76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S20.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 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S21.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(400 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S22.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spectrum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S23.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(400 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4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S24.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spectrum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S25.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 of compounds isolated from 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altLang="ko-KR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pilosa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viability of APP-CHO cells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직선 연결선 27"/>
          <p:cNvCxnSpPr/>
          <p:nvPr/>
        </p:nvCxnSpPr>
        <p:spPr>
          <a:xfrm>
            <a:off x="1131094" y="3387498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31094" y="3387498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차트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849714"/>
              </p:ext>
            </p:extLst>
          </p:nvPr>
        </p:nvGraphicFramePr>
        <p:xfrm>
          <a:off x="-1" y="369332"/>
          <a:ext cx="8820000" cy="3054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8646179" y="3124554"/>
            <a:ext cx="551542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</a:t>
            </a:r>
            <a:endParaRPr lang="ko-KR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3" name="직선 연결선 52"/>
          <p:cNvCxnSpPr/>
          <p:nvPr/>
        </p:nvCxnSpPr>
        <p:spPr>
          <a:xfrm>
            <a:off x="1826417" y="3387498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826417" y="3387498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5" name="직선 연결선 54"/>
          <p:cNvCxnSpPr/>
          <p:nvPr/>
        </p:nvCxnSpPr>
        <p:spPr>
          <a:xfrm>
            <a:off x="2519359" y="3387497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19359" y="3387497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직선 연결선 56"/>
          <p:cNvCxnSpPr/>
          <p:nvPr/>
        </p:nvCxnSpPr>
        <p:spPr>
          <a:xfrm>
            <a:off x="3214682" y="3387497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214682" y="3387497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직선 연결선 58"/>
          <p:cNvCxnSpPr/>
          <p:nvPr/>
        </p:nvCxnSpPr>
        <p:spPr>
          <a:xfrm>
            <a:off x="3895734" y="3387496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895734" y="3387496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1" name="직선 연결선 60"/>
          <p:cNvCxnSpPr/>
          <p:nvPr/>
        </p:nvCxnSpPr>
        <p:spPr>
          <a:xfrm>
            <a:off x="4591057" y="3387496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591057" y="3387496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직선 연결선 62"/>
          <p:cNvCxnSpPr/>
          <p:nvPr/>
        </p:nvCxnSpPr>
        <p:spPr>
          <a:xfrm>
            <a:off x="5283999" y="3387495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283999" y="3387495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직선 연결선 64"/>
          <p:cNvCxnSpPr/>
          <p:nvPr/>
        </p:nvCxnSpPr>
        <p:spPr>
          <a:xfrm>
            <a:off x="5979322" y="3387495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979322" y="3387495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7" name="직선 연결선 66"/>
          <p:cNvCxnSpPr/>
          <p:nvPr/>
        </p:nvCxnSpPr>
        <p:spPr>
          <a:xfrm>
            <a:off x="6687349" y="3387418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687349" y="3387418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" name="직선 연결선 68"/>
          <p:cNvCxnSpPr/>
          <p:nvPr/>
        </p:nvCxnSpPr>
        <p:spPr>
          <a:xfrm>
            <a:off x="7380291" y="3387417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7380291" y="3387417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1" name="직선 연결선 70"/>
          <p:cNvCxnSpPr/>
          <p:nvPr/>
        </p:nvCxnSpPr>
        <p:spPr>
          <a:xfrm>
            <a:off x="8075614" y="3387417"/>
            <a:ext cx="5262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8075614" y="3387417"/>
            <a:ext cx="526256" cy="246215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pPr algn="ctr"/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ko-KR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546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S3.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(400 MHz,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821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S4.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870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S5.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spectrum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(400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S6.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(100 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4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S7.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spectrum 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 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S8.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spectrum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3480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338548"/>
          </a:xfrm>
          <a:prstGeom prst="rect">
            <a:avLst/>
          </a:prstGeom>
          <a:noFill/>
        </p:spPr>
        <p:txBody>
          <a:bodyPr wrap="square" lIns="91432" tIns="45717" rIns="91432" bIns="45717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Material S9. </a:t>
            </a:r>
            <a:r>
              <a:rPr lang="en-US" altLang="ko-KR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 spectrum 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compound </a:t>
            </a:r>
            <a:r>
              <a:rPr lang="en-US" altLang="ko-K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ko-KR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(400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MHz, DMSO-</a:t>
            </a:r>
            <a:r>
              <a:rPr lang="en-US" altLang="ko-KR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ko-KR" sz="1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555"/>
            <a:ext cx="9144000" cy="638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985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13788</TotalTime>
  <Words>443</Words>
  <Application>Microsoft Office PowerPoint</Application>
  <PresentationFormat>화면 슬라이드 쇼(4:3)</PresentationFormat>
  <Paragraphs>47</Paragraphs>
  <Slides>25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26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sailious34@naver.com</dc:creator>
  <cp:lastModifiedBy>sailious34@naver.com</cp:lastModifiedBy>
  <cp:revision>452</cp:revision>
  <cp:lastPrinted>2024-03-04T09:48:27Z</cp:lastPrinted>
  <dcterms:created xsi:type="dcterms:W3CDTF">2023-05-03T11:26:26Z</dcterms:created>
  <dcterms:modified xsi:type="dcterms:W3CDTF">2024-08-04T08:55:42Z</dcterms:modified>
</cp:coreProperties>
</file>