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9" r:id="rId5"/>
    <p:sldId id="264" r:id="rId6"/>
    <p:sldId id="263" r:id="rId7"/>
    <p:sldId id="262" r:id="rId8"/>
    <p:sldId id="261" r:id="rId9"/>
    <p:sldId id="260" r:id="rId10"/>
    <p:sldId id="258" r:id="rId11"/>
  </p:sldIdLst>
  <p:sldSz cx="6858000" cy="9144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7" d="100"/>
          <a:sy n="77" d="100"/>
        </p:scale>
        <p:origin x="2239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BB90CB-57CF-43BC-81EA-EEE8E4C67E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7FDA7FF-6989-4EC8-8E86-C53643014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3F098C-BB38-4710-A710-F072351F7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437314B-DB95-4AEF-962C-239C6B2B8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5EF4B64-6E3A-469E-B5D9-C3FD4D805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9306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D1C57A-E745-47BF-910C-1330005BD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00BE6DA-A041-4788-B1F7-234AE2C34B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36E2C44-176B-446B-9269-EC907C06B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5116C19-4DA7-456C-BEC4-39965E18E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F5341F-21F8-41A1-BEB7-6C4EE8986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643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DA501C1-EF67-45E0-B2E8-EACEDDFF49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79754BF-F17D-4739-807B-4F444AA08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3130B33-5A29-4A93-9E41-33365E258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D66F2F-F449-49DE-846E-F4B104594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36BB26-94A5-42DF-9614-51662C73E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197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856201-5D1F-4D8C-8C02-A8FBE9FA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F370974-8459-428E-84DB-A1FDF775E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0285E01-4DC9-4AAA-9C58-0CDF82790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DBA83AC-C3A5-47C4-BE93-C83FC7DFA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080DCF1-07E4-4BCA-ADAA-1AE35DE6D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794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F4470F-737A-4894-9C83-7E2479B04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F278FD2-998A-43CE-8035-93767B90E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DBBBC2A-A80A-46AC-8548-DD5882C70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892B33-E5DA-4D48-BE71-927F55130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2CEFD49-9786-4635-94D6-B4D52667C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1853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491497-D8E9-4BE5-BB57-B389AFB9D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4F8DCC2-6D3A-4C56-9BDD-DAD4836F13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78723A8-7A90-4BFF-B5B7-5052649D3A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9272DAF-3392-4EFD-80DD-2A83FADD2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ABF045A-22C9-4888-82EA-D13173A27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B6598ED-0545-4BEE-A686-0DAC2F4DB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6423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13202E-1ADA-4386-8843-D4D9FF661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9AF0888-35AB-4CA3-ABBC-E4F4BA7B3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06F3AE4-5506-43FC-8F76-640ABA5FEA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AA3627D-A74E-420D-99A3-F5676594D3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8A045FC-8BF0-45B8-A96D-D87C326664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0ACF401-484F-44C4-97BB-F390F8AE9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BC7B4A9-B6BC-4084-9830-E8E979338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127C706-75FF-4525-BCC2-217F5924B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5462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94B84B-A30A-42F7-A10E-620DE7D0D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4140331-520B-4983-B92C-A838B9B4E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D8F294E-74E8-4CB2-AFEA-CF5087FF4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4D99037-4AD4-477C-B3DE-87A99C4E3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3682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AD6EA90-E5CB-470D-BA66-BEDF6B155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6CE03CF-C266-4BE7-BF75-1B9541752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C1BCDF8-662D-47DA-BD97-EEA3B5629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4855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81EE6A-CBEA-42C4-B0FD-5E8F79370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716E801-05D5-41D2-BC81-F6F350FB2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D0C3800-3E04-4573-902B-1C66D11961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074CB57-9489-4A89-A7CA-39EAE10DA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19C7028-6632-482B-97D7-F3A7099F1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529815D-CC4F-4213-87EB-661F6B91B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927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B29B77-4312-420F-B5BB-B9A805506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F661A17-1C95-4178-9EA8-E8101F508E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4F25ABA-012B-443C-8A29-F5C8CF61C1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8C14818-F69A-4957-BAF4-5F452B725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288AAE6-1539-49F3-B211-C1018EE9C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658514B-DBF4-48EE-8A1B-C84730B05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09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179B614-7FD9-44AF-82CF-997922925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3CE4349-9BEC-4644-9509-E04BE787B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BDD681-F6A8-410C-B057-0CE75529BA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F68DD-5E3C-49E3-AAFC-E967C488CD71}" type="datetimeFigureOut">
              <a:rPr kumimoji="1" lang="ja-JP" altLang="en-US" smtClean="0"/>
              <a:t>2021/11/29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45E61BB-1F27-421E-9801-038A458C8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7A9EFDF-2B50-46CF-AB68-E260B609A7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31EBD-BC18-42AD-9130-535090E20C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417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kumimoji="1"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D9913F4-AB4E-486E-98AE-FD99D60366D5}"/>
              </a:ext>
            </a:extLst>
          </p:cNvPr>
          <p:cNvSpPr txBox="1"/>
          <p:nvPr/>
        </p:nvSpPr>
        <p:spPr>
          <a:xfrm>
            <a:off x="367144" y="7560173"/>
            <a:ext cx="630381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Figure</a:t>
            </a:r>
            <a:r>
              <a:rPr kumimoji="1"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S1. 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Chromatograms of saccharide standards in different isocratic conditions at  acetonitrile : deionized water ratios of (A) 60 : 40, (B) 65 : 35, (C) 70 : 30, (D) 75 : 25, and (E) 80 : 20.  Analytical conditions: apparatus, LC-10AD pump, degasser model DGU-12A and Corona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Veo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detecter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; column,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Asahipak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NH2P-50AE (5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μm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, 4.6 mm internal diameter × 250 mm); flow rate, 1 mL / min; injection volume, 20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μL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; column temperature, 25</a:t>
            </a:r>
            <a:r>
              <a:rPr kumimoji="1" lang="ja-JP" altLang="en-US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℃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.</a:t>
            </a:r>
            <a:endParaRPr kumimoji="1" lang="ja-JP" altLang="en-US" sz="10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図 2" descr="ダイアグラム, 設計図&#10;&#10;自動的に生成された説明">
            <a:extLst>
              <a:ext uri="{FF2B5EF4-FFF2-40B4-BE49-F238E27FC236}">
                <a16:creationId xmlns:a16="http://schemas.microsoft.com/office/drawing/2014/main" id="{08D77AC2-5CC9-49E4-8A7A-48EC122D7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71" y="717668"/>
            <a:ext cx="4566458" cy="686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68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3FA23DF-61BC-4551-81F5-8078168128D2}"/>
              </a:ext>
            </a:extLst>
          </p:cNvPr>
          <p:cNvSpPr txBox="1"/>
          <p:nvPr/>
        </p:nvSpPr>
        <p:spPr>
          <a:xfrm>
            <a:off x="408447" y="5139283"/>
            <a:ext cx="6041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Figure</a:t>
            </a:r>
            <a:r>
              <a:rPr kumimoji="1"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S4. 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The structures of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blastose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and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neokestose</a:t>
            </a:r>
            <a:r>
              <a:rPr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with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blastose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part depicted in red. </a:t>
            </a:r>
            <a:endParaRPr kumimoji="1" lang="ja-JP" altLang="en-US" sz="10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図 4" descr="グラフ, レーダー チャート&#10;&#10;自動的に生成された説明">
            <a:extLst>
              <a:ext uri="{FF2B5EF4-FFF2-40B4-BE49-F238E27FC236}">
                <a16:creationId xmlns:a16="http://schemas.microsoft.com/office/drawing/2014/main" id="{37B0AB18-0FEC-440D-AACB-FE9EB0E77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2657300"/>
            <a:ext cx="6217920" cy="244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15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89F9AC1-0D6B-4761-B0E6-01ECE8167CB7}"/>
              </a:ext>
            </a:extLst>
          </p:cNvPr>
          <p:cNvSpPr txBox="1"/>
          <p:nvPr/>
        </p:nvSpPr>
        <p:spPr>
          <a:xfrm>
            <a:off x="82079" y="5146409"/>
            <a:ext cx="6693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Figure</a:t>
            </a:r>
            <a:r>
              <a:rPr kumimoji="1"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S2. 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Chromatograms of inulin saccharides. Analytical conditions: apparatus, LC-10AD pump, degasser model DGU-12A and Corona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Veo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detecter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; column,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Asahipak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NH2P-50AE (5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μm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, 4.6 mm internal diameter × 250 mm); mobile phase, 75% acetonitrile from 0-10 min and 75% to 50% acetonitrile from 10-30 min against deionized water; flow rate, 1 mL / min; injection volume, 20 </a:t>
            </a:r>
            <a:r>
              <a:rPr kumimoji="1" lang="en-US" altLang="ja-JP" sz="1000" dirty="0" err="1">
                <a:latin typeface="Palatino Linotype" panose="02040502050505030304" pitchFamily="18" charset="0"/>
                <a:cs typeface="Times New Roman" panose="02020603050405020304" pitchFamily="18" charset="0"/>
              </a:rPr>
              <a:t>μL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; column temperature, 25</a:t>
            </a:r>
            <a:r>
              <a:rPr kumimoji="1" lang="ja-JP" altLang="en-US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℃</a:t>
            </a:r>
            <a:r>
              <a:rPr kumimoji="1" lang="en-US" altLang="ja-JP" sz="10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.</a:t>
            </a:r>
            <a:endParaRPr kumimoji="1" lang="ja-JP" altLang="en-US" sz="10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図 2" descr="ダイアグラム&#10;&#10;自動的に生成された説明">
            <a:extLst>
              <a:ext uri="{FF2B5EF4-FFF2-40B4-BE49-F238E27FC236}">
                <a16:creationId xmlns:a16="http://schemas.microsoft.com/office/drawing/2014/main" id="{4E0793BB-6B5D-4D65-9567-D7444ECB3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58" y="1051558"/>
            <a:ext cx="5954684" cy="411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58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F59A466-1480-4796-AE9B-3ED2098CFE36}"/>
              </a:ext>
            </a:extLst>
          </p:cNvPr>
          <p:cNvSpPr txBox="1"/>
          <p:nvPr/>
        </p:nvSpPr>
        <p:spPr>
          <a:xfrm rot="16200000">
            <a:off x="-4090674" y="4371948"/>
            <a:ext cx="9144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Palatino Linotype" panose="02040502050505030304" pitchFamily="18" charset="0"/>
              </a:rPr>
              <a:t>Figure S3</a:t>
            </a:r>
            <a:r>
              <a:rPr kumimoji="1" lang="en-US" altLang="ja-JP" sz="1000" dirty="0">
                <a:latin typeface="Palatino Linotype" panose="02040502050505030304" pitchFamily="18" charset="0"/>
              </a:rPr>
              <a:t>. </a:t>
            </a:r>
            <a:r>
              <a:rPr lang="en-US" altLang="ja-JP" sz="1000" dirty="0">
                <a:latin typeface="Palatino Linotype" panose="02040502050505030304" pitchFamily="18" charset="0"/>
              </a:rPr>
              <a:t>NMR spectra of mapletriose1, including (A) </a:t>
            </a:r>
            <a:r>
              <a:rPr lang="en-US" altLang="ja-JP" sz="1000" baseline="30000" dirty="0">
                <a:latin typeface="Palatino Linotype" panose="02040502050505030304" pitchFamily="18" charset="0"/>
              </a:rPr>
              <a:t>1</a:t>
            </a:r>
            <a:r>
              <a:rPr lang="en-US" altLang="ja-JP" sz="1000" dirty="0">
                <a:latin typeface="Palatino Linotype" panose="02040502050505030304" pitchFamily="18" charset="0"/>
              </a:rPr>
              <a:t>H NMR spectrum, (B) </a:t>
            </a:r>
            <a:r>
              <a:rPr lang="en-US" altLang="ja-JP" sz="1000" baseline="30000" dirty="0">
                <a:latin typeface="Palatino Linotype" panose="02040502050505030304" pitchFamily="18" charset="0"/>
              </a:rPr>
              <a:t>13</a:t>
            </a:r>
            <a:r>
              <a:rPr lang="en-US" altLang="ja-JP" sz="1000" dirty="0">
                <a:latin typeface="Palatino Linotype" panose="02040502050505030304" pitchFamily="18" charset="0"/>
              </a:rPr>
              <a:t>C NMR and DEPT spectra, (C) </a:t>
            </a:r>
            <a:r>
              <a:rPr lang="en-US" altLang="ja-JP" sz="1000" baseline="30000" dirty="0">
                <a:latin typeface="Palatino Linotype" panose="02040502050505030304" pitchFamily="18" charset="0"/>
              </a:rPr>
              <a:t>1</a:t>
            </a:r>
            <a:r>
              <a:rPr lang="en-US" altLang="ja-JP" sz="1000" dirty="0">
                <a:latin typeface="Palatino Linotype" panose="02040502050505030304" pitchFamily="18" charset="0"/>
              </a:rPr>
              <a:t>H-</a:t>
            </a:r>
            <a:r>
              <a:rPr lang="en-US" altLang="ja-JP" sz="1000" baseline="30000" dirty="0">
                <a:latin typeface="Palatino Linotype" panose="02040502050505030304" pitchFamily="18" charset="0"/>
              </a:rPr>
              <a:t>1</a:t>
            </a:r>
            <a:r>
              <a:rPr lang="en-US" altLang="ja-JP" sz="1000" dirty="0">
                <a:latin typeface="Palatino Linotype" panose="02040502050505030304" pitchFamily="18" charset="0"/>
              </a:rPr>
              <a:t>H COSY spectrum, (D) HSQC spectrum, (E) HMBC spectrum, and (F) NOESY spectrum.</a:t>
            </a:r>
            <a:endParaRPr kumimoji="1" lang="ja-JP" altLang="en-US" sz="1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016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&#10;&#10;自動的に生成された説明">
            <a:extLst>
              <a:ext uri="{FF2B5EF4-FFF2-40B4-BE49-F238E27FC236}">
                <a16:creationId xmlns:a16="http://schemas.microsoft.com/office/drawing/2014/main" id="{97AEB84F-ACE5-43FB-B8E4-529EF0B11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45891" y="1340110"/>
            <a:ext cx="9144000" cy="6463781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924EECB-44CD-4A26-B046-F65FABF345DF}"/>
              </a:ext>
            </a:extLst>
          </p:cNvPr>
          <p:cNvSpPr txBox="1"/>
          <p:nvPr/>
        </p:nvSpPr>
        <p:spPr>
          <a:xfrm rot="16200000">
            <a:off x="-2487835" y="6286832"/>
            <a:ext cx="5345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Palatino Linotype" panose="02040502050505030304" pitchFamily="18" charset="0"/>
              </a:rPr>
              <a:t>(A) </a:t>
            </a:r>
            <a:r>
              <a:rPr kumimoji="1" lang="en-US" altLang="ja-JP" baseline="30000" dirty="0">
                <a:latin typeface="Palatino Linotype" panose="02040502050505030304" pitchFamily="18" charset="0"/>
              </a:rPr>
              <a:t>1</a:t>
            </a:r>
            <a:r>
              <a:rPr kumimoji="1" lang="en-US" altLang="ja-JP" dirty="0">
                <a:latin typeface="Palatino Linotype" panose="02040502050505030304" pitchFamily="18" charset="0"/>
              </a:rPr>
              <a:t>H NMR spectrum</a:t>
            </a:r>
            <a:endParaRPr kumimoji="1" lang="ja-JP" alt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351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924EECB-44CD-4A26-B046-F65FABF345DF}"/>
              </a:ext>
            </a:extLst>
          </p:cNvPr>
          <p:cNvSpPr txBox="1"/>
          <p:nvPr/>
        </p:nvSpPr>
        <p:spPr>
          <a:xfrm rot="16200000">
            <a:off x="-2487835" y="6286832"/>
            <a:ext cx="5345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Palatino Linotype" panose="02040502050505030304" pitchFamily="18" charset="0"/>
              </a:rPr>
              <a:t>(B) </a:t>
            </a:r>
            <a:r>
              <a:rPr kumimoji="1" lang="en-US" altLang="ja-JP" baseline="30000" dirty="0">
                <a:latin typeface="Palatino Linotype" panose="02040502050505030304" pitchFamily="18" charset="0"/>
              </a:rPr>
              <a:t>13</a:t>
            </a:r>
            <a:r>
              <a:rPr kumimoji="1" lang="en-US" altLang="ja-JP" dirty="0">
                <a:latin typeface="Palatino Linotype" panose="02040502050505030304" pitchFamily="18" charset="0"/>
              </a:rPr>
              <a:t>C NMR and DEPT spectra</a:t>
            </a:r>
            <a:endParaRPr kumimoji="1" lang="ja-JP" altLang="en-US" dirty="0">
              <a:latin typeface="Palatino Linotype" panose="02040502050505030304" pitchFamily="18" charset="0"/>
            </a:endParaRPr>
          </a:p>
        </p:txBody>
      </p:sp>
      <p:pic>
        <p:nvPicPr>
          <p:cNvPr id="6" name="図 5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E24FDE69-E123-49A3-803E-D006CADEE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45891" y="1340110"/>
            <a:ext cx="9144000" cy="646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61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924EECB-44CD-4A26-B046-F65FABF345DF}"/>
              </a:ext>
            </a:extLst>
          </p:cNvPr>
          <p:cNvSpPr txBox="1"/>
          <p:nvPr/>
        </p:nvSpPr>
        <p:spPr>
          <a:xfrm rot="16200000">
            <a:off x="-2487835" y="6286832"/>
            <a:ext cx="5345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Palatino Linotype" panose="02040502050505030304" pitchFamily="18" charset="0"/>
              </a:rPr>
              <a:t>(C) </a:t>
            </a:r>
            <a:r>
              <a:rPr kumimoji="1" lang="en-US" altLang="ja-JP" baseline="30000" dirty="0">
                <a:latin typeface="Palatino Linotype" panose="02040502050505030304" pitchFamily="18" charset="0"/>
              </a:rPr>
              <a:t>1</a:t>
            </a:r>
            <a:r>
              <a:rPr kumimoji="1" lang="en-US" altLang="ja-JP" dirty="0">
                <a:latin typeface="Palatino Linotype" panose="02040502050505030304" pitchFamily="18" charset="0"/>
              </a:rPr>
              <a:t>H-</a:t>
            </a:r>
            <a:r>
              <a:rPr kumimoji="1" lang="en-US" altLang="ja-JP" baseline="30000" dirty="0">
                <a:latin typeface="Palatino Linotype" panose="02040502050505030304" pitchFamily="18" charset="0"/>
              </a:rPr>
              <a:t>1</a:t>
            </a:r>
            <a:r>
              <a:rPr kumimoji="1" lang="en-US" altLang="ja-JP" dirty="0">
                <a:latin typeface="Palatino Linotype" panose="02040502050505030304" pitchFamily="18" charset="0"/>
              </a:rPr>
              <a:t>H COSY spectrum</a:t>
            </a:r>
            <a:endParaRPr kumimoji="1" lang="ja-JP" altLang="en-US" dirty="0">
              <a:latin typeface="Palatino Linotype" panose="02040502050505030304" pitchFamily="18" charset="0"/>
            </a:endParaRPr>
          </a:p>
        </p:txBody>
      </p:sp>
      <p:pic>
        <p:nvPicPr>
          <p:cNvPr id="6" name="図 5" descr="ダイアグラム&#10;&#10;自動的に生成された説明">
            <a:extLst>
              <a:ext uri="{FF2B5EF4-FFF2-40B4-BE49-F238E27FC236}">
                <a16:creationId xmlns:a16="http://schemas.microsoft.com/office/drawing/2014/main" id="{9F631550-60FE-42B6-A83A-362EA79C3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45891" y="1340110"/>
            <a:ext cx="9144000" cy="646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09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924EECB-44CD-4A26-B046-F65FABF345DF}"/>
              </a:ext>
            </a:extLst>
          </p:cNvPr>
          <p:cNvSpPr txBox="1"/>
          <p:nvPr/>
        </p:nvSpPr>
        <p:spPr>
          <a:xfrm rot="16200000">
            <a:off x="-2487835" y="6286832"/>
            <a:ext cx="5345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Palatino Linotype" panose="02040502050505030304" pitchFamily="18" charset="0"/>
              </a:rPr>
              <a:t>(D) HSQC spectrum</a:t>
            </a:r>
            <a:endParaRPr kumimoji="1" lang="ja-JP" altLang="en-US" dirty="0">
              <a:latin typeface="Palatino Linotype" panose="02040502050505030304" pitchFamily="18" charset="0"/>
            </a:endParaRPr>
          </a:p>
        </p:txBody>
      </p:sp>
      <p:pic>
        <p:nvPicPr>
          <p:cNvPr id="6" name="図 5" descr="ダイアグラム, 概略図&#10;&#10;自動的に生成された説明">
            <a:extLst>
              <a:ext uri="{FF2B5EF4-FFF2-40B4-BE49-F238E27FC236}">
                <a16:creationId xmlns:a16="http://schemas.microsoft.com/office/drawing/2014/main" id="{654F223B-C088-44B3-96E9-AE1E2C728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45891" y="1340110"/>
            <a:ext cx="9144000" cy="646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446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924EECB-44CD-4A26-B046-F65FABF345DF}"/>
              </a:ext>
            </a:extLst>
          </p:cNvPr>
          <p:cNvSpPr txBox="1"/>
          <p:nvPr/>
        </p:nvSpPr>
        <p:spPr>
          <a:xfrm rot="16200000">
            <a:off x="-2487835" y="6286832"/>
            <a:ext cx="5345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Palatino Linotype" panose="02040502050505030304" pitchFamily="18" charset="0"/>
              </a:rPr>
              <a:t>(E) HMBC spectrum</a:t>
            </a:r>
            <a:endParaRPr kumimoji="1" lang="ja-JP" altLang="en-US" dirty="0">
              <a:latin typeface="Palatino Linotype" panose="02040502050505030304" pitchFamily="18" charset="0"/>
            </a:endParaRPr>
          </a:p>
        </p:txBody>
      </p:sp>
      <p:pic>
        <p:nvPicPr>
          <p:cNvPr id="6" name="図 5" descr="ダイアグラム, 概略図&#10;&#10;自動的に生成された説明">
            <a:extLst>
              <a:ext uri="{FF2B5EF4-FFF2-40B4-BE49-F238E27FC236}">
                <a16:creationId xmlns:a16="http://schemas.microsoft.com/office/drawing/2014/main" id="{FC8BFA59-D9A7-43B6-8266-C8080BD04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45891" y="1340110"/>
            <a:ext cx="9144000" cy="646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603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924EECB-44CD-4A26-B046-F65FABF345DF}"/>
              </a:ext>
            </a:extLst>
          </p:cNvPr>
          <p:cNvSpPr txBox="1"/>
          <p:nvPr/>
        </p:nvSpPr>
        <p:spPr>
          <a:xfrm rot="16200000">
            <a:off x="-2487835" y="6286832"/>
            <a:ext cx="5345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Palatino Linotype" panose="02040502050505030304" pitchFamily="18" charset="0"/>
              </a:rPr>
              <a:t>(F) NOESY spectrum</a:t>
            </a:r>
            <a:endParaRPr kumimoji="1" lang="ja-JP" altLang="en-US" dirty="0">
              <a:latin typeface="Palatino Linotype" panose="02040502050505030304" pitchFamily="18" charset="0"/>
            </a:endParaRPr>
          </a:p>
        </p:txBody>
      </p:sp>
      <p:pic>
        <p:nvPicPr>
          <p:cNvPr id="6" name="図 5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F4A18E25-5CE5-4729-B90B-4491403B2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45891" y="1340110"/>
            <a:ext cx="9144000" cy="646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913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291</Words>
  <Application>Microsoft Office PowerPoint</Application>
  <PresentationFormat>画面に合わせる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5" baseType="lpstr">
      <vt:lpstr>游ゴシック</vt:lpstr>
      <vt:lpstr>游ゴシック Light</vt:lpstr>
      <vt:lpstr>Arial</vt:lpstr>
      <vt:lpstr>Palatino Linotype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完太</dc:creator>
  <cp:lastModifiedBy>佐藤 完太</cp:lastModifiedBy>
  <cp:revision>26</cp:revision>
  <dcterms:created xsi:type="dcterms:W3CDTF">2021-06-25T04:19:48Z</dcterms:created>
  <dcterms:modified xsi:type="dcterms:W3CDTF">2021-11-29T06:26:31Z</dcterms:modified>
</cp:coreProperties>
</file>