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63" r:id="rId2"/>
    <p:sldId id="264" r:id="rId3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38" userDrawn="1">
          <p15:clr>
            <a:srgbClr val="A4A3A4"/>
          </p15:clr>
        </p15:guide>
        <p15:guide id="2" pos="5473" userDrawn="1">
          <p15:clr>
            <a:srgbClr val="A4A3A4"/>
          </p15:clr>
        </p15:guide>
        <p15:guide id="3" orient="horz" pos="9520" userDrawn="1">
          <p15:clr>
            <a:srgbClr val="A4A3A4"/>
          </p15:clr>
        </p15:guide>
        <p15:guide id="4" orient="horz" pos="3442" userDrawn="1">
          <p15:clr>
            <a:srgbClr val="A4A3A4"/>
          </p15:clr>
        </p15:guide>
        <p15:guide id="5" orient="horz" pos="7002" userDrawn="1">
          <p15:clr>
            <a:srgbClr val="A4A3A4"/>
          </p15:clr>
        </p15:guide>
        <p15:guide id="6" orient="horz" pos="9157" userDrawn="1">
          <p15:clr>
            <a:srgbClr val="A4A3A4"/>
          </p15:clr>
        </p15:guide>
        <p15:guide id="7" pos="2479" userDrawn="1">
          <p15:clr>
            <a:srgbClr val="A4A3A4"/>
          </p15:clr>
        </p15:guide>
        <p15:guide id="8" pos="2978" userDrawn="1">
          <p15:clr>
            <a:srgbClr val="A4A3A4"/>
          </p15:clr>
        </p15:guide>
        <p15:guide id="9" pos="4997" userDrawn="1">
          <p15:clr>
            <a:srgbClr val="A4A3A4"/>
          </p15:clr>
        </p15:guide>
        <p15:guide id="10" pos="75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6370" autoAdjust="0"/>
  </p:normalViewPr>
  <p:slideViewPr>
    <p:cSldViewPr snapToGrid="0">
      <p:cViewPr varScale="1">
        <p:scale>
          <a:sx n="37" d="100"/>
          <a:sy n="37" d="100"/>
        </p:scale>
        <p:origin x="2578" y="53"/>
      </p:cViewPr>
      <p:guideLst>
        <p:guide pos="438"/>
        <p:guide pos="5473"/>
        <p:guide orient="horz" pos="9520"/>
        <p:guide orient="horz" pos="3442"/>
        <p:guide orient="horz" pos="7002"/>
        <p:guide orient="horz" pos="9157"/>
        <p:guide pos="2479"/>
        <p:guide pos="2978"/>
        <p:guide pos="4997"/>
        <p:guide pos="75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EF3B5-AF43-430A-8435-937C706F3CA1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00787-8B2D-4195-B334-EEABC40861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4094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00787-8B2D-4195-B334-EEABC40861D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665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1133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4176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364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412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685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3624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5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30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6527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274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480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0B89A-39C5-4FB9-9F5A-9AC6191CE209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54EB2-D494-4638-A51A-CCE8059952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802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1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1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FA4ED29-1289-46F6-A9A8-C79E5937960D}"/>
              </a:ext>
            </a:extLst>
          </p:cNvPr>
          <p:cNvSpPr txBox="1"/>
          <p:nvPr/>
        </p:nvSpPr>
        <p:spPr>
          <a:xfrm>
            <a:off x="10763404" y="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Suppl. Fig. 1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4512C2D-6906-4245-8347-B6CFD39F3D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81" t="60995"/>
          <a:stretch/>
        </p:blipFill>
        <p:spPr>
          <a:xfrm>
            <a:off x="821970" y="6439709"/>
            <a:ext cx="10633931" cy="20168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C87955-6B6D-42E6-8B18-CBCF3A9E4022}"/>
              </a:ext>
            </a:extLst>
          </p:cNvPr>
          <p:cNvSpPr txBox="1"/>
          <p:nvPr/>
        </p:nvSpPr>
        <p:spPr>
          <a:xfrm>
            <a:off x="1424940" y="6070377"/>
            <a:ext cx="94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35470D-4460-4215-A950-5645CB42AB9C}"/>
              </a:ext>
            </a:extLst>
          </p:cNvPr>
          <p:cNvSpPr txBox="1"/>
          <p:nvPr/>
        </p:nvSpPr>
        <p:spPr>
          <a:xfrm>
            <a:off x="3416085" y="5851575"/>
            <a:ext cx="1157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FWSBE </a:t>
            </a:r>
          </a:p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µg/ml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3504B6-4165-40B0-8679-D42BD694BA07}"/>
              </a:ext>
            </a:extLst>
          </p:cNvPr>
          <p:cNvSpPr txBox="1"/>
          <p:nvPr/>
        </p:nvSpPr>
        <p:spPr>
          <a:xfrm>
            <a:off x="5560090" y="5851575"/>
            <a:ext cx="1157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FWSBE </a:t>
            </a:r>
          </a:p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 µg/ml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7D61F2-9918-4556-B873-D5DC42FCF981}"/>
              </a:ext>
            </a:extLst>
          </p:cNvPr>
          <p:cNvSpPr txBox="1"/>
          <p:nvPr/>
        </p:nvSpPr>
        <p:spPr>
          <a:xfrm>
            <a:off x="7704095" y="5851575"/>
            <a:ext cx="1157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FWSBE </a:t>
            </a:r>
          </a:p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 µg/ml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7CB24F-174B-462D-8EBE-C201F52371CF}"/>
              </a:ext>
            </a:extLst>
          </p:cNvPr>
          <p:cNvSpPr txBox="1"/>
          <p:nvPr/>
        </p:nvSpPr>
        <p:spPr>
          <a:xfrm>
            <a:off x="9726647" y="5851575"/>
            <a:ext cx="1273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FWSBE </a:t>
            </a:r>
          </a:p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1000 µg/ml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CBF065-86D1-4322-8E20-F8AD9A3AA57F}"/>
              </a:ext>
            </a:extLst>
          </p:cNvPr>
          <p:cNvSpPr txBox="1"/>
          <p:nvPr/>
        </p:nvSpPr>
        <p:spPr>
          <a:xfrm>
            <a:off x="695325" y="9088710"/>
            <a:ext cx="1106701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Figure S</a:t>
            </a:r>
            <a:r>
              <a:rPr lang="en-US" altLang="ko-KR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Lipid</a:t>
            </a:r>
            <a:r>
              <a:rPr lang="ko-KR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droplet of FWSBE on the 3T3-L1 adipocytes. Cells were observed using microscope (X200 magnification; </a:t>
            </a:r>
            <a:r>
              <a:rPr lang="en-US" altLang="ko-KR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modified</a:t>
            </a:r>
            <a:r>
              <a:rPr lang="ko-KR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ko-KR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Kim,</a:t>
            </a:r>
            <a:r>
              <a:rPr lang="ko-KR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en-US" altLang="ko-K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ko-K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</a:p>
          <a:p>
            <a:r>
              <a:rPr lang="en-US" altLang="ko-KR" sz="28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Kim, J.-E. 2020. Lipid accumulation inhibition and lipid oxidation increase of fermented white sword bean extracts in 3T3-L1 adipocytes. Master’s degree thesis, </a:t>
            </a:r>
            <a:r>
              <a:rPr lang="en-US" altLang="ko-KR" sz="2800" kern="1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Hanyang</a:t>
            </a:r>
            <a:r>
              <a:rPr lang="en-US" altLang="ko-KR" sz="28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University, Korea, pp. 1–50. </a:t>
            </a:r>
            <a:endParaRPr lang="ko-KR" altLang="ko-KR" sz="28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75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E47BA125-5E50-4BBF-BA33-F715CDA225AE}"/>
              </a:ext>
            </a:extLst>
          </p:cNvPr>
          <p:cNvSpPr txBox="1"/>
          <p:nvPr/>
        </p:nvSpPr>
        <p:spPr>
          <a:xfrm>
            <a:off x="10763404" y="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Suppl. Fig. 2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" name="그림 50">
            <a:extLst>
              <a:ext uri="{FF2B5EF4-FFF2-40B4-BE49-F238E27FC236}">
                <a16:creationId xmlns:a16="http://schemas.microsoft.com/office/drawing/2014/main" id="{2CB1F5EE-8AF6-46DB-8861-FDC5A2538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211" y="5101073"/>
            <a:ext cx="9699577" cy="605385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6CC7025-484A-47F9-AACA-98C88318C123}"/>
              </a:ext>
            </a:extLst>
          </p:cNvPr>
          <p:cNvSpPr txBox="1"/>
          <p:nvPr/>
        </p:nvSpPr>
        <p:spPr>
          <a:xfrm>
            <a:off x="6648855" y="5212862"/>
            <a:ext cx="10743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WSBE</a:t>
            </a:r>
            <a:endParaRPr lang="ko-KR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9424E42-2041-4755-ABAE-48A0A4C7ACDE}"/>
              </a:ext>
            </a:extLst>
          </p:cNvPr>
          <p:cNvSpPr txBox="1"/>
          <p:nvPr/>
        </p:nvSpPr>
        <p:spPr>
          <a:xfrm>
            <a:off x="8035695" y="5198348"/>
            <a:ext cx="126188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FWSBE</a:t>
            </a:r>
            <a:endParaRPr lang="ko-KR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5EF6F5-CDBB-4007-BD77-2F59018B6A39}"/>
              </a:ext>
            </a:extLst>
          </p:cNvPr>
          <p:cNvSpPr txBox="1"/>
          <p:nvPr/>
        </p:nvSpPr>
        <p:spPr>
          <a:xfrm>
            <a:off x="695325" y="11541625"/>
            <a:ext cx="110670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DPPH free radical scavenging activity of white sword bean extract (WSBE) and fermented white sword bean extract (FWSBE). Values are presented as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means±S.D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(standard deviation). Different letters indicate significant differences based on a one-way ANOVA and Duncan’s multiple range test (</a:t>
            </a:r>
            <a:r>
              <a:rPr lang="en-US" altLang="ko-KR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0.05). </a:t>
            </a:r>
            <a:endParaRPr lang="ko-KR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98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4181</TotalTime>
  <Words>159</Words>
  <Application>Microsoft Office PowerPoint</Application>
  <PresentationFormat>Custom</PresentationFormat>
  <Paragraphs>20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맑은 고딕</vt:lpstr>
      <vt:lpstr>等线</vt:lpstr>
      <vt:lpstr>Arial</vt:lpstr>
      <vt:lpstr>Calibri</vt:lpstr>
      <vt:lpstr>Calibri Light</vt:lpstr>
      <vt:lpstr>Times New Roman</vt:lpstr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 민철</dc:creator>
  <cp:lastModifiedBy>MDPI</cp:lastModifiedBy>
  <cp:revision>95</cp:revision>
  <dcterms:created xsi:type="dcterms:W3CDTF">2021-03-04T01:52:49Z</dcterms:created>
  <dcterms:modified xsi:type="dcterms:W3CDTF">2021-06-17T08:02:09Z</dcterms:modified>
</cp:coreProperties>
</file>