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3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956927-184B-45A2-BD89-81012A210215}" v="2" dt="2024-04-19T18:26:49.7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lamminii-federica\OneDrive%20-%20UdA\miele\submission%20FOODS\DATI%20MIELI%20E%20POLLINI%20CORRETTO_12_03_24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lamminii-federica\OneDrive%20-%20UdA\miele\submission%20FOODS\DATI%20MIELI%20E%20POLLINI%20CORRETTO_12_03_2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101-48F5-B562-B0BDBC3E50A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101-48F5-B562-B0BDBC3E50AE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101-48F5-B562-B0BDBC3E50AE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3101-48F5-B562-B0BDBC3E50AE}"/>
              </c:ext>
            </c:extLst>
          </c:dPt>
          <c:dLbls>
            <c:dLbl>
              <c:idx val="0"/>
              <c:layout>
                <c:manualLayout>
                  <c:x val="-0.13077123701357254"/>
                  <c:y val="-0.20012630096983597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400" b="1" i="0" u="none" strike="noStrike" kern="1200" baseline="0">
                      <a:solidFill>
                        <a:schemeClr val="bg1"/>
                      </a:solidFill>
                      <a:latin typeface="Palatino Linotype" panose="02040502050505030304" pitchFamily="18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101-48F5-B562-B0BDBC3E50AE}"/>
                </c:ext>
              </c:extLst>
            </c:dLbl>
            <c:dLbl>
              <c:idx val="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400" b="1" i="0" u="none" strike="noStrike" kern="1200" baseline="0">
                      <a:solidFill>
                        <a:schemeClr val="bg1"/>
                      </a:solidFill>
                      <a:latin typeface="Palatino Linotype" panose="02040502050505030304" pitchFamily="18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3101-48F5-B562-B0BDBC3E50AE}"/>
                </c:ext>
              </c:extLst>
            </c:dLbl>
            <c:dLbl>
              <c:idx val="3"/>
              <c:layout>
                <c:manualLayout>
                  <c:x val="3.5761170565855191E-2"/>
                  <c:y val="-1.212038761904378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101-48F5-B562-B0BDBC3E50A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'new indici cancro miele'!$L$113:$O$113</c:f>
              <c:strCache>
                <c:ptCount val="4"/>
                <c:pt idx="0">
                  <c:v>Cr</c:v>
                </c:pt>
                <c:pt idx="1">
                  <c:v>Ni</c:v>
                </c:pt>
                <c:pt idx="2">
                  <c:v>As</c:v>
                </c:pt>
                <c:pt idx="3">
                  <c:v>Pb</c:v>
                </c:pt>
              </c:strCache>
            </c:strRef>
          </c:cat>
          <c:val>
            <c:numRef>
              <c:f>'new indici cancro miele'!$L$118:$O$118</c:f>
              <c:numCache>
                <c:formatCode>0.00E+00</c:formatCode>
                <c:ptCount val="4"/>
                <c:pt idx="0">
                  <c:v>1.2197697296642017E-4</c:v>
                </c:pt>
                <c:pt idx="1">
                  <c:v>4.0835496524831299E-5</c:v>
                </c:pt>
                <c:pt idx="2">
                  <c:v>6.8514610861922672E-6</c:v>
                </c:pt>
                <c:pt idx="3">
                  <c:v>3.2557207691841441E-7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101-48F5-B562-B0BDBC3E5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alatino Linotype" panose="0204050205050503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400" b="1">
          <a:latin typeface="Palatino Linotype" panose="02040502050505030304" pitchFamily="18" charset="0"/>
        </a:defRPr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03C-44EA-BB98-933A908F7BED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03C-44EA-BB98-933A908F7BED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03C-44EA-BB98-933A908F7BED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103C-44EA-BB98-933A908F7BED}"/>
              </c:ext>
            </c:extLst>
          </c:dPt>
          <c:dPt>
            <c:idx val="4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103C-44EA-BB98-933A908F7BED}"/>
              </c:ext>
            </c:extLst>
          </c:dPt>
          <c:dLbls>
            <c:dLbl>
              <c:idx val="0"/>
              <c:layout>
                <c:manualLayout>
                  <c:x val="-7.1327878937007871E-2"/>
                  <c:y val="-0.28500772820064163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400" b="1" i="0" u="none" strike="noStrike" kern="1200" baseline="0">
                      <a:solidFill>
                        <a:schemeClr val="bg1"/>
                      </a:solidFill>
                      <a:latin typeface="Palatino Linotype" panose="02040502050505030304" pitchFamily="18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03C-44EA-BB98-933A908F7BED}"/>
                </c:ext>
              </c:extLst>
            </c:dLbl>
            <c:dLbl>
              <c:idx val="1"/>
              <c:layout>
                <c:manualLayout>
                  <c:x val="-7.211343503937008E-2"/>
                  <c:y val="1.656211723534558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03C-44EA-BB98-933A908F7BED}"/>
                </c:ext>
              </c:extLst>
            </c:dLbl>
            <c:dLbl>
              <c:idx val="2"/>
              <c:layout>
                <c:manualLayout>
                  <c:x val="-5.383439960629921E-2"/>
                  <c:y val="-1.852726742490521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03C-44EA-BB98-933A908F7BED}"/>
                </c:ext>
              </c:extLst>
            </c:dLbl>
            <c:dLbl>
              <c:idx val="3"/>
              <c:layout>
                <c:manualLayout>
                  <c:x val="-3.2547025371828575E-2"/>
                  <c:y val="-2.232684456109652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03C-44EA-BB98-933A908F7BED}"/>
                </c:ext>
              </c:extLst>
            </c:dLbl>
            <c:dLbl>
              <c:idx val="4"/>
              <c:layout>
                <c:manualLayout>
                  <c:x val="1.1323490813648293E-2"/>
                  <c:y val="-2.695647419072615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03C-44EA-BB98-933A908F7BE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'new indici cancro polline'!$G$85:$K$85</c:f>
              <c:strCache>
                <c:ptCount val="5"/>
                <c:pt idx="0">
                  <c:v>Ni</c:v>
                </c:pt>
                <c:pt idx="1">
                  <c:v>Cr</c:v>
                </c:pt>
                <c:pt idx="2">
                  <c:v>As</c:v>
                </c:pt>
                <c:pt idx="3">
                  <c:v>Cd</c:v>
                </c:pt>
                <c:pt idx="4">
                  <c:v>Pb</c:v>
                </c:pt>
              </c:strCache>
            </c:strRef>
          </c:cat>
          <c:val>
            <c:numRef>
              <c:f>'new indici cancro polline'!$G$90:$K$90</c:f>
              <c:numCache>
                <c:formatCode>0.00E+00</c:formatCode>
                <c:ptCount val="5"/>
                <c:pt idx="0">
                  <c:v>1.526041393306391E-3</c:v>
                </c:pt>
                <c:pt idx="1">
                  <c:v>6.8366311516996459E-5</c:v>
                </c:pt>
                <c:pt idx="2">
                  <c:v>5.8939537080774683E-5</c:v>
                </c:pt>
                <c:pt idx="3">
                  <c:v>1.0750013121293235E-5</c:v>
                </c:pt>
                <c:pt idx="4">
                  <c:v>1.4604611697195545E-5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103C-44EA-BB98-933A908F7B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813738517060369"/>
          <c:y val="0.91841440653251671"/>
          <c:w val="0.51685022965879268"/>
          <c:h val="7.04744823563721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alatino Linotype" panose="0204050205050503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400" b="1">
          <a:latin typeface="Palatino Linotype" panose="0204050205050503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0.70293</cdr:x>
      <cdr:y>0.86116</cdr:y>
    </cdr:from>
    <cdr:to>
      <cdr:x>0.77971</cdr:x>
      <cdr:y>1</cdr:y>
    </cdr:to>
    <cdr:sp macro="" textlink="">
      <cdr:nvSpPr>
        <cdr:cNvPr id="3" name="CasellaDiTesto 2">
          <a:extLst xmlns:a="http://schemas.openxmlformats.org/drawingml/2006/main">
            <a:ext uri="{FF2B5EF4-FFF2-40B4-BE49-F238E27FC236}">
              <a16:creationId xmlns:a16="http://schemas.microsoft.com/office/drawing/2014/main" id="{7FBAF81C-04EA-2BE9-AE28-26604800E64B}"/>
            </a:ext>
          </a:extLst>
        </cdr:cNvPr>
        <cdr:cNvSpPr txBox="1"/>
      </cdr:nvSpPr>
      <cdr:spPr>
        <a:xfrm xmlns:a="http://schemas.openxmlformats.org/drawingml/2006/main">
          <a:off x="8371115" y="569867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it-IT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B9029D-FB94-A99F-D2EF-E485CD3EA1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B2EDCF6-B0C1-1DAB-2198-6E69ADB0D4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5BA0A04-C686-7D9F-8E89-403AE3622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5EDD-15E1-4045-A8A9-7863F0674220}" type="datetimeFigureOut">
              <a:rPr lang="it-IT" smtClean="0"/>
              <a:t>20/06/2024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09952F6-D9DC-E32B-BD01-52C9CBA91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97A4EA3-E5CF-19AA-8EF8-A8FDCDE9F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E556-B3D3-46C6-979C-49ADE5348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8701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F7377B-DDA9-7E49-5856-5B35F859B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08A16E3-C0A3-2CA8-D057-22E4B81FD9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8EC995D-03AC-35AD-88BD-1C569A4DB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5EDD-15E1-4045-A8A9-7863F0674220}" type="datetimeFigureOut">
              <a:rPr lang="it-IT" smtClean="0"/>
              <a:t>20/06/2024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CE3DA3D-E31B-B438-4038-8A1B062DC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9FC21BD-C3B3-B683-6670-90C3813A5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E556-B3D3-46C6-979C-49ADE5348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603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72586CF-09F2-FDC6-AC8A-5BF5DD6425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1EEE05F-D839-7512-ABFA-6D75270FAD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C3829B1-984B-C6F7-64B7-BE0F8A0F3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5EDD-15E1-4045-A8A9-7863F0674220}" type="datetimeFigureOut">
              <a:rPr lang="it-IT" smtClean="0"/>
              <a:t>20/06/2024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CF3179-A63E-4F0F-ABF1-83309C739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626F071-089C-59F9-57EE-825D1229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E556-B3D3-46C6-979C-49ADE5348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940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4271ED-373E-1775-0E4C-9CF25D341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440C462-CFAF-4AC5-BA93-7568B48023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D294373-2107-A0B7-C725-57B21BA4B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5EDD-15E1-4045-A8A9-7863F0674220}" type="datetimeFigureOut">
              <a:rPr lang="it-IT" smtClean="0"/>
              <a:t>20/06/2024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C2C29A1-D2D9-B3AE-DC18-0FAF05DD8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835484F-3475-579E-EB3F-2118466B8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E556-B3D3-46C6-979C-49ADE5348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381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B30F97-C5F0-88E2-5BC3-072BE3F5B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C8AB004-E96B-3BDD-1238-40E6B2948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11315A2-0A58-B768-0B84-6B3999DCD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5EDD-15E1-4045-A8A9-7863F0674220}" type="datetimeFigureOut">
              <a:rPr lang="it-IT" smtClean="0"/>
              <a:t>20/06/2024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E2355E0-4717-E8F1-F399-7E88F1922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09C5FF3-D6D0-469A-1A0C-8FFD96878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E556-B3D3-46C6-979C-49ADE5348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8528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B996BE-AFD5-AB38-B954-E58C8A99B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F10B3D8-5D19-6CE5-61EB-C5A2D250A2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E57B38D-333B-A485-3794-16B77FDC65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F1242C7-C533-DFBA-97B6-AC365B976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5EDD-15E1-4045-A8A9-7863F0674220}" type="datetimeFigureOut">
              <a:rPr lang="it-IT" smtClean="0"/>
              <a:t>20/06/2024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A410B43-F006-1C3B-2B78-9D42E7144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1B041D1-F373-D097-F9D2-0F38B6AFF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E556-B3D3-46C6-979C-49ADE5348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0106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40D9A9-D8A1-63C3-6D3A-CA3BE9E81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8D750A-3401-CEA3-1A1A-B23CF22E4B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25B04FD-5F60-58C4-2EAB-8BB2CCA989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20913CD-F73F-AA9E-8EF7-683950DDA5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0029A71-359E-C56B-53A9-1DD1EB56F3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319DFDB-36E2-0B0A-6C36-F41F4FB55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5EDD-15E1-4045-A8A9-7863F0674220}" type="datetimeFigureOut">
              <a:rPr lang="it-IT" smtClean="0"/>
              <a:t>20/06/2024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4D28C04-D1CE-B66B-4992-F66D91B62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5ADEBE2-EAB5-38F7-5217-E0267C0C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E556-B3D3-46C6-979C-49ADE5348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2310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6FF30B-848E-D130-CCD3-F2979719A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FAA8CF0-5E62-939C-7C56-5549252ED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5EDD-15E1-4045-A8A9-7863F0674220}" type="datetimeFigureOut">
              <a:rPr lang="it-IT" smtClean="0"/>
              <a:t>20/06/2024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025F911-797A-04D9-0AB3-CC7B4DD65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A2EEE3F-D35D-D1F5-D8A5-7E03DFD6F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E556-B3D3-46C6-979C-49ADE5348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0082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FE68D1AC-B31B-8945-C1B5-9E1275AAF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5EDD-15E1-4045-A8A9-7863F0674220}" type="datetimeFigureOut">
              <a:rPr lang="it-IT" smtClean="0"/>
              <a:t>20/06/2024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53F9868-1048-62E7-961F-3B447F989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6F719B0-CC70-8D5D-7D19-B255B1D45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E556-B3D3-46C6-979C-49ADE5348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258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ECBDED-48EB-5E02-E151-87CEC9710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B7FAB01-F7E1-BB7F-8674-49A4E21BE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3E39055-B737-9CB7-1BFE-18D181E4FE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128947B-B538-214A-E47C-6A51E42FB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5EDD-15E1-4045-A8A9-7863F0674220}" type="datetimeFigureOut">
              <a:rPr lang="it-IT" smtClean="0"/>
              <a:t>20/06/2024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E917F6-C294-9C13-36B3-A9C0AC3BE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0C0F129-6E77-D6CC-D19A-44B281E13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E556-B3D3-46C6-979C-49ADE5348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9059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68D23D-70A4-8C63-3228-501206814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1C1A231-4BBA-5783-690D-3B66F01DC1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0B30F5-09DC-9A05-1572-752B3FDE2F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28BAFC2-820A-C405-4FBC-0F1F5D011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5EDD-15E1-4045-A8A9-7863F0674220}" type="datetimeFigureOut">
              <a:rPr lang="it-IT" smtClean="0"/>
              <a:t>20/06/2024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753D878-2DD6-CEAA-D583-9E3C58F17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3B392B9-F995-3FF9-B365-30E386211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E556-B3D3-46C6-979C-49ADE5348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0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6212FA57-8E7C-8D7F-B63A-C0995D64B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7F4F34F-FCA6-E78D-4B3B-8EBAFC4A2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1C46E50-3586-8C9A-355D-200CF0D3F7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F225EDD-15E1-4045-A8A9-7863F0674220}" type="datetimeFigureOut">
              <a:rPr lang="it-IT" smtClean="0"/>
              <a:t>20/06/2024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E1BAA9-D326-8B04-ACDA-43CE9C07DC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8D9E2F-0750-283D-ABF3-665E89B987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A8E556-B3D3-46C6-979C-49ADE53484B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828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>
            <a:extLst>
              <a:ext uri="{FF2B5EF4-FFF2-40B4-BE49-F238E27FC236}">
                <a16:creationId xmlns:a16="http://schemas.microsoft.com/office/drawing/2014/main" id="{00000000-0008-0000-5F00-00000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6532028"/>
              </p:ext>
            </p:extLst>
          </p:nvPr>
        </p:nvGraphicFramePr>
        <p:xfrm>
          <a:off x="195942" y="239486"/>
          <a:ext cx="11800115" cy="5894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asellaDiTesto 1">
            <a:extLst>
              <a:ext uri="{FF2B5EF4-FFF2-40B4-BE49-F238E27FC236}">
                <a16:creationId xmlns:a16="http://schemas.microsoft.com/office/drawing/2014/main" id="{0DE7C66B-ED71-CD8B-BB6D-4BA2E09D3BF9}"/>
              </a:ext>
            </a:extLst>
          </p:cNvPr>
          <p:cNvSpPr txBox="1"/>
          <p:nvPr/>
        </p:nvSpPr>
        <p:spPr>
          <a:xfrm>
            <a:off x="380998" y="6250883"/>
            <a:ext cx="10199916" cy="607117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latin typeface="Palatino Linotype" panose="02040502050505030304" pitchFamily="18" charset="0"/>
              </a:rPr>
              <a:t>Figure S1a. </a:t>
            </a:r>
            <a:r>
              <a:rPr lang="en-GB" sz="1800" dirty="0">
                <a:latin typeface="Palatino Linotype" panose="02040502050505030304" pitchFamily="18" charset="0"/>
              </a:rPr>
              <a:t>Contribution (%) of each metal to </a:t>
            </a:r>
            <a:r>
              <a:rPr lang="en-US" sz="1800" dirty="0">
                <a:latin typeface="Palatino Linotype" panose="02040502050505030304" pitchFamily="18" charset="0"/>
              </a:rPr>
              <a:t>cumulated LCTR due to the consumption of honey</a:t>
            </a:r>
            <a:endParaRPr lang="it-IT" sz="18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846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>
            <a:extLst>
              <a:ext uri="{FF2B5EF4-FFF2-40B4-BE49-F238E27FC236}">
                <a16:creationId xmlns:a16="http://schemas.microsoft.com/office/drawing/2014/main" id="{00000000-0008-0000-6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4298289"/>
              </p:ext>
            </p:extLst>
          </p:nvPr>
        </p:nvGraphicFramePr>
        <p:xfrm>
          <a:off x="0" y="0"/>
          <a:ext cx="12039600" cy="61504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asellaDiTesto 1">
            <a:extLst>
              <a:ext uri="{FF2B5EF4-FFF2-40B4-BE49-F238E27FC236}">
                <a16:creationId xmlns:a16="http://schemas.microsoft.com/office/drawing/2014/main" id="{652B033E-D9BA-0D37-5914-9166067CD2F1}"/>
              </a:ext>
            </a:extLst>
          </p:cNvPr>
          <p:cNvSpPr txBox="1"/>
          <p:nvPr/>
        </p:nvSpPr>
        <p:spPr>
          <a:xfrm>
            <a:off x="380998" y="6250883"/>
            <a:ext cx="9093334" cy="607117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latin typeface="Palatino Linotype" panose="02040502050505030304" pitchFamily="18" charset="0"/>
              </a:rPr>
              <a:t>Figure S1b. </a:t>
            </a:r>
            <a:r>
              <a:rPr lang="en-GB" sz="1800" dirty="0">
                <a:latin typeface="Palatino Linotype" panose="02040502050505030304" pitchFamily="18" charset="0"/>
              </a:rPr>
              <a:t>Contribution (%) of each metal to </a:t>
            </a:r>
            <a:r>
              <a:rPr lang="en-US" sz="1800" dirty="0">
                <a:latin typeface="Palatino Linotype" panose="02040502050505030304" pitchFamily="18" charset="0"/>
              </a:rPr>
              <a:t>cumulated LCTR due to the consumption of</a:t>
            </a:r>
            <a:r>
              <a:rPr lang="en-GB" sz="1800" dirty="0">
                <a:latin typeface="Palatino Linotype" panose="02040502050505030304" pitchFamily="18" charset="0"/>
              </a:rPr>
              <a:t> bee pollen</a:t>
            </a:r>
            <a:endParaRPr lang="it-IT" sz="18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9576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43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Palatino Linotype</vt:lpstr>
      <vt:lpstr>Tema di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Federica Flamminii</dc:creator>
  <cp:lastModifiedBy>MDPI</cp:lastModifiedBy>
  <cp:revision>41</cp:revision>
  <dcterms:created xsi:type="dcterms:W3CDTF">2024-04-19T18:04:57Z</dcterms:created>
  <dcterms:modified xsi:type="dcterms:W3CDTF">2024-06-20T00:29:11Z</dcterms:modified>
</cp:coreProperties>
</file>