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62" r:id="rId5"/>
    <p:sldId id="261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275" r:id="rId19"/>
    <p:sldId id="276" r:id="rId20"/>
    <p:sldId id="277" r:id="rId21"/>
    <p:sldId id="278" r:id="rId22"/>
    <p:sldId id="279" r:id="rId23"/>
    <p:sldId id="280" r:id="rId24"/>
    <p:sldId id="281" r:id="rId25"/>
    <p:sldId id="282" r:id="rId26"/>
    <p:sldId id="283" r:id="rId27"/>
    <p:sldId id="284" r:id="rId28"/>
    <p:sldId id="285" r:id="rId29"/>
    <p:sldId id="286" r:id="rId30"/>
    <p:sldId id="287" r:id="rId31"/>
    <p:sldId id="288" r:id="rId3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WE(28:1/18:1)" id="{A54C90DD-EE7E-4B71-AAE7-EDE1B35AD533}">
          <p14:sldIdLst>
            <p14:sldId id="262"/>
          </p14:sldIdLst>
        </p14:section>
        <p14:section name="WE(30:1/18:1)" id="{C89BB08D-9D59-4B73-BE7A-BA31C51DC103}">
          <p14:sldIdLst>
            <p14:sldId id="261"/>
          </p14:sldIdLst>
        </p14:section>
        <p14:section name="OHWE(24:0/18:1-O)" id="{F898EF29-6791-4FA9-91C2-5D17AA0C1CB8}">
          <p14:sldIdLst>
            <p14:sldId id="263"/>
          </p14:sldIdLst>
        </p14:section>
        <p14:section name="OHWE(26:0/18:2-O)" id="{C6C3D77D-304C-4574-B838-B8A3D25B207D}">
          <p14:sldIdLst>
            <p14:sldId id="264"/>
          </p14:sldIdLst>
        </p14:section>
        <p14:section name="OHWE(26:0/16:0-O)" id="{54322C2C-FE1D-4520-A69A-3735BF804009}">
          <p14:sldIdLst>
            <p14:sldId id="265"/>
          </p14:sldIdLst>
        </p14:section>
        <p14:section name="OHWE(26:0/18:1-O)" id="{53C0D4B9-4376-4291-BE14-272C4065340B}">
          <p14:sldIdLst>
            <p14:sldId id="266"/>
          </p14:sldIdLst>
        </p14:section>
        <p14:section name="OHWE(24:0/16:0-O)" id="{CBF59CE9-8494-4EC8-A77A-F39A3CAC31B0}">
          <p14:sldIdLst>
            <p14:sldId id="267"/>
          </p14:sldIdLst>
        </p14:section>
        <p14:section name="WE(26:0/9:1)" id="{AB718EB1-04D5-41BE-8A3B-98E52D3B72D4}">
          <p14:sldIdLst>
            <p14:sldId id="268"/>
          </p14:sldIdLst>
        </p14:section>
        <p14:section name="OHWE(26:0/18:3-O)" id="{0B361A3F-09F0-4F53-899A-041EBFD33458}">
          <p14:sldIdLst>
            <p14:sldId id="269"/>
          </p14:sldIdLst>
        </p14:section>
        <p14:section name="WE(26:0/16:1)" id="{7B81ED4D-046A-4EBD-AC6C-66BC83FC692E}">
          <p14:sldIdLst>
            <p14:sldId id="270"/>
          </p14:sldIdLst>
        </p14:section>
        <p14:section name="OHWE(28:0/18:1-O)" id="{7C014D28-B09D-4C81-BAF6-42EA7FAA3699}">
          <p14:sldIdLst>
            <p14:sldId id="271"/>
          </p14:sldIdLst>
        </p14:section>
        <p14:section name="OHWE(24:0/18:3-O)" id="{734EBF1A-CF14-4432-91D3-2515F8B87E0D}">
          <p14:sldIdLst>
            <p14:sldId id="272"/>
          </p14:sldIdLst>
        </p14:section>
        <p14:section name="WE(24:0/18:3)" id="{3FAE0A5F-807A-466A-9846-8C7257CBDC92}">
          <p14:sldIdLst>
            <p14:sldId id="273"/>
          </p14:sldIdLst>
        </p14:section>
        <p14:section name="OHWE(24:0/18:2-O)" id="{EF9F069D-6D3A-458E-8ABB-E585F8809FD7}">
          <p14:sldIdLst>
            <p14:sldId id="274"/>
          </p14:sldIdLst>
        </p14:section>
        <p14:section name="WE(28:0/18:2)" id="{47F85C28-2540-4311-AD42-7E1E2C33343D}">
          <p14:sldIdLst>
            <p14:sldId id="275"/>
          </p14:sldIdLst>
        </p14:section>
        <p14:section name="WE(24:0/18:3)" id="{1EA1C951-74C1-4484-805D-7E5ACBF58BA5}">
          <p14:sldIdLst>
            <p14:sldId id="276"/>
          </p14:sldIdLst>
        </p14:section>
        <p14:section name="WE(28:0/18:3)" id="{A384C937-0A1C-4C0F-9DCA-B313CB52BCA5}">
          <p14:sldIdLst>
            <p14:sldId id="277"/>
          </p14:sldIdLst>
        </p14:section>
        <p14:section name="WE(28:0/18:2)" id="{F3F0C814-1CBC-4EAE-8E55-F9C40DDF1208}">
          <p14:sldIdLst>
            <p14:sldId id="278"/>
          </p14:sldIdLst>
        </p14:section>
        <p14:section name="WE(28:0/18:4)" id="{2C27A6DD-B57C-4F9E-9342-A5FD690F4A74}">
          <p14:sldIdLst>
            <p14:sldId id="279"/>
          </p14:sldIdLst>
        </p14:section>
        <p14:section name="OHWE(24:0/18:2-O)" id="{5470BA70-13C7-4445-A6F4-A215D4697B7D}">
          <p14:sldIdLst>
            <p14:sldId id="280"/>
          </p14:sldIdLst>
        </p14:section>
        <p14:section name="OHWE(24:0/18:2-O)" id="{C6D89805-32F5-451A-B624-AE0A2C81AB6E}">
          <p14:sldIdLst>
            <p14:sldId id="281"/>
          </p14:sldIdLst>
        </p14:section>
        <p14:section name="OHWE(26:0/18:3-O)" id="{4B0277DA-67D6-43DE-B008-4E0BB4B3A3B9}">
          <p14:sldIdLst>
            <p14:sldId id="282"/>
          </p14:sldIdLst>
        </p14:section>
        <p14:section name="OHWE(28:0/18:1-O)" id="{AAA2C00E-D683-4FF7-BF23-45BF2E8B3C10}">
          <p14:sldIdLst>
            <p14:sldId id="283"/>
          </p14:sldIdLst>
        </p14:section>
        <p14:section name="WE(26:0/18:3)" id="{12D5FBB3-D5CC-4F8C-B218-B32061FB5412}">
          <p14:sldIdLst>
            <p14:sldId id="284"/>
          </p14:sldIdLst>
        </p14:section>
        <p14:section name="OHWE(22:0/18:2-O)" id="{A6F68579-9719-498A-BE96-3238A5381C5F}">
          <p14:sldIdLst>
            <p14:sldId id="285"/>
          </p14:sldIdLst>
        </p14:section>
        <p14:section name="OHWE(26:0/18:3-O)" id="{7A5D74EE-D75C-4FAD-920F-2370537FC14D}">
          <p14:sldIdLst>
            <p14:sldId id="286"/>
          </p14:sldIdLst>
        </p14:section>
        <p14:section name="WE(26:0/18:3)" id="{DF6B7B5A-8B97-4621-A3C4-98A8D69FD460}">
          <p14:sldIdLst>
            <p14:sldId id="287"/>
          </p14:sldIdLst>
        </p14:section>
        <p14:section name="OHWE(24:0/18:3-O)" id="{705123E2-ED15-470B-8A14-7205EF0285C5}">
          <p14:sldIdLst>
            <p14:sldId id="288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434FC"/>
    <a:srgbClr val="4739F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>
        <p:scale>
          <a:sx n="90" d="100"/>
          <a:sy n="90" d="100"/>
        </p:scale>
        <p:origin x="66" y="4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microsoft.com/office/2016/11/relationships/changesInfo" Target="changesInfos/changesInfo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Bechynska Kamila" userId="a1361985-35df-45f8-a8a4-e283c8965bce" providerId="ADAL" clId="{265C7BD6-98B4-4455-90C8-04D38270693E}"/>
    <pc:docChg chg="undo custSel modSld">
      <pc:chgData name="Bechynska Kamila" userId="a1361985-35df-45f8-a8a4-e283c8965bce" providerId="ADAL" clId="{265C7BD6-98B4-4455-90C8-04D38270693E}" dt="2024-03-24T10:32:48.221" v="352" actId="6549"/>
      <pc:docMkLst>
        <pc:docMk/>
      </pc:docMkLst>
      <pc:sldChg chg="modSp mod">
        <pc:chgData name="Bechynska Kamila" userId="a1361985-35df-45f8-a8a4-e283c8965bce" providerId="ADAL" clId="{265C7BD6-98B4-4455-90C8-04D38270693E}" dt="2024-03-24T10:17:52.990" v="80" actId="6549"/>
        <pc:sldMkLst>
          <pc:docMk/>
          <pc:sldMk cId="510137441" sldId="261"/>
        </pc:sldMkLst>
        <pc:spChg chg="mod">
          <ac:chgData name="Bechynska Kamila" userId="a1361985-35df-45f8-a8a4-e283c8965bce" providerId="ADAL" clId="{265C7BD6-98B4-4455-90C8-04D38270693E}" dt="2024-03-24T10:17:52.990" v="80" actId="6549"/>
          <ac:spMkLst>
            <pc:docMk/>
            <pc:sldMk cId="510137441" sldId="261"/>
            <ac:spMk id="14" creationId="{00000000-0000-0000-0000-000000000000}"/>
          </ac:spMkLst>
        </pc:spChg>
        <pc:spChg chg="mod">
          <ac:chgData name="Bechynska Kamila" userId="a1361985-35df-45f8-a8a4-e283c8965bce" providerId="ADAL" clId="{265C7BD6-98B4-4455-90C8-04D38270693E}" dt="2024-03-24T08:38:33.193" v="3" actId="1076"/>
          <ac:spMkLst>
            <pc:docMk/>
            <pc:sldMk cId="510137441" sldId="261"/>
            <ac:spMk id="28" creationId="{00000000-0000-0000-0000-000000000000}"/>
          </ac:spMkLst>
        </pc:spChg>
      </pc:sldChg>
      <pc:sldChg chg="modSp mod">
        <pc:chgData name="Bechynska Kamila" userId="a1361985-35df-45f8-a8a4-e283c8965bce" providerId="ADAL" clId="{265C7BD6-98B4-4455-90C8-04D38270693E}" dt="2024-03-24T10:32:48.221" v="352" actId="6549"/>
        <pc:sldMkLst>
          <pc:docMk/>
          <pc:sldMk cId="4147357062" sldId="262"/>
        </pc:sldMkLst>
        <pc:spChg chg="mod">
          <ac:chgData name="Bechynska Kamila" userId="a1361985-35df-45f8-a8a4-e283c8965bce" providerId="ADAL" clId="{265C7BD6-98B4-4455-90C8-04D38270693E}" dt="2024-03-24T10:32:48.221" v="352" actId="6549"/>
          <ac:spMkLst>
            <pc:docMk/>
            <pc:sldMk cId="4147357062" sldId="262"/>
            <ac:spMk id="11" creationId="{00000000-0000-0000-0000-000000000000}"/>
          </ac:spMkLst>
        </pc:spChg>
        <pc:spChg chg="mod">
          <ac:chgData name="Bechynska Kamila" userId="a1361985-35df-45f8-a8a4-e283c8965bce" providerId="ADAL" clId="{265C7BD6-98B4-4455-90C8-04D38270693E}" dt="2024-03-24T08:38:28.353" v="1" actId="1076"/>
          <ac:spMkLst>
            <pc:docMk/>
            <pc:sldMk cId="4147357062" sldId="262"/>
            <ac:spMk id="16" creationId="{00000000-0000-0000-0000-000000000000}"/>
          </ac:spMkLst>
        </pc:spChg>
      </pc:sldChg>
      <pc:sldChg chg="modSp mod">
        <pc:chgData name="Bechynska Kamila" userId="a1361985-35df-45f8-a8a4-e283c8965bce" providerId="ADAL" clId="{265C7BD6-98B4-4455-90C8-04D38270693E}" dt="2024-03-24T10:18:09.098" v="90" actId="6549"/>
        <pc:sldMkLst>
          <pc:docMk/>
          <pc:sldMk cId="1296902194" sldId="263"/>
        </pc:sldMkLst>
        <pc:spChg chg="mod">
          <ac:chgData name="Bechynska Kamila" userId="a1361985-35df-45f8-a8a4-e283c8965bce" providerId="ADAL" clId="{265C7BD6-98B4-4455-90C8-04D38270693E}" dt="2024-03-24T10:18:09.098" v="90" actId="6549"/>
          <ac:spMkLst>
            <pc:docMk/>
            <pc:sldMk cId="1296902194" sldId="263"/>
            <ac:spMk id="4" creationId="{00000000-0000-0000-0000-000000000000}"/>
          </ac:spMkLst>
        </pc:spChg>
        <pc:spChg chg="mod">
          <ac:chgData name="Bechynska Kamila" userId="a1361985-35df-45f8-a8a4-e283c8965bce" providerId="ADAL" clId="{265C7BD6-98B4-4455-90C8-04D38270693E}" dt="2024-03-24T08:38:39.820" v="5" actId="1076"/>
          <ac:spMkLst>
            <pc:docMk/>
            <pc:sldMk cId="1296902194" sldId="263"/>
            <ac:spMk id="14" creationId="{00000000-0000-0000-0000-000000000000}"/>
          </ac:spMkLst>
        </pc:spChg>
      </pc:sldChg>
      <pc:sldChg chg="modSp mod">
        <pc:chgData name="Bechynska Kamila" userId="a1361985-35df-45f8-a8a4-e283c8965bce" providerId="ADAL" clId="{265C7BD6-98B4-4455-90C8-04D38270693E}" dt="2024-03-24T10:18:18.364" v="100" actId="6549"/>
        <pc:sldMkLst>
          <pc:docMk/>
          <pc:sldMk cId="2118473100" sldId="264"/>
        </pc:sldMkLst>
        <pc:spChg chg="mod">
          <ac:chgData name="Bechynska Kamila" userId="a1361985-35df-45f8-a8a4-e283c8965bce" providerId="ADAL" clId="{265C7BD6-98B4-4455-90C8-04D38270693E}" dt="2024-03-24T10:18:18.364" v="100" actId="6549"/>
          <ac:spMkLst>
            <pc:docMk/>
            <pc:sldMk cId="2118473100" sldId="264"/>
            <ac:spMk id="4" creationId="{00000000-0000-0000-0000-000000000000}"/>
          </ac:spMkLst>
        </pc:spChg>
        <pc:spChg chg="mod">
          <ac:chgData name="Bechynska Kamila" userId="a1361985-35df-45f8-a8a4-e283c8965bce" providerId="ADAL" clId="{265C7BD6-98B4-4455-90C8-04D38270693E}" dt="2024-03-24T08:38:46.303" v="7" actId="1076"/>
          <ac:spMkLst>
            <pc:docMk/>
            <pc:sldMk cId="2118473100" sldId="264"/>
            <ac:spMk id="14" creationId="{00000000-0000-0000-0000-000000000000}"/>
          </ac:spMkLst>
        </pc:spChg>
      </pc:sldChg>
      <pc:sldChg chg="modSp mod">
        <pc:chgData name="Bechynska Kamila" userId="a1361985-35df-45f8-a8a4-e283c8965bce" providerId="ADAL" clId="{265C7BD6-98B4-4455-90C8-04D38270693E}" dt="2024-03-24T10:18:28.962" v="110" actId="6549"/>
        <pc:sldMkLst>
          <pc:docMk/>
          <pc:sldMk cId="4031214478" sldId="265"/>
        </pc:sldMkLst>
        <pc:spChg chg="mod">
          <ac:chgData name="Bechynska Kamila" userId="a1361985-35df-45f8-a8a4-e283c8965bce" providerId="ADAL" clId="{265C7BD6-98B4-4455-90C8-04D38270693E}" dt="2024-03-24T10:18:28.962" v="110" actId="6549"/>
          <ac:spMkLst>
            <pc:docMk/>
            <pc:sldMk cId="4031214478" sldId="265"/>
            <ac:spMk id="26" creationId="{00000000-0000-0000-0000-000000000000}"/>
          </ac:spMkLst>
        </pc:spChg>
        <pc:spChg chg="mod">
          <ac:chgData name="Bechynska Kamila" userId="a1361985-35df-45f8-a8a4-e283c8965bce" providerId="ADAL" clId="{265C7BD6-98B4-4455-90C8-04D38270693E}" dt="2024-03-24T08:38:53.566" v="9" actId="1076"/>
          <ac:spMkLst>
            <pc:docMk/>
            <pc:sldMk cId="4031214478" sldId="265"/>
            <ac:spMk id="35" creationId="{00000000-0000-0000-0000-000000000000}"/>
          </ac:spMkLst>
        </pc:spChg>
      </pc:sldChg>
      <pc:sldChg chg="modSp mod">
        <pc:chgData name="Bechynska Kamila" userId="a1361985-35df-45f8-a8a4-e283c8965bce" providerId="ADAL" clId="{265C7BD6-98B4-4455-90C8-04D38270693E}" dt="2024-03-24T10:18:52.081" v="120" actId="6549"/>
        <pc:sldMkLst>
          <pc:docMk/>
          <pc:sldMk cId="3538541093" sldId="266"/>
        </pc:sldMkLst>
        <pc:spChg chg="mod">
          <ac:chgData name="Bechynska Kamila" userId="a1361985-35df-45f8-a8a4-e283c8965bce" providerId="ADAL" clId="{265C7BD6-98B4-4455-90C8-04D38270693E}" dt="2024-03-24T10:18:52.081" v="120" actId="6549"/>
          <ac:spMkLst>
            <pc:docMk/>
            <pc:sldMk cId="3538541093" sldId="266"/>
            <ac:spMk id="4" creationId="{00000000-0000-0000-0000-000000000000}"/>
          </ac:spMkLst>
        </pc:spChg>
        <pc:spChg chg="mod">
          <ac:chgData name="Bechynska Kamila" userId="a1361985-35df-45f8-a8a4-e283c8965bce" providerId="ADAL" clId="{265C7BD6-98B4-4455-90C8-04D38270693E}" dt="2024-03-24T08:39:02.354" v="11" actId="1076"/>
          <ac:spMkLst>
            <pc:docMk/>
            <pc:sldMk cId="3538541093" sldId="266"/>
            <ac:spMk id="11" creationId="{00000000-0000-0000-0000-000000000000}"/>
          </ac:spMkLst>
        </pc:spChg>
      </pc:sldChg>
      <pc:sldChg chg="modSp mod">
        <pc:chgData name="Bechynska Kamila" userId="a1361985-35df-45f8-a8a4-e283c8965bce" providerId="ADAL" clId="{265C7BD6-98B4-4455-90C8-04D38270693E}" dt="2024-03-24T10:19:26.988" v="130" actId="6549"/>
        <pc:sldMkLst>
          <pc:docMk/>
          <pc:sldMk cId="1654365378" sldId="267"/>
        </pc:sldMkLst>
        <pc:spChg chg="mod">
          <ac:chgData name="Bechynska Kamila" userId="a1361985-35df-45f8-a8a4-e283c8965bce" providerId="ADAL" clId="{265C7BD6-98B4-4455-90C8-04D38270693E}" dt="2024-03-24T10:19:26.988" v="130" actId="6549"/>
          <ac:spMkLst>
            <pc:docMk/>
            <pc:sldMk cId="1654365378" sldId="267"/>
            <ac:spMk id="4" creationId="{00000000-0000-0000-0000-000000000000}"/>
          </ac:spMkLst>
        </pc:spChg>
        <pc:spChg chg="mod">
          <ac:chgData name="Bechynska Kamila" userId="a1361985-35df-45f8-a8a4-e283c8965bce" providerId="ADAL" clId="{265C7BD6-98B4-4455-90C8-04D38270693E}" dt="2024-03-24T08:39:07.402" v="13" actId="1076"/>
          <ac:spMkLst>
            <pc:docMk/>
            <pc:sldMk cId="1654365378" sldId="267"/>
            <ac:spMk id="7" creationId="{00000000-0000-0000-0000-000000000000}"/>
          </ac:spMkLst>
        </pc:spChg>
      </pc:sldChg>
      <pc:sldChg chg="modSp mod">
        <pc:chgData name="Bechynska Kamila" userId="a1361985-35df-45f8-a8a4-e283c8965bce" providerId="ADAL" clId="{265C7BD6-98B4-4455-90C8-04D38270693E}" dt="2024-03-24T10:19:39.191" v="140" actId="6549"/>
        <pc:sldMkLst>
          <pc:docMk/>
          <pc:sldMk cId="3847054142" sldId="268"/>
        </pc:sldMkLst>
        <pc:spChg chg="mod">
          <ac:chgData name="Bechynska Kamila" userId="a1361985-35df-45f8-a8a4-e283c8965bce" providerId="ADAL" clId="{265C7BD6-98B4-4455-90C8-04D38270693E}" dt="2024-03-24T10:19:39.191" v="140" actId="6549"/>
          <ac:spMkLst>
            <pc:docMk/>
            <pc:sldMk cId="3847054142" sldId="268"/>
            <ac:spMk id="4" creationId="{00000000-0000-0000-0000-000000000000}"/>
          </ac:spMkLst>
        </pc:spChg>
        <pc:spChg chg="mod">
          <ac:chgData name="Bechynska Kamila" userId="a1361985-35df-45f8-a8a4-e283c8965bce" providerId="ADAL" clId="{265C7BD6-98B4-4455-90C8-04D38270693E}" dt="2024-03-24T08:39:13.645" v="15" actId="1076"/>
          <ac:spMkLst>
            <pc:docMk/>
            <pc:sldMk cId="3847054142" sldId="268"/>
            <ac:spMk id="6" creationId="{00000000-0000-0000-0000-000000000000}"/>
          </ac:spMkLst>
        </pc:spChg>
      </pc:sldChg>
      <pc:sldChg chg="modSp mod">
        <pc:chgData name="Bechynska Kamila" userId="a1361985-35df-45f8-a8a4-e283c8965bce" providerId="ADAL" clId="{265C7BD6-98B4-4455-90C8-04D38270693E}" dt="2024-03-24T10:19:54.088" v="150" actId="6549"/>
        <pc:sldMkLst>
          <pc:docMk/>
          <pc:sldMk cId="3482349240" sldId="269"/>
        </pc:sldMkLst>
        <pc:spChg chg="mod">
          <ac:chgData name="Bechynska Kamila" userId="a1361985-35df-45f8-a8a4-e283c8965bce" providerId="ADAL" clId="{265C7BD6-98B4-4455-90C8-04D38270693E}" dt="2024-03-24T10:19:54.088" v="150" actId="6549"/>
          <ac:spMkLst>
            <pc:docMk/>
            <pc:sldMk cId="3482349240" sldId="269"/>
            <ac:spMk id="4" creationId="{00000000-0000-0000-0000-000000000000}"/>
          </ac:spMkLst>
        </pc:spChg>
        <pc:spChg chg="mod">
          <ac:chgData name="Bechynska Kamila" userId="a1361985-35df-45f8-a8a4-e283c8965bce" providerId="ADAL" clId="{265C7BD6-98B4-4455-90C8-04D38270693E}" dt="2024-03-24T08:39:21.553" v="29" actId="1076"/>
          <ac:spMkLst>
            <pc:docMk/>
            <pc:sldMk cId="3482349240" sldId="269"/>
            <ac:spMk id="16" creationId="{00000000-0000-0000-0000-000000000000}"/>
          </ac:spMkLst>
        </pc:spChg>
      </pc:sldChg>
      <pc:sldChg chg="modSp mod">
        <pc:chgData name="Bechynska Kamila" userId="a1361985-35df-45f8-a8a4-e283c8965bce" providerId="ADAL" clId="{265C7BD6-98B4-4455-90C8-04D38270693E}" dt="2024-03-24T10:20:13.422" v="162" actId="6549"/>
        <pc:sldMkLst>
          <pc:docMk/>
          <pc:sldMk cId="1523223303" sldId="270"/>
        </pc:sldMkLst>
        <pc:spChg chg="mod">
          <ac:chgData name="Bechynska Kamila" userId="a1361985-35df-45f8-a8a4-e283c8965bce" providerId="ADAL" clId="{265C7BD6-98B4-4455-90C8-04D38270693E}" dt="2024-03-24T10:20:13.422" v="162" actId="6549"/>
          <ac:spMkLst>
            <pc:docMk/>
            <pc:sldMk cId="1523223303" sldId="270"/>
            <ac:spMk id="4" creationId="{00000000-0000-0000-0000-000000000000}"/>
          </ac:spMkLst>
        </pc:spChg>
        <pc:spChg chg="mod">
          <ac:chgData name="Bechynska Kamila" userId="a1361985-35df-45f8-a8a4-e283c8965bce" providerId="ADAL" clId="{265C7BD6-98B4-4455-90C8-04D38270693E}" dt="2024-03-24T08:39:31.222" v="31" actId="1076"/>
          <ac:spMkLst>
            <pc:docMk/>
            <pc:sldMk cId="1523223303" sldId="270"/>
            <ac:spMk id="10" creationId="{00000000-0000-0000-0000-000000000000}"/>
          </ac:spMkLst>
        </pc:spChg>
      </pc:sldChg>
      <pc:sldChg chg="modSp mod">
        <pc:chgData name="Bechynska Kamila" userId="a1361985-35df-45f8-a8a4-e283c8965bce" providerId="ADAL" clId="{265C7BD6-98B4-4455-90C8-04D38270693E}" dt="2024-03-24T10:20:37.580" v="172" actId="6549"/>
        <pc:sldMkLst>
          <pc:docMk/>
          <pc:sldMk cId="2291858847" sldId="271"/>
        </pc:sldMkLst>
        <pc:spChg chg="mod">
          <ac:chgData name="Bechynska Kamila" userId="a1361985-35df-45f8-a8a4-e283c8965bce" providerId="ADAL" clId="{265C7BD6-98B4-4455-90C8-04D38270693E}" dt="2024-03-24T10:20:37.580" v="172" actId="6549"/>
          <ac:spMkLst>
            <pc:docMk/>
            <pc:sldMk cId="2291858847" sldId="271"/>
            <ac:spMk id="4" creationId="{00000000-0000-0000-0000-000000000000}"/>
          </ac:spMkLst>
        </pc:spChg>
        <pc:spChg chg="mod">
          <ac:chgData name="Bechynska Kamila" userId="a1361985-35df-45f8-a8a4-e283c8965bce" providerId="ADAL" clId="{265C7BD6-98B4-4455-90C8-04D38270693E}" dt="2024-03-24T08:39:35.099" v="33" actId="1076"/>
          <ac:spMkLst>
            <pc:docMk/>
            <pc:sldMk cId="2291858847" sldId="271"/>
            <ac:spMk id="14" creationId="{00000000-0000-0000-0000-000000000000}"/>
          </ac:spMkLst>
        </pc:spChg>
      </pc:sldChg>
      <pc:sldChg chg="modSp mod">
        <pc:chgData name="Bechynska Kamila" userId="a1361985-35df-45f8-a8a4-e283c8965bce" providerId="ADAL" clId="{265C7BD6-98B4-4455-90C8-04D38270693E}" dt="2024-03-24T10:20:46.452" v="182" actId="6549"/>
        <pc:sldMkLst>
          <pc:docMk/>
          <pc:sldMk cId="1709495708" sldId="272"/>
        </pc:sldMkLst>
        <pc:spChg chg="mod">
          <ac:chgData name="Bechynska Kamila" userId="a1361985-35df-45f8-a8a4-e283c8965bce" providerId="ADAL" clId="{265C7BD6-98B4-4455-90C8-04D38270693E}" dt="2024-03-24T10:20:46.452" v="182" actId="6549"/>
          <ac:spMkLst>
            <pc:docMk/>
            <pc:sldMk cId="1709495708" sldId="272"/>
            <ac:spMk id="4" creationId="{00000000-0000-0000-0000-000000000000}"/>
          </ac:spMkLst>
        </pc:spChg>
        <pc:spChg chg="mod">
          <ac:chgData name="Bechynska Kamila" userId="a1361985-35df-45f8-a8a4-e283c8965bce" providerId="ADAL" clId="{265C7BD6-98B4-4455-90C8-04D38270693E}" dt="2024-03-24T08:39:40.383" v="35" actId="1076"/>
          <ac:spMkLst>
            <pc:docMk/>
            <pc:sldMk cId="1709495708" sldId="272"/>
            <ac:spMk id="14" creationId="{00000000-0000-0000-0000-000000000000}"/>
          </ac:spMkLst>
        </pc:spChg>
      </pc:sldChg>
      <pc:sldChg chg="modSp mod">
        <pc:chgData name="Bechynska Kamila" userId="a1361985-35df-45f8-a8a4-e283c8965bce" providerId="ADAL" clId="{265C7BD6-98B4-4455-90C8-04D38270693E}" dt="2024-03-24T10:20:56.110" v="192" actId="6549"/>
        <pc:sldMkLst>
          <pc:docMk/>
          <pc:sldMk cId="800846559" sldId="273"/>
        </pc:sldMkLst>
        <pc:spChg chg="mod">
          <ac:chgData name="Bechynska Kamila" userId="a1361985-35df-45f8-a8a4-e283c8965bce" providerId="ADAL" clId="{265C7BD6-98B4-4455-90C8-04D38270693E}" dt="2024-03-24T10:20:56.110" v="192" actId="6549"/>
          <ac:spMkLst>
            <pc:docMk/>
            <pc:sldMk cId="800846559" sldId="273"/>
            <ac:spMk id="6" creationId="{00000000-0000-0000-0000-000000000000}"/>
          </ac:spMkLst>
        </pc:spChg>
        <pc:spChg chg="mod">
          <ac:chgData name="Bechynska Kamila" userId="a1361985-35df-45f8-a8a4-e283c8965bce" providerId="ADAL" clId="{265C7BD6-98B4-4455-90C8-04D38270693E}" dt="2024-03-24T08:39:45.265" v="37" actId="1076"/>
          <ac:spMkLst>
            <pc:docMk/>
            <pc:sldMk cId="800846559" sldId="273"/>
            <ac:spMk id="12" creationId="{00000000-0000-0000-0000-000000000000}"/>
          </ac:spMkLst>
        </pc:spChg>
      </pc:sldChg>
      <pc:sldChg chg="modSp mod">
        <pc:chgData name="Bechynska Kamila" userId="a1361985-35df-45f8-a8a4-e283c8965bce" providerId="ADAL" clId="{265C7BD6-98B4-4455-90C8-04D38270693E}" dt="2024-03-24T10:21:05.549" v="202" actId="6549"/>
        <pc:sldMkLst>
          <pc:docMk/>
          <pc:sldMk cId="1099026591" sldId="274"/>
        </pc:sldMkLst>
        <pc:spChg chg="mod">
          <ac:chgData name="Bechynska Kamila" userId="a1361985-35df-45f8-a8a4-e283c8965bce" providerId="ADAL" clId="{265C7BD6-98B4-4455-90C8-04D38270693E}" dt="2024-03-24T10:21:05.549" v="202" actId="6549"/>
          <ac:spMkLst>
            <pc:docMk/>
            <pc:sldMk cId="1099026591" sldId="274"/>
            <ac:spMk id="4" creationId="{00000000-0000-0000-0000-000000000000}"/>
          </ac:spMkLst>
        </pc:spChg>
        <pc:spChg chg="mod">
          <ac:chgData name="Bechynska Kamila" userId="a1361985-35df-45f8-a8a4-e283c8965bce" providerId="ADAL" clId="{265C7BD6-98B4-4455-90C8-04D38270693E}" dt="2024-03-24T08:39:49.949" v="39" actId="1076"/>
          <ac:spMkLst>
            <pc:docMk/>
            <pc:sldMk cId="1099026591" sldId="274"/>
            <ac:spMk id="18" creationId="{00000000-0000-0000-0000-000000000000}"/>
          </ac:spMkLst>
        </pc:spChg>
      </pc:sldChg>
      <pc:sldChg chg="modSp mod">
        <pc:chgData name="Bechynska Kamila" userId="a1361985-35df-45f8-a8a4-e283c8965bce" providerId="ADAL" clId="{265C7BD6-98B4-4455-90C8-04D38270693E}" dt="2024-03-24T10:21:23.685" v="212" actId="6549"/>
        <pc:sldMkLst>
          <pc:docMk/>
          <pc:sldMk cId="3375996581" sldId="275"/>
        </pc:sldMkLst>
        <pc:spChg chg="mod">
          <ac:chgData name="Bechynska Kamila" userId="a1361985-35df-45f8-a8a4-e283c8965bce" providerId="ADAL" clId="{265C7BD6-98B4-4455-90C8-04D38270693E}" dt="2024-03-24T10:21:23.685" v="212" actId="6549"/>
          <ac:spMkLst>
            <pc:docMk/>
            <pc:sldMk cId="3375996581" sldId="275"/>
            <ac:spMk id="4" creationId="{00000000-0000-0000-0000-000000000000}"/>
          </ac:spMkLst>
        </pc:spChg>
        <pc:spChg chg="mod">
          <ac:chgData name="Bechynska Kamila" userId="a1361985-35df-45f8-a8a4-e283c8965bce" providerId="ADAL" clId="{265C7BD6-98B4-4455-90C8-04D38270693E}" dt="2024-03-24T08:39:57.535" v="43" actId="1076"/>
          <ac:spMkLst>
            <pc:docMk/>
            <pc:sldMk cId="3375996581" sldId="275"/>
            <ac:spMk id="12" creationId="{00000000-0000-0000-0000-000000000000}"/>
          </ac:spMkLst>
        </pc:spChg>
        <pc:picChg chg="mod">
          <ac:chgData name="Bechynska Kamila" userId="a1361985-35df-45f8-a8a4-e283c8965bce" providerId="ADAL" clId="{265C7BD6-98B4-4455-90C8-04D38270693E}" dt="2024-03-24T08:39:54.715" v="42" actId="1076"/>
          <ac:picMkLst>
            <pc:docMk/>
            <pc:sldMk cId="3375996581" sldId="275"/>
            <ac:picMk id="2" creationId="{00000000-0000-0000-0000-000000000000}"/>
          </ac:picMkLst>
        </pc:picChg>
      </pc:sldChg>
      <pc:sldChg chg="modSp mod">
        <pc:chgData name="Bechynska Kamila" userId="a1361985-35df-45f8-a8a4-e283c8965bce" providerId="ADAL" clId="{265C7BD6-98B4-4455-90C8-04D38270693E}" dt="2024-03-24T10:22:01.621" v="222" actId="6549"/>
        <pc:sldMkLst>
          <pc:docMk/>
          <pc:sldMk cId="15812199" sldId="276"/>
        </pc:sldMkLst>
        <pc:spChg chg="mod">
          <ac:chgData name="Bechynska Kamila" userId="a1361985-35df-45f8-a8a4-e283c8965bce" providerId="ADAL" clId="{265C7BD6-98B4-4455-90C8-04D38270693E}" dt="2024-03-24T10:22:01.621" v="222" actId="6549"/>
          <ac:spMkLst>
            <pc:docMk/>
            <pc:sldMk cId="15812199" sldId="276"/>
            <ac:spMk id="12" creationId="{00000000-0000-0000-0000-000000000000}"/>
          </ac:spMkLst>
        </pc:spChg>
        <pc:spChg chg="mod">
          <ac:chgData name="Bechynska Kamila" userId="a1361985-35df-45f8-a8a4-e283c8965bce" providerId="ADAL" clId="{265C7BD6-98B4-4455-90C8-04D38270693E}" dt="2024-03-24T08:40:05.448" v="45" actId="1076"/>
          <ac:spMkLst>
            <pc:docMk/>
            <pc:sldMk cId="15812199" sldId="276"/>
            <ac:spMk id="18" creationId="{00000000-0000-0000-0000-000000000000}"/>
          </ac:spMkLst>
        </pc:spChg>
      </pc:sldChg>
      <pc:sldChg chg="modSp mod">
        <pc:chgData name="Bechynska Kamila" userId="a1361985-35df-45f8-a8a4-e283c8965bce" providerId="ADAL" clId="{265C7BD6-98B4-4455-90C8-04D38270693E}" dt="2024-03-24T10:22:11.119" v="232" actId="6549"/>
        <pc:sldMkLst>
          <pc:docMk/>
          <pc:sldMk cId="3092813511" sldId="277"/>
        </pc:sldMkLst>
        <pc:spChg chg="mod">
          <ac:chgData name="Bechynska Kamila" userId="a1361985-35df-45f8-a8a4-e283c8965bce" providerId="ADAL" clId="{265C7BD6-98B4-4455-90C8-04D38270693E}" dt="2024-03-24T10:22:11.119" v="232" actId="6549"/>
          <ac:spMkLst>
            <pc:docMk/>
            <pc:sldMk cId="3092813511" sldId="277"/>
            <ac:spMk id="4" creationId="{00000000-0000-0000-0000-000000000000}"/>
          </ac:spMkLst>
        </pc:spChg>
        <pc:spChg chg="mod">
          <ac:chgData name="Bechynska Kamila" userId="a1361985-35df-45f8-a8a4-e283c8965bce" providerId="ADAL" clId="{265C7BD6-98B4-4455-90C8-04D38270693E}" dt="2024-03-24T08:40:11.776" v="47" actId="1076"/>
          <ac:spMkLst>
            <pc:docMk/>
            <pc:sldMk cId="3092813511" sldId="277"/>
            <ac:spMk id="14" creationId="{00000000-0000-0000-0000-000000000000}"/>
          </ac:spMkLst>
        </pc:spChg>
      </pc:sldChg>
      <pc:sldChg chg="modSp mod">
        <pc:chgData name="Bechynska Kamila" userId="a1361985-35df-45f8-a8a4-e283c8965bce" providerId="ADAL" clId="{265C7BD6-98B4-4455-90C8-04D38270693E}" dt="2024-03-24T10:22:36.076" v="242" actId="6549"/>
        <pc:sldMkLst>
          <pc:docMk/>
          <pc:sldMk cId="1116444468" sldId="278"/>
        </pc:sldMkLst>
        <pc:spChg chg="mod">
          <ac:chgData name="Bechynska Kamila" userId="a1361985-35df-45f8-a8a4-e283c8965bce" providerId="ADAL" clId="{265C7BD6-98B4-4455-90C8-04D38270693E}" dt="2024-03-24T10:22:36.076" v="242" actId="6549"/>
          <ac:spMkLst>
            <pc:docMk/>
            <pc:sldMk cId="1116444468" sldId="278"/>
            <ac:spMk id="4" creationId="{00000000-0000-0000-0000-000000000000}"/>
          </ac:spMkLst>
        </pc:spChg>
        <pc:spChg chg="mod">
          <ac:chgData name="Bechynska Kamila" userId="a1361985-35df-45f8-a8a4-e283c8965bce" providerId="ADAL" clId="{265C7BD6-98B4-4455-90C8-04D38270693E}" dt="2024-03-24T08:40:17.445" v="49" actId="1076"/>
          <ac:spMkLst>
            <pc:docMk/>
            <pc:sldMk cId="1116444468" sldId="278"/>
            <ac:spMk id="10" creationId="{00000000-0000-0000-0000-000000000000}"/>
          </ac:spMkLst>
        </pc:spChg>
      </pc:sldChg>
      <pc:sldChg chg="modSp mod">
        <pc:chgData name="Bechynska Kamila" userId="a1361985-35df-45f8-a8a4-e283c8965bce" providerId="ADAL" clId="{265C7BD6-98B4-4455-90C8-04D38270693E}" dt="2024-03-24T10:22:43.958" v="252" actId="6549"/>
        <pc:sldMkLst>
          <pc:docMk/>
          <pc:sldMk cId="378688063" sldId="279"/>
        </pc:sldMkLst>
        <pc:spChg chg="mod">
          <ac:chgData name="Bechynska Kamila" userId="a1361985-35df-45f8-a8a4-e283c8965bce" providerId="ADAL" clId="{265C7BD6-98B4-4455-90C8-04D38270693E}" dt="2024-03-24T10:22:43.958" v="252" actId="6549"/>
          <ac:spMkLst>
            <pc:docMk/>
            <pc:sldMk cId="378688063" sldId="279"/>
            <ac:spMk id="4" creationId="{00000000-0000-0000-0000-000000000000}"/>
          </ac:spMkLst>
        </pc:spChg>
        <pc:spChg chg="mod">
          <ac:chgData name="Bechynska Kamila" userId="a1361985-35df-45f8-a8a4-e283c8965bce" providerId="ADAL" clId="{265C7BD6-98B4-4455-90C8-04D38270693E}" dt="2024-03-24T08:40:22.198" v="51" actId="1076"/>
          <ac:spMkLst>
            <pc:docMk/>
            <pc:sldMk cId="378688063" sldId="279"/>
            <ac:spMk id="12" creationId="{00000000-0000-0000-0000-000000000000}"/>
          </ac:spMkLst>
        </pc:spChg>
      </pc:sldChg>
      <pc:sldChg chg="modSp mod">
        <pc:chgData name="Bechynska Kamila" userId="a1361985-35df-45f8-a8a4-e283c8965bce" providerId="ADAL" clId="{265C7BD6-98B4-4455-90C8-04D38270693E}" dt="2024-03-24T10:22:53.996" v="262" actId="6549"/>
        <pc:sldMkLst>
          <pc:docMk/>
          <pc:sldMk cId="3139377304" sldId="280"/>
        </pc:sldMkLst>
        <pc:spChg chg="mod">
          <ac:chgData name="Bechynska Kamila" userId="a1361985-35df-45f8-a8a4-e283c8965bce" providerId="ADAL" clId="{265C7BD6-98B4-4455-90C8-04D38270693E}" dt="2024-03-24T10:22:53.996" v="262" actId="6549"/>
          <ac:spMkLst>
            <pc:docMk/>
            <pc:sldMk cId="3139377304" sldId="280"/>
            <ac:spMk id="4" creationId="{00000000-0000-0000-0000-000000000000}"/>
          </ac:spMkLst>
        </pc:spChg>
        <pc:spChg chg="mod">
          <ac:chgData name="Bechynska Kamila" userId="a1361985-35df-45f8-a8a4-e283c8965bce" providerId="ADAL" clId="{265C7BD6-98B4-4455-90C8-04D38270693E}" dt="2024-03-24T08:40:26.927" v="53" actId="1076"/>
          <ac:spMkLst>
            <pc:docMk/>
            <pc:sldMk cId="3139377304" sldId="280"/>
            <ac:spMk id="18" creationId="{00000000-0000-0000-0000-000000000000}"/>
          </ac:spMkLst>
        </pc:spChg>
      </pc:sldChg>
      <pc:sldChg chg="modSp mod">
        <pc:chgData name="Bechynska Kamila" userId="a1361985-35df-45f8-a8a4-e283c8965bce" providerId="ADAL" clId="{265C7BD6-98B4-4455-90C8-04D38270693E}" dt="2024-03-24T10:26:17.839" v="272" actId="6549"/>
        <pc:sldMkLst>
          <pc:docMk/>
          <pc:sldMk cId="3113508274" sldId="281"/>
        </pc:sldMkLst>
        <pc:spChg chg="mod">
          <ac:chgData name="Bechynska Kamila" userId="a1361985-35df-45f8-a8a4-e283c8965bce" providerId="ADAL" clId="{265C7BD6-98B4-4455-90C8-04D38270693E}" dt="2024-03-24T10:26:17.839" v="272" actId="6549"/>
          <ac:spMkLst>
            <pc:docMk/>
            <pc:sldMk cId="3113508274" sldId="281"/>
            <ac:spMk id="7" creationId="{00000000-0000-0000-0000-000000000000}"/>
          </ac:spMkLst>
        </pc:spChg>
        <pc:spChg chg="mod">
          <ac:chgData name="Bechynska Kamila" userId="a1361985-35df-45f8-a8a4-e283c8965bce" providerId="ADAL" clId="{265C7BD6-98B4-4455-90C8-04D38270693E}" dt="2024-03-24T08:40:31.515" v="55" actId="1076"/>
          <ac:spMkLst>
            <pc:docMk/>
            <pc:sldMk cId="3113508274" sldId="281"/>
            <ac:spMk id="21" creationId="{00000000-0000-0000-0000-000000000000}"/>
          </ac:spMkLst>
        </pc:spChg>
      </pc:sldChg>
      <pc:sldChg chg="modSp mod">
        <pc:chgData name="Bechynska Kamila" userId="a1361985-35df-45f8-a8a4-e283c8965bce" providerId="ADAL" clId="{265C7BD6-98B4-4455-90C8-04D38270693E}" dt="2024-03-24T10:28:17.422" v="282" actId="6549"/>
        <pc:sldMkLst>
          <pc:docMk/>
          <pc:sldMk cId="1350171857" sldId="282"/>
        </pc:sldMkLst>
        <pc:spChg chg="mod">
          <ac:chgData name="Bechynska Kamila" userId="a1361985-35df-45f8-a8a4-e283c8965bce" providerId="ADAL" clId="{265C7BD6-98B4-4455-90C8-04D38270693E}" dt="2024-03-24T10:28:17.422" v="282" actId="6549"/>
          <ac:spMkLst>
            <pc:docMk/>
            <pc:sldMk cId="1350171857" sldId="282"/>
            <ac:spMk id="4" creationId="{00000000-0000-0000-0000-000000000000}"/>
          </ac:spMkLst>
        </pc:spChg>
        <pc:spChg chg="mod">
          <ac:chgData name="Bechynska Kamila" userId="a1361985-35df-45f8-a8a4-e283c8965bce" providerId="ADAL" clId="{265C7BD6-98B4-4455-90C8-04D38270693E}" dt="2024-03-24T08:40:36.965" v="57" actId="1076"/>
          <ac:spMkLst>
            <pc:docMk/>
            <pc:sldMk cId="1350171857" sldId="282"/>
            <ac:spMk id="14" creationId="{00000000-0000-0000-0000-000000000000}"/>
          </ac:spMkLst>
        </pc:spChg>
      </pc:sldChg>
      <pc:sldChg chg="modSp mod">
        <pc:chgData name="Bechynska Kamila" userId="a1361985-35df-45f8-a8a4-e283c8965bce" providerId="ADAL" clId="{265C7BD6-98B4-4455-90C8-04D38270693E}" dt="2024-03-24T10:28:58.908" v="292" actId="6549"/>
        <pc:sldMkLst>
          <pc:docMk/>
          <pc:sldMk cId="2987123073" sldId="283"/>
        </pc:sldMkLst>
        <pc:spChg chg="mod">
          <ac:chgData name="Bechynska Kamila" userId="a1361985-35df-45f8-a8a4-e283c8965bce" providerId="ADAL" clId="{265C7BD6-98B4-4455-90C8-04D38270693E}" dt="2024-03-24T10:28:58.908" v="292" actId="6549"/>
          <ac:spMkLst>
            <pc:docMk/>
            <pc:sldMk cId="2987123073" sldId="283"/>
            <ac:spMk id="4" creationId="{00000000-0000-0000-0000-000000000000}"/>
          </ac:spMkLst>
        </pc:spChg>
        <pc:spChg chg="mod">
          <ac:chgData name="Bechynska Kamila" userId="a1361985-35df-45f8-a8a4-e283c8965bce" providerId="ADAL" clId="{265C7BD6-98B4-4455-90C8-04D38270693E}" dt="2024-03-24T08:40:40.453" v="59" actId="1076"/>
          <ac:spMkLst>
            <pc:docMk/>
            <pc:sldMk cId="2987123073" sldId="283"/>
            <ac:spMk id="22" creationId="{00000000-0000-0000-0000-000000000000}"/>
          </ac:spMkLst>
        </pc:spChg>
      </pc:sldChg>
      <pc:sldChg chg="modSp mod">
        <pc:chgData name="Bechynska Kamila" userId="a1361985-35df-45f8-a8a4-e283c8965bce" providerId="ADAL" clId="{265C7BD6-98B4-4455-90C8-04D38270693E}" dt="2024-03-24T10:29:09.313" v="302" actId="6549"/>
        <pc:sldMkLst>
          <pc:docMk/>
          <pc:sldMk cId="3415102459" sldId="284"/>
        </pc:sldMkLst>
        <pc:spChg chg="mod">
          <ac:chgData name="Bechynska Kamila" userId="a1361985-35df-45f8-a8a4-e283c8965bce" providerId="ADAL" clId="{265C7BD6-98B4-4455-90C8-04D38270693E}" dt="2024-03-24T10:29:09.313" v="302" actId="6549"/>
          <ac:spMkLst>
            <pc:docMk/>
            <pc:sldMk cId="3415102459" sldId="284"/>
            <ac:spMk id="7" creationId="{00000000-0000-0000-0000-000000000000}"/>
          </ac:spMkLst>
        </pc:spChg>
        <pc:spChg chg="mod">
          <ac:chgData name="Bechynska Kamila" userId="a1361985-35df-45f8-a8a4-e283c8965bce" providerId="ADAL" clId="{265C7BD6-98B4-4455-90C8-04D38270693E}" dt="2024-03-24T08:40:45.134" v="61" actId="1076"/>
          <ac:spMkLst>
            <pc:docMk/>
            <pc:sldMk cId="3415102459" sldId="284"/>
            <ac:spMk id="13" creationId="{00000000-0000-0000-0000-000000000000}"/>
          </ac:spMkLst>
        </pc:spChg>
      </pc:sldChg>
      <pc:sldChg chg="modSp mod">
        <pc:chgData name="Bechynska Kamila" userId="a1361985-35df-45f8-a8a4-e283c8965bce" providerId="ADAL" clId="{265C7BD6-98B4-4455-90C8-04D38270693E}" dt="2024-03-24T10:29:17.836" v="312" actId="6549"/>
        <pc:sldMkLst>
          <pc:docMk/>
          <pc:sldMk cId="3782312235" sldId="285"/>
        </pc:sldMkLst>
        <pc:spChg chg="mod">
          <ac:chgData name="Bechynska Kamila" userId="a1361985-35df-45f8-a8a4-e283c8965bce" providerId="ADAL" clId="{265C7BD6-98B4-4455-90C8-04D38270693E}" dt="2024-03-24T10:29:17.836" v="312" actId="6549"/>
          <ac:spMkLst>
            <pc:docMk/>
            <pc:sldMk cId="3782312235" sldId="285"/>
            <ac:spMk id="4" creationId="{00000000-0000-0000-0000-000000000000}"/>
          </ac:spMkLst>
        </pc:spChg>
        <pc:spChg chg="mod">
          <ac:chgData name="Bechynska Kamila" userId="a1361985-35df-45f8-a8a4-e283c8965bce" providerId="ADAL" clId="{265C7BD6-98B4-4455-90C8-04D38270693E}" dt="2024-03-24T08:40:50.392" v="63" actId="1076"/>
          <ac:spMkLst>
            <pc:docMk/>
            <pc:sldMk cId="3782312235" sldId="285"/>
            <ac:spMk id="14" creationId="{00000000-0000-0000-0000-000000000000}"/>
          </ac:spMkLst>
        </pc:spChg>
      </pc:sldChg>
      <pc:sldChg chg="modSp mod">
        <pc:chgData name="Bechynska Kamila" userId="a1361985-35df-45f8-a8a4-e283c8965bce" providerId="ADAL" clId="{265C7BD6-98B4-4455-90C8-04D38270693E}" dt="2024-03-24T10:29:26.325" v="322" actId="6549"/>
        <pc:sldMkLst>
          <pc:docMk/>
          <pc:sldMk cId="3104750146" sldId="286"/>
        </pc:sldMkLst>
        <pc:spChg chg="mod">
          <ac:chgData name="Bechynska Kamila" userId="a1361985-35df-45f8-a8a4-e283c8965bce" providerId="ADAL" clId="{265C7BD6-98B4-4455-90C8-04D38270693E}" dt="2024-03-24T10:29:26.325" v="322" actId="6549"/>
          <ac:spMkLst>
            <pc:docMk/>
            <pc:sldMk cId="3104750146" sldId="286"/>
            <ac:spMk id="4" creationId="{00000000-0000-0000-0000-000000000000}"/>
          </ac:spMkLst>
        </pc:spChg>
        <pc:spChg chg="mod">
          <ac:chgData name="Bechynska Kamila" userId="a1361985-35df-45f8-a8a4-e283c8965bce" providerId="ADAL" clId="{265C7BD6-98B4-4455-90C8-04D38270693E}" dt="2024-03-24T08:40:55.717" v="65" actId="1076"/>
          <ac:spMkLst>
            <pc:docMk/>
            <pc:sldMk cId="3104750146" sldId="286"/>
            <ac:spMk id="12" creationId="{00000000-0000-0000-0000-000000000000}"/>
          </ac:spMkLst>
        </pc:spChg>
      </pc:sldChg>
      <pc:sldChg chg="modSp mod">
        <pc:chgData name="Bechynska Kamila" userId="a1361985-35df-45f8-a8a4-e283c8965bce" providerId="ADAL" clId="{265C7BD6-98B4-4455-90C8-04D38270693E}" dt="2024-03-24T10:29:34.346" v="332" actId="6549"/>
        <pc:sldMkLst>
          <pc:docMk/>
          <pc:sldMk cId="2760602501" sldId="287"/>
        </pc:sldMkLst>
        <pc:spChg chg="mod">
          <ac:chgData name="Bechynska Kamila" userId="a1361985-35df-45f8-a8a4-e283c8965bce" providerId="ADAL" clId="{265C7BD6-98B4-4455-90C8-04D38270693E}" dt="2024-03-24T10:29:34.346" v="332" actId="6549"/>
          <ac:spMkLst>
            <pc:docMk/>
            <pc:sldMk cId="2760602501" sldId="287"/>
            <ac:spMk id="16" creationId="{00000000-0000-0000-0000-000000000000}"/>
          </ac:spMkLst>
        </pc:spChg>
        <pc:spChg chg="mod">
          <ac:chgData name="Bechynska Kamila" userId="a1361985-35df-45f8-a8a4-e283c8965bce" providerId="ADAL" clId="{265C7BD6-98B4-4455-90C8-04D38270693E}" dt="2024-03-24T08:41:01.518" v="68" actId="1076"/>
          <ac:spMkLst>
            <pc:docMk/>
            <pc:sldMk cId="2760602501" sldId="287"/>
            <ac:spMk id="18" creationId="{00000000-0000-0000-0000-000000000000}"/>
          </ac:spMkLst>
        </pc:spChg>
      </pc:sldChg>
      <pc:sldChg chg="modSp mod">
        <pc:chgData name="Bechynska Kamila" userId="a1361985-35df-45f8-a8a4-e283c8965bce" providerId="ADAL" clId="{265C7BD6-98B4-4455-90C8-04D38270693E}" dt="2024-03-24T10:32:31.434" v="342" actId="20577"/>
        <pc:sldMkLst>
          <pc:docMk/>
          <pc:sldMk cId="2135027815" sldId="288"/>
        </pc:sldMkLst>
        <pc:spChg chg="mod">
          <ac:chgData name="Bechynska Kamila" userId="a1361985-35df-45f8-a8a4-e283c8965bce" providerId="ADAL" clId="{265C7BD6-98B4-4455-90C8-04D38270693E}" dt="2024-03-24T10:32:31.434" v="342" actId="20577"/>
          <ac:spMkLst>
            <pc:docMk/>
            <pc:sldMk cId="2135027815" sldId="288"/>
            <ac:spMk id="4" creationId="{00000000-0000-0000-0000-000000000000}"/>
          </ac:spMkLst>
        </pc:spChg>
        <pc:spChg chg="mod">
          <ac:chgData name="Bechynska Kamila" userId="a1361985-35df-45f8-a8a4-e283c8965bce" providerId="ADAL" clId="{265C7BD6-98B4-4455-90C8-04D38270693E}" dt="2024-03-24T08:41:05.806" v="70" actId="1076"/>
          <ac:spMkLst>
            <pc:docMk/>
            <pc:sldMk cId="2135027815" sldId="288"/>
            <ac:spMk id="14" creationId="{00000000-0000-0000-0000-000000000000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F18B72-22F4-4447-BB6D-C1A9BBA90883}" type="datetimeFigureOut">
              <a:rPr lang="en-US" smtClean="0"/>
              <a:t>4/2/2024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A257C-E7B4-4726-BAA2-1D5AA6309B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42379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F18B72-22F4-4447-BB6D-C1A9BBA90883}" type="datetimeFigureOut">
              <a:rPr lang="en-US" smtClean="0"/>
              <a:t>4/2/2024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A257C-E7B4-4726-BAA2-1D5AA6309B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71936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F18B72-22F4-4447-BB6D-C1A9BBA90883}" type="datetimeFigureOut">
              <a:rPr lang="en-US" smtClean="0"/>
              <a:t>4/2/2024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A257C-E7B4-4726-BAA2-1D5AA6309B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03832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F18B72-22F4-4447-BB6D-C1A9BBA90883}" type="datetimeFigureOut">
              <a:rPr lang="en-US" smtClean="0"/>
              <a:t>4/2/2024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A257C-E7B4-4726-BAA2-1D5AA6309B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24168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F18B72-22F4-4447-BB6D-C1A9BBA90883}" type="datetimeFigureOut">
              <a:rPr lang="en-US" smtClean="0"/>
              <a:t>4/2/2024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A257C-E7B4-4726-BAA2-1D5AA6309B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41485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F18B72-22F4-4447-BB6D-C1A9BBA90883}" type="datetimeFigureOut">
              <a:rPr lang="en-US" smtClean="0"/>
              <a:t>4/2/2024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A257C-E7B4-4726-BAA2-1D5AA6309B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7679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F18B72-22F4-4447-BB6D-C1A9BBA90883}" type="datetimeFigureOut">
              <a:rPr lang="en-US" smtClean="0"/>
              <a:t>4/2/2024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A257C-E7B4-4726-BAA2-1D5AA6309B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99420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F18B72-22F4-4447-BB6D-C1A9BBA90883}" type="datetimeFigureOut">
              <a:rPr lang="en-US" smtClean="0"/>
              <a:t>4/2/2024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A257C-E7B4-4726-BAA2-1D5AA6309B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64548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F18B72-22F4-4447-BB6D-C1A9BBA90883}" type="datetimeFigureOut">
              <a:rPr lang="en-US" smtClean="0"/>
              <a:t>4/2/2024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A257C-E7B4-4726-BAA2-1D5AA6309B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97354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F18B72-22F4-4447-BB6D-C1A9BBA90883}" type="datetimeFigureOut">
              <a:rPr lang="en-US" smtClean="0"/>
              <a:t>4/2/2024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A257C-E7B4-4726-BAA2-1D5AA6309B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59035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F18B72-22F4-4447-BB6D-C1A9BBA90883}" type="datetimeFigureOut">
              <a:rPr lang="en-US" smtClean="0"/>
              <a:t>4/2/2024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A257C-E7B4-4726-BAA2-1D5AA6309B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79560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F18B72-22F4-4447-BB6D-C1A9BBA90883}" type="datetimeFigureOut">
              <a:rPr lang="en-US" smtClean="0"/>
              <a:t>4/2/2024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2A257C-E7B4-4726-BAA2-1D5AA6309B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19373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0" y="0"/>
            <a:ext cx="13053588" cy="6858000"/>
            <a:chOff x="0" y="0"/>
            <a:chExt cx="13053588" cy="6858000"/>
          </a:xfrm>
        </p:grpSpPr>
        <p:grpSp>
          <p:nvGrpSpPr>
            <p:cNvPr id="14" name="Group 13"/>
            <p:cNvGrpSpPr/>
            <p:nvPr/>
          </p:nvGrpSpPr>
          <p:grpSpPr>
            <a:xfrm>
              <a:off x="0" y="0"/>
              <a:ext cx="13053588" cy="6858000"/>
              <a:chOff x="0" y="0"/>
              <a:chExt cx="13053588" cy="6858000"/>
            </a:xfrm>
          </p:grpSpPr>
          <p:pic>
            <p:nvPicPr>
              <p:cNvPr id="3" name="Picture 2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0" y="0"/>
                <a:ext cx="12106814" cy="6858000"/>
              </a:xfrm>
              <a:prstGeom prst="rect">
                <a:avLst/>
              </a:prstGeom>
            </p:spPr>
          </p:pic>
          <p:cxnSp>
            <p:nvCxnSpPr>
              <p:cNvPr id="5" name="Straight Connector 4"/>
              <p:cNvCxnSpPr/>
              <p:nvPr/>
            </p:nvCxnSpPr>
            <p:spPr>
              <a:xfrm flipV="1">
                <a:off x="1904163" y="4300695"/>
                <a:ext cx="5024" cy="2019718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" name="Rectangle 7"/>
              <p:cNvSpPr/>
              <p:nvPr/>
            </p:nvSpPr>
            <p:spPr>
              <a:xfrm>
                <a:off x="11425645" y="4484097"/>
                <a:ext cx="87086" cy="181808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" name="TextBox 1"/>
              <p:cNvSpPr txBox="1"/>
              <p:nvPr/>
            </p:nvSpPr>
            <p:spPr>
              <a:xfrm>
                <a:off x="4553892" y="56466"/>
                <a:ext cx="2064190" cy="86177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600" b="1" dirty="0"/>
                  <a:t>C</a:t>
                </a:r>
                <a:r>
                  <a:rPr lang="en-US" sz="1600" b="1" baseline="-25000" dirty="0"/>
                  <a:t>18</a:t>
                </a:r>
                <a:r>
                  <a:rPr lang="en-US" sz="1600" b="1" dirty="0"/>
                  <a:t>H</a:t>
                </a:r>
                <a:r>
                  <a:rPr lang="en-US" sz="1600" b="1" baseline="-25000" dirty="0"/>
                  <a:t>32</a:t>
                </a:r>
                <a:r>
                  <a:rPr lang="en-US" sz="1600" b="1" dirty="0"/>
                  <a:t>O</a:t>
                </a:r>
                <a:endParaRPr lang="en-US" sz="1600" dirty="0"/>
              </a:p>
              <a:p>
                <a:pPr algn="ctr"/>
                <a:r>
                  <a:rPr lang="en-US" sz="1600" dirty="0"/>
                  <a:t>[RCO]+</a:t>
                </a:r>
              </a:p>
              <a:p>
                <a:pPr algn="ctr"/>
                <a:r>
                  <a:rPr lang="en-US" sz="1600" i="1" dirty="0"/>
                  <a:t>m/z 265.2564</a:t>
                </a:r>
              </a:p>
            </p:txBody>
          </p:sp>
          <p:sp>
            <p:nvSpPr>
              <p:cNvPr id="6" name="TextBox 5"/>
              <p:cNvSpPr txBox="1"/>
              <p:nvPr/>
            </p:nvSpPr>
            <p:spPr>
              <a:xfrm>
                <a:off x="4869256" y="2872191"/>
                <a:ext cx="2064190" cy="86177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600" b="1" dirty="0"/>
                  <a:t>C</a:t>
                </a:r>
                <a:r>
                  <a:rPr lang="en-US" sz="1600" b="1" baseline="-25000" dirty="0"/>
                  <a:t>18</a:t>
                </a:r>
                <a:r>
                  <a:rPr lang="en-US" sz="1600" b="1" dirty="0"/>
                  <a:t>H</a:t>
                </a:r>
                <a:r>
                  <a:rPr lang="en-US" sz="1600" b="1" baseline="-25000" dirty="0"/>
                  <a:t>34</a:t>
                </a:r>
                <a:r>
                  <a:rPr lang="en-US" sz="1600" b="1" dirty="0"/>
                  <a:t>O</a:t>
                </a:r>
                <a:r>
                  <a:rPr lang="en-US" sz="1600" b="1" baseline="-25000" dirty="0"/>
                  <a:t>2</a:t>
                </a:r>
              </a:p>
              <a:p>
                <a:pPr algn="ctr"/>
                <a:r>
                  <a:rPr lang="en-US" sz="1600" dirty="0"/>
                  <a:t>[RCOOH</a:t>
                </a:r>
                <a:r>
                  <a:rPr lang="en-US" sz="1600" baseline="-25000" dirty="0"/>
                  <a:t>2</a:t>
                </a:r>
                <a:r>
                  <a:rPr lang="en-US" sz="1600" dirty="0"/>
                  <a:t>]+</a:t>
                </a:r>
              </a:p>
              <a:p>
                <a:pPr algn="ctr"/>
                <a:r>
                  <a:rPr lang="en-US" sz="1600" i="1" dirty="0"/>
                  <a:t>m/z 283.2659</a:t>
                </a:r>
              </a:p>
            </p:txBody>
          </p:sp>
          <p:sp>
            <p:nvSpPr>
              <p:cNvPr id="4" name="TextBox 3"/>
              <p:cNvSpPr txBox="1"/>
              <p:nvPr/>
            </p:nvSpPr>
            <p:spPr>
              <a:xfrm>
                <a:off x="5368705" y="2615945"/>
                <a:ext cx="1964602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b="1" dirty="0">
                    <a:solidFill>
                      <a:srgbClr val="FF0000"/>
                    </a:solidFill>
                  </a:rPr>
                  <a:t>FA (18:1)</a:t>
                </a:r>
              </a:p>
            </p:txBody>
          </p:sp>
          <p:sp>
            <p:nvSpPr>
              <p:cNvPr id="9" name="TextBox 8"/>
              <p:cNvSpPr txBox="1"/>
              <p:nvPr/>
            </p:nvSpPr>
            <p:spPr>
              <a:xfrm>
                <a:off x="3190660" y="2049370"/>
                <a:ext cx="2064190" cy="86177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600" b="1" dirty="0"/>
                  <a:t>C</a:t>
                </a:r>
                <a:r>
                  <a:rPr lang="en-US" sz="1600" b="1" baseline="-25000" dirty="0"/>
                  <a:t>18</a:t>
                </a:r>
                <a:r>
                  <a:rPr lang="en-US" sz="1600" b="1" dirty="0"/>
                  <a:t>H</a:t>
                </a:r>
                <a:r>
                  <a:rPr lang="en-US" sz="1600" b="1" baseline="-25000" dirty="0"/>
                  <a:t>30</a:t>
                </a:r>
                <a:endParaRPr lang="en-US" sz="1600" dirty="0"/>
              </a:p>
              <a:p>
                <a:pPr algn="ctr"/>
                <a:r>
                  <a:rPr lang="en-US" sz="1600" dirty="0"/>
                  <a:t>[RCO-H</a:t>
                </a:r>
                <a:r>
                  <a:rPr lang="en-US" sz="1600" baseline="-25000" dirty="0"/>
                  <a:t>2</a:t>
                </a:r>
                <a:r>
                  <a:rPr lang="en-US" sz="1600" dirty="0"/>
                  <a:t>O]+</a:t>
                </a:r>
              </a:p>
              <a:p>
                <a:pPr algn="ctr"/>
                <a:r>
                  <a:rPr lang="en-US" sz="1600" i="1" dirty="0"/>
                  <a:t>m/z 247.2445</a:t>
                </a:r>
              </a:p>
            </p:txBody>
          </p:sp>
          <p:sp>
            <p:nvSpPr>
              <p:cNvPr id="10" name="TextBox 9"/>
              <p:cNvSpPr txBox="1"/>
              <p:nvPr/>
            </p:nvSpPr>
            <p:spPr>
              <a:xfrm>
                <a:off x="10689125" y="634476"/>
                <a:ext cx="2064190" cy="86177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600" b="1" dirty="0"/>
                  <a:t>C</a:t>
                </a:r>
                <a:r>
                  <a:rPr lang="en-US" sz="1600" b="1" baseline="-25000" dirty="0"/>
                  <a:t>46</a:t>
                </a:r>
                <a:r>
                  <a:rPr lang="en-US" sz="1600" b="1" dirty="0"/>
                  <a:t>H</a:t>
                </a:r>
                <a:r>
                  <a:rPr lang="en-US" sz="1600" b="1" baseline="-25000" dirty="0"/>
                  <a:t>88</a:t>
                </a:r>
                <a:r>
                  <a:rPr lang="en-US" sz="1600" b="1" dirty="0"/>
                  <a:t>O</a:t>
                </a:r>
                <a:r>
                  <a:rPr lang="en-US" sz="1600" b="1" baseline="-25000" dirty="0"/>
                  <a:t>2</a:t>
                </a:r>
              </a:p>
              <a:p>
                <a:pPr algn="ctr"/>
                <a:r>
                  <a:rPr lang="en-US" sz="1600" dirty="0"/>
                  <a:t>[M+H]+</a:t>
                </a:r>
              </a:p>
              <a:p>
                <a:pPr algn="ctr"/>
                <a:r>
                  <a:rPr lang="en-US" sz="1600" i="1" dirty="0"/>
                  <a:t>m/z 673.6829</a:t>
                </a:r>
              </a:p>
            </p:txBody>
          </p:sp>
          <p:sp>
            <p:nvSpPr>
              <p:cNvPr id="11" name="TextBox 10"/>
              <p:cNvSpPr txBox="1"/>
              <p:nvPr/>
            </p:nvSpPr>
            <p:spPr>
              <a:xfrm>
                <a:off x="10689125" y="318076"/>
                <a:ext cx="2364463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b="1" dirty="0">
                    <a:solidFill>
                      <a:srgbClr val="FF0000"/>
                    </a:solidFill>
                  </a:rPr>
                  <a:t>wax </a:t>
                </a:r>
                <a:r>
                  <a:rPr lang="en-US" sz="1600" b="1">
                    <a:solidFill>
                      <a:srgbClr val="FF0000"/>
                    </a:solidFill>
                  </a:rPr>
                  <a:t>ester (28:1/18:1)</a:t>
                </a:r>
                <a:endParaRPr lang="en-US" sz="1600" b="1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12" name="Left Brace 11"/>
              <p:cNvSpPr/>
              <p:nvPr/>
            </p:nvSpPr>
            <p:spPr>
              <a:xfrm rot="5400000">
                <a:off x="2381062" y="2815846"/>
                <a:ext cx="301096" cy="2668602"/>
              </a:xfrm>
              <a:prstGeom prst="leftBrac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" name="TextBox 12"/>
              <p:cNvSpPr txBox="1"/>
              <p:nvPr/>
            </p:nvSpPr>
            <p:spPr>
              <a:xfrm>
                <a:off x="1536072" y="3303078"/>
                <a:ext cx="2082297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600" b="1" dirty="0"/>
                  <a:t>fragmentation of hydrocarbon chains</a:t>
                </a:r>
              </a:p>
            </p:txBody>
          </p:sp>
        </p:grpSp>
        <p:cxnSp>
          <p:nvCxnSpPr>
            <p:cNvPr id="15" name="Straight Arrow Connector 14"/>
            <p:cNvCxnSpPr/>
            <p:nvPr/>
          </p:nvCxnSpPr>
          <p:spPr>
            <a:xfrm>
              <a:off x="5368705" y="4600575"/>
              <a:ext cx="6299420" cy="19050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TextBox 15"/>
            <p:cNvSpPr txBox="1"/>
            <p:nvPr/>
          </p:nvSpPr>
          <p:spPr>
            <a:xfrm>
              <a:off x="7365080" y="3980022"/>
              <a:ext cx="206419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/>
                <a:t>C</a:t>
              </a:r>
              <a:r>
                <a:rPr lang="en-US" sz="1600" b="1" baseline="-25000" dirty="0"/>
                <a:t>28</a:t>
              </a:r>
              <a:r>
                <a:rPr lang="en-US" sz="1600" b="1" dirty="0"/>
                <a:t>H</a:t>
              </a:r>
              <a:r>
                <a:rPr lang="en-US" sz="1600" b="1" baseline="-25000" dirty="0"/>
                <a:t>54</a:t>
              </a:r>
              <a:endParaRPr lang="en-US" sz="1600" i="1" dirty="0"/>
            </a:p>
            <a:p>
              <a:pPr algn="ctr"/>
              <a:r>
                <a:rPr lang="en-US" sz="1600" i="1" dirty="0"/>
                <a:t>390.4170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14735706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22014"/>
            <a:ext cx="12192000" cy="613598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858861" y="-22154"/>
            <a:ext cx="206419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/>
              <a:t>C</a:t>
            </a:r>
            <a:r>
              <a:rPr lang="cs-CZ" sz="1600" b="1" baseline="-25000" dirty="0"/>
              <a:t>32</a:t>
            </a:r>
            <a:r>
              <a:rPr lang="en-US" sz="1600" b="1" dirty="0"/>
              <a:t>H</a:t>
            </a:r>
            <a:r>
              <a:rPr lang="cs-CZ" sz="1600" b="1" baseline="-25000" dirty="0"/>
              <a:t>72</a:t>
            </a:r>
            <a:r>
              <a:rPr lang="en-US" sz="1600" b="1" dirty="0"/>
              <a:t>O</a:t>
            </a:r>
            <a:r>
              <a:rPr lang="en-US" sz="1600" b="1" baseline="-25000" dirty="0"/>
              <a:t>2</a:t>
            </a:r>
          </a:p>
          <a:p>
            <a:pPr algn="ctr"/>
            <a:r>
              <a:rPr lang="en-US" sz="1600" dirty="0"/>
              <a:t>[M+H]+</a:t>
            </a:r>
          </a:p>
          <a:p>
            <a:pPr algn="ctr"/>
            <a:r>
              <a:rPr lang="en-US" sz="1600" i="1" dirty="0"/>
              <a:t>m/z </a:t>
            </a:r>
            <a:r>
              <a:rPr lang="cs-CZ" sz="1600" i="1" dirty="0"/>
              <a:t>619.6351</a:t>
            </a:r>
            <a:endParaRPr lang="en-US" sz="1600" i="1" dirty="0"/>
          </a:p>
        </p:txBody>
      </p:sp>
      <p:sp>
        <p:nvSpPr>
          <p:cNvPr id="4" name="TextBox 3"/>
          <p:cNvSpPr txBox="1"/>
          <p:nvPr/>
        </p:nvSpPr>
        <p:spPr>
          <a:xfrm>
            <a:off x="10810733" y="-338554"/>
            <a:ext cx="236446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rgbClr val="FF0000"/>
                </a:solidFill>
              </a:rPr>
              <a:t>wax ester (26:0/</a:t>
            </a:r>
            <a:r>
              <a:rPr lang="cs-CZ" sz="1600" b="1" dirty="0">
                <a:solidFill>
                  <a:srgbClr val="FF0000"/>
                </a:solidFill>
              </a:rPr>
              <a:t>16</a:t>
            </a:r>
            <a:r>
              <a:rPr lang="en-US" sz="1600" b="1" dirty="0">
                <a:solidFill>
                  <a:srgbClr val="FF0000"/>
                </a:solidFill>
              </a:rPr>
              <a:t>:1)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491077" y="2593226"/>
            <a:ext cx="206419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/>
              <a:t>C</a:t>
            </a:r>
            <a:r>
              <a:rPr lang="en-US" sz="1600" b="1" baseline="-25000" dirty="0"/>
              <a:t>1</a:t>
            </a:r>
            <a:r>
              <a:rPr lang="cs-CZ" sz="1600" b="1" baseline="-25000" dirty="0"/>
              <a:t>6</a:t>
            </a:r>
            <a:r>
              <a:rPr lang="en-US" sz="1600" b="1" dirty="0"/>
              <a:t>H</a:t>
            </a:r>
            <a:r>
              <a:rPr lang="en-US" sz="1600" b="1" baseline="-25000" dirty="0"/>
              <a:t>3</a:t>
            </a:r>
            <a:r>
              <a:rPr lang="cs-CZ" sz="1600" b="1" baseline="-25000" dirty="0"/>
              <a:t>0</a:t>
            </a:r>
            <a:r>
              <a:rPr lang="en-US" sz="1600" b="1" dirty="0"/>
              <a:t>O</a:t>
            </a:r>
            <a:r>
              <a:rPr lang="en-US" sz="1600" b="1" baseline="-25000" dirty="0"/>
              <a:t>2</a:t>
            </a:r>
          </a:p>
          <a:p>
            <a:pPr algn="ctr"/>
            <a:r>
              <a:rPr lang="en-US" sz="1600" dirty="0"/>
              <a:t>[RCOOH</a:t>
            </a:r>
            <a:r>
              <a:rPr lang="en-US" sz="1600" baseline="-25000" dirty="0"/>
              <a:t>2</a:t>
            </a:r>
            <a:r>
              <a:rPr lang="en-US" sz="1600" dirty="0"/>
              <a:t>]+</a:t>
            </a:r>
          </a:p>
          <a:p>
            <a:pPr algn="ctr"/>
            <a:r>
              <a:rPr lang="en-US" sz="1600" i="1" dirty="0"/>
              <a:t>m/z </a:t>
            </a:r>
            <a:r>
              <a:rPr lang="cs-CZ" sz="1600" i="1" dirty="0"/>
              <a:t>255</a:t>
            </a:r>
            <a:r>
              <a:rPr lang="en-US" sz="1600" i="1" dirty="0"/>
              <a:t>.2</a:t>
            </a:r>
            <a:r>
              <a:rPr lang="cs-CZ" sz="1600" i="1" dirty="0"/>
              <a:t>355</a:t>
            </a:r>
            <a:endParaRPr lang="en-US" sz="1600" i="1" dirty="0"/>
          </a:p>
        </p:txBody>
      </p:sp>
      <p:sp>
        <p:nvSpPr>
          <p:cNvPr id="6" name="TextBox 5"/>
          <p:cNvSpPr txBox="1"/>
          <p:nvPr/>
        </p:nvSpPr>
        <p:spPr>
          <a:xfrm>
            <a:off x="4993381" y="2363789"/>
            <a:ext cx="196460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>
                <a:solidFill>
                  <a:srgbClr val="FF0000"/>
                </a:solidFill>
              </a:rPr>
              <a:t>F</a:t>
            </a:r>
            <a:r>
              <a:rPr lang="en-US" sz="1600" b="1" dirty="0">
                <a:solidFill>
                  <a:srgbClr val="FF0000"/>
                </a:solidFill>
              </a:rPr>
              <a:t>FA (1</a:t>
            </a:r>
            <a:r>
              <a:rPr lang="cs-CZ" sz="1600" b="1" dirty="0">
                <a:solidFill>
                  <a:srgbClr val="FF0000"/>
                </a:solidFill>
              </a:rPr>
              <a:t>6</a:t>
            </a:r>
            <a:r>
              <a:rPr lang="en-US" sz="1600" b="1" dirty="0">
                <a:solidFill>
                  <a:srgbClr val="FF0000"/>
                </a:solidFill>
              </a:rPr>
              <a:t>:1)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716150" y="1524722"/>
            <a:ext cx="206419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/>
              <a:t>C</a:t>
            </a:r>
            <a:r>
              <a:rPr lang="en-US" sz="1600" b="1" baseline="-25000" dirty="0"/>
              <a:t>1</a:t>
            </a:r>
            <a:r>
              <a:rPr lang="cs-CZ" sz="1600" b="1" baseline="-25000" dirty="0"/>
              <a:t>6</a:t>
            </a:r>
            <a:r>
              <a:rPr lang="en-US" sz="1600" b="1" dirty="0"/>
              <a:t>H</a:t>
            </a:r>
            <a:r>
              <a:rPr lang="cs-CZ" sz="1600" b="1" baseline="-25000" dirty="0"/>
              <a:t>28</a:t>
            </a:r>
            <a:r>
              <a:rPr lang="en-US" sz="1600" b="1" dirty="0"/>
              <a:t>O</a:t>
            </a:r>
            <a:endParaRPr lang="en-US" sz="1600" dirty="0"/>
          </a:p>
          <a:p>
            <a:pPr algn="ctr"/>
            <a:r>
              <a:rPr lang="en-US" sz="1600" dirty="0"/>
              <a:t>[RCO]+</a:t>
            </a:r>
          </a:p>
          <a:p>
            <a:pPr algn="ctr"/>
            <a:r>
              <a:rPr lang="en-US" sz="1600" i="1" dirty="0"/>
              <a:t>m/z </a:t>
            </a:r>
            <a:r>
              <a:rPr lang="cs-CZ" sz="1600" i="1" dirty="0"/>
              <a:t>237</a:t>
            </a:r>
            <a:r>
              <a:rPr lang="en-US" sz="1600" i="1" dirty="0"/>
              <a:t>.2</a:t>
            </a:r>
            <a:r>
              <a:rPr lang="cs-CZ" sz="1600" i="1" dirty="0"/>
              <a:t>185</a:t>
            </a:r>
            <a:endParaRPr lang="en-US" sz="1600" i="1" dirty="0"/>
          </a:p>
        </p:txBody>
      </p:sp>
      <p:sp>
        <p:nvSpPr>
          <p:cNvPr id="8" name="TextBox 7"/>
          <p:cNvSpPr txBox="1"/>
          <p:nvPr/>
        </p:nvSpPr>
        <p:spPr>
          <a:xfrm>
            <a:off x="3161941" y="2677623"/>
            <a:ext cx="206419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/>
              <a:t>C</a:t>
            </a:r>
            <a:r>
              <a:rPr lang="en-US" sz="1600" b="1" baseline="-25000" dirty="0"/>
              <a:t>1</a:t>
            </a:r>
            <a:r>
              <a:rPr lang="cs-CZ" sz="1600" b="1" baseline="-25000" dirty="0"/>
              <a:t>6</a:t>
            </a:r>
            <a:r>
              <a:rPr lang="en-US" sz="1600" b="1" dirty="0"/>
              <a:t>H</a:t>
            </a:r>
            <a:r>
              <a:rPr lang="cs-CZ" sz="1600" b="1" baseline="-25000" dirty="0"/>
              <a:t>26</a:t>
            </a:r>
            <a:endParaRPr lang="en-US" sz="1600" dirty="0"/>
          </a:p>
          <a:p>
            <a:pPr algn="ctr"/>
            <a:r>
              <a:rPr lang="en-US" sz="1600" dirty="0"/>
              <a:t>[RCO</a:t>
            </a:r>
            <a:r>
              <a:rPr lang="cs-CZ" sz="1600" dirty="0"/>
              <a:t>-H</a:t>
            </a:r>
            <a:r>
              <a:rPr lang="cs-CZ" sz="1600" baseline="-25000" dirty="0"/>
              <a:t>2</a:t>
            </a:r>
            <a:r>
              <a:rPr lang="cs-CZ" sz="1600" dirty="0"/>
              <a:t>O</a:t>
            </a:r>
            <a:r>
              <a:rPr lang="en-US" sz="1600" dirty="0"/>
              <a:t>]+</a:t>
            </a:r>
          </a:p>
          <a:p>
            <a:pPr algn="ctr"/>
            <a:r>
              <a:rPr lang="en-US" sz="1600" i="1" dirty="0"/>
              <a:t>m/z </a:t>
            </a:r>
            <a:r>
              <a:rPr lang="cs-CZ" sz="1600" i="1" dirty="0"/>
              <a:t>219</a:t>
            </a:r>
            <a:r>
              <a:rPr lang="en-US" sz="1600" i="1" dirty="0"/>
              <a:t>.2</a:t>
            </a:r>
            <a:r>
              <a:rPr lang="cs-CZ" sz="1600" i="1" dirty="0"/>
              <a:t>061</a:t>
            </a:r>
            <a:endParaRPr lang="en-US" sz="1600" i="1" dirty="0"/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5226131" y="5656996"/>
            <a:ext cx="6612943" cy="9878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7580851" y="5003602"/>
            <a:ext cx="206419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/>
              <a:t>C</a:t>
            </a:r>
            <a:r>
              <a:rPr lang="cs-CZ" sz="1600" b="1" baseline="-25000" dirty="0"/>
              <a:t>26</a:t>
            </a:r>
            <a:r>
              <a:rPr lang="en-US" sz="1600" b="1" dirty="0"/>
              <a:t>H</a:t>
            </a:r>
            <a:r>
              <a:rPr lang="en-US" sz="1600" b="1" baseline="-25000" dirty="0"/>
              <a:t>5</a:t>
            </a:r>
            <a:r>
              <a:rPr lang="cs-CZ" sz="1600" b="1" baseline="-25000" dirty="0"/>
              <a:t>2</a:t>
            </a:r>
            <a:endParaRPr lang="en-US" sz="1600" i="1" dirty="0"/>
          </a:p>
          <a:p>
            <a:pPr algn="ctr"/>
            <a:r>
              <a:rPr lang="cs-CZ" sz="1600" i="1" dirty="0"/>
              <a:t>364.3996</a:t>
            </a:r>
            <a:endParaRPr lang="en-US" sz="1600" i="1" dirty="0"/>
          </a:p>
        </p:txBody>
      </p:sp>
      <p:sp>
        <p:nvSpPr>
          <p:cNvPr id="12" name="Left Brace 11"/>
          <p:cNvSpPr/>
          <p:nvPr/>
        </p:nvSpPr>
        <p:spPr>
          <a:xfrm rot="5400000">
            <a:off x="2373558" y="3343292"/>
            <a:ext cx="301096" cy="2668602"/>
          </a:xfrm>
          <a:prstGeom prst="leftBrac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1528568" y="3830524"/>
            <a:ext cx="208229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/>
              <a:t>fragmentation of hydrocarbon chains</a:t>
            </a:r>
          </a:p>
        </p:txBody>
      </p:sp>
    </p:spTree>
    <p:extLst>
      <p:ext uri="{BB962C8B-B14F-4D97-AF65-F5344CB8AC3E}">
        <p14:creationId xmlns:p14="http://schemas.microsoft.com/office/powerpoint/2010/main" val="152322330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722014"/>
            <a:ext cx="12192000" cy="613598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865298" y="-44226"/>
            <a:ext cx="206419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/>
              <a:t>C</a:t>
            </a:r>
            <a:r>
              <a:rPr lang="cs-CZ" sz="1600" b="1" baseline="-25000" dirty="0"/>
              <a:t>46</a:t>
            </a:r>
            <a:r>
              <a:rPr lang="en-US" sz="1600" b="1" dirty="0"/>
              <a:t>H</a:t>
            </a:r>
            <a:r>
              <a:rPr lang="cs-CZ" sz="1600" b="1" baseline="-25000" dirty="0"/>
              <a:t>90</a:t>
            </a:r>
            <a:r>
              <a:rPr lang="en-US" sz="1600" b="1" dirty="0"/>
              <a:t>O</a:t>
            </a:r>
            <a:r>
              <a:rPr lang="cs-CZ" sz="1600" b="1" baseline="-25000" dirty="0"/>
              <a:t>3</a:t>
            </a:r>
            <a:endParaRPr lang="en-US" sz="1600" b="1" baseline="-25000" dirty="0"/>
          </a:p>
          <a:p>
            <a:pPr algn="ctr"/>
            <a:r>
              <a:rPr lang="en-US" sz="1600" dirty="0"/>
              <a:t>[M+H]+</a:t>
            </a:r>
          </a:p>
          <a:p>
            <a:pPr algn="ctr"/>
            <a:r>
              <a:rPr lang="en-US" sz="1600" i="1" dirty="0"/>
              <a:t>m/z </a:t>
            </a:r>
            <a:r>
              <a:rPr lang="cs-CZ" sz="1600" i="1" dirty="0"/>
              <a:t>691.6917</a:t>
            </a:r>
            <a:endParaRPr lang="en-US" sz="1600" i="1" dirty="0"/>
          </a:p>
        </p:txBody>
      </p:sp>
      <p:sp>
        <p:nvSpPr>
          <p:cNvPr id="4" name="TextBox 3"/>
          <p:cNvSpPr txBox="1"/>
          <p:nvPr/>
        </p:nvSpPr>
        <p:spPr>
          <a:xfrm>
            <a:off x="10835909" y="-584775"/>
            <a:ext cx="212296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1600" b="1" dirty="0">
                <a:solidFill>
                  <a:srgbClr val="FF0000"/>
                </a:solidFill>
              </a:rPr>
              <a:t>hydroxy </a:t>
            </a:r>
            <a:r>
              <a:rPr lang="en-US" sz="1600" b="1" dirty="0">
                <a:solidFill>
                  <a:srgbClr val="FF0000"/>
                </a:solidFill>
              </a:rPr>
              <a:t>wax ester (28:0/1</a:t>
            </a:r>
            <a:r>
              <a:rPr lang="cs-CZ" sz="1600" b="1" dirty="0">
                <a:solidFill>
                  <a:srgbClr val="FF0000"/>
                </a:solidFill>
              </a:rPr>
              <a:t>8</a:t>
            </a:r>
            <a:r>
              <a:rPr lang="en-US" sz="1600" b="1" dirty="0">
                <a:solidFill>
                  <a:srgbClr val="FF0000"/>
                </a:solidFill>
              </a:rPr>
              <a:t>:</a:t>
            </a:r>
            <a:r>
              <a:rPr lang="cs-CZ" sz="1600" b="1" dirty="0">
                <a:solidFill>
                  <a:srgbClr val="FF0000"/>
                </a:solidFill>
              </a:rPr>
              <a:t>1-O</a:t>
            </a:r>
            <a:r>
              <a:rPr lang="en-US" sz="1600" b="1" dirty="0">
                <a:solidFill>
                  <a:srgbClr val="FF0000"/>
                </a:solidFill>
              </a:rPr>
              <a:t>)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1315324" y="5552443"/>
            <a:ext cx="948868" cy="519351"/>
          </a:xfrm>
          <a:prstGeom prst="ellipse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70C0"/>
                </a:solidFill>
              </a:rPr>
              <a:t>-</a:t>
            </a:r>
            <a:r>
              <a:rPr lang="en-US" b="1" dirty="0">
                <a:solidFill>
                  <a:srgbClr val="0070C0"/>
                </a:solidFill>
              </a:rPr>
              <a:t>H</a:t>
            </a:r>
            <a:r>
              <a:rPr lang="en-US" b="1" baseline="-25000" dirty="0">
                <a:solidFill>
                  <a:srgbClr val="0070C0"/>
                </a:solidFill>
              </a:rPr>
              <a:t>2</a:t>
            </a:r>
            <a:r>
              <a:rPr lang="en-US" b="1" dirty="0">
                <a:solidFill>
                  <a:srgbClr val="0070C0"/>
                </a:solidFill>
              </a:rPr>
              <a:t>O</a:t>
            </a:r>
          </a:p>
        </p:txBody>
      </p:sp>
      <p:cxnSp>
        <p:nvCxnSpPr>
          <p:cNvPr id="6" name="Straight Arrow Connector 5"/>
          <p:cNvCxnSpPr/>
          <p:nvPr/>
        </p:nvCxnSpPr>
        <p:spPr>
          <a:xfrm flipV="1">
            <a:off x="11588727" y="6190395"/>
            <a:ext cx="333019" cy="582"/>
          </a:xfrm>
          <a:prstGeom prst="straightConnector1">
            <a:avLst/>
          </a:prstGeom>
          <a:ln w="19050">
            <a:solidFill>
              <a:srgbClr val="0070C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10127810" y="4690669"/>
            <a:ext cx="206419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/>
              <a:t>C</a:t>
            </a:r>
            <a:r>
              <a:rPr lang="en-US" sz="1600" b="1" baseline="-25000" dirty="0"/>
              <a:t>4</a:t>
            </a:r>
            <a:r>
              <a:rPr lang="cs-CZ" sz="1600" b="1" baseline="-25000" dirty="0"/>
              <a:t>6</a:t>
            </a:r>
            <a:r>
              <a:rPr lang="en-US" sz="1600" b="1" dirty="0"/>
              <a:t>H</a:t>
            </a:r>
            <a:r>
              <a:rPr lang="cs-CZ" sz="1600" b="1" baseline="-25000" dirty="0"/>
              <a:t>88</a:t>
            </a:r>
            <a:r>
              <a:rPr lang="en-US" sz="1600" b="1" dirty="0"/>
              <a:t>O</a:t>
            </a:r>
            <a:r>
              <a:rPr lang="en-US" sz="1600" b="1" baseline="-25000" dirty="0"/>
              <a:t>2</a:t>
            </a:r>
            <a:endParaRPr lang="en-US" sz="1600" baseline="-25000" dirty="0"/>
          </a:p>
          <a:p>
            <a:pPr algn="ctr"/>
            <a:r>
              <a:rPr lang="en-US" sz="1600" dirty="0"/>
              <a:t>[M+H]+</a:t>
            </a:r>
          </a:p>
          <a:p>
            <a:pPr algn="ctr"/>
            <a:r>
              <a:rPr lang="en-US" sz="1600" i="1" dirty="0"/>
              <a:t>m/z </a:t>
            </a:r>
            <a:r>
              <a:rPr lang="cs-CZ" sz="1600" i="1" dirty="0"/>
              <a:t>673.6857</a:t>
            </a:r>
            <a:endParaRPr lang="en-US" sz="1600" i="1" dirty="0"/>
          </a:p>
        </p:txBody>
      </p:sp>
      <p:sp>
        <p:nvSpPr>
          <p:cNvPr id="8" name="TextBox 7"/>
          <p:cNvSpPr txBox="1"/>
          <p:nvPr/>
        </p:nvSpPr>
        <p:spPr>
          <a:xfrm>
            <a:off x="4101973" y="1077678"/>
            <a:ext cx="206419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/>
              <a:t>C</a:t>
            </a:r>
            <a:r>
              <a:rPr lang="en-US" sz="1600" b="1" baseline="-25000" dirty="0"/>
              <a:t>1</a:t>
            </a:r>
            <a:r>
              <a:rPr lang="cs-CZ" sz="1600" b="1" baseline="-25000" dirty="0"/>
              <a:t>8</a:t>
            </a:r>
            <a:r>
              <a:rPr lang="en-US" sz="1600" b="1" dirty="0"/>
              <a:t>H</a:t>
            </a:r>
            <a:r>
              <a:rPr lang="en-US" sz="1600" b="1" baseline="-25000" dirty="0"/>
              <a:t>3</a:t>
            </a:r>
            <a:r>
              <a:rPr lang="cs-CZ" sz="1600" b="1" baseline="-25000" dirty="0"/>
              <a:t>2</a:t>
            </a:r>
            <a:r>
              <a:rPr lang="en-US" sz="1600" b="1" dirty="0"/>
              <a:t>O</a:t>
            </a:r>
            <a:r>
              <a:rPr lang="en-US" sz="1600" b="1" baseline="-25000" dirty="0"/>
              <a:t>2</a:t>
            </a:r>
          </a:p>
          <a:p>
            <a:pPr algn="ctr"/>
            <a:r>
              <a:rPr lang="en-US" sz="1600" dirty="0"/>
              <a:t>[</a:t>
            </a:r>
            <a:r>
              <a:rPr lang="cs-CZ" sz="1600" dirty="0"/>
              <a:t>M+H</a:t>
            </a:r>
            <a:r>
              <a:rPr lang="en-US" sz="1600" dirty="0"/>
              <a:t>]+</a:t>
            </a:r>
          </a:p>
          <a:p>
            <a:pPr algn="ctr"/>
            <a:r>
              <a:rPr lang="en-US" sz="1600" i="1" dirty="0"/>
              <a:t>m/z </a:t>
            </a:r>
            <a:r>
              <a:rPr lang="cs-CZ" sz="1600" i="1" dirty="0"/>
              <a:t>281.2502</a:t>
            </a:r>
            <a:endParaRPr lang="en-US" sz="1600" i="1" dirty="0"/>
          </a:p>
        </p:txBody>
      </p:sp>
      <p:sp>
        <p:nvSpPr>
          <p:cNvPr id="9" name="TextBox 8"/>
          <p:cNvSpPr txBox="1"/>
          <p:nvPr/>
        </p:nvSpPr>
        <p:spPr>
          <a:xfrm>
            <a:off x="3438622" y="2368678"/>
            <a:ext cx="206419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/>
              <a:t>C</a:t>
            </a:r>
            <a:r>
              <a:rPr lang="en-US" sz="1600" b="1" baseline="-25000" dirty="0"/>
              <a:t>18</a:t>
            </a:r>
            <a:r>
              <a:rPr lang="en-US" sz="1600" b="1" dirty="0"/>
              <a:t>H</a:t>
            </a:r>
            <a:r>
              <a:rPr lang="en-US" sz="1600" b="1" baseline="-25000" dirty="0"/>
              <a:t>3</a:t>
            </a:r>
            <a:r>
              <a:rPr lang="cs-CZ" sz="1600" b="1" baseline="-25000" dirty="0"/>
              <a:t>0</a:t>
            </a:r>
            <a:r>
              <a:rPr lang="en-US" sz="1600" b="1" dirty="0"/>
              <a:t>O</a:t>
            </a:r>
            <a:endParaRPr lang="en-US" sz="1600" dirty="0"/>
          </a:p>
          <a:p>
            <a:pPr algn="ctr"/>
            <a:r>
              <a:rPr lang="en-US" sz="1600" dirty="0"/>
              <a:t>[RCO]+</a:t>
            </a:r>
          </a:p>
          <a:p>
            <a:pPr algn="ctr"/>
            <a:r>
              <a:rPr lang="en-US" sz="1600" i="1" dirty="0"/>
              <a:t>m/z 26</a:t>
            </a:r>
            <a:r>
              <a:rPr lang="cs-CZ" sz="1600" i="1" dirty="0"/>
              <a:t>3</a:t>
            </a:r>
            <a:r>
              <a:rPr lang="en-US" sz="1600" i="1" dirty="0"/>
              <a:t>.2</a:t>
            </a:r>
            <a:r>
              <a:rPr lang="cs-CZ" sz="1600" i="1" dirty="0"/>
              <a:t>421</a:t>
            </a:r>
            <a:endParaRPr lang="en-US" sz="1600" i="1" dirty="0"/>
          </a:p>
        </p:txBody>
      </p:sp>
      <p:sp>
        <p:nvSpPr>
          <p:cNvPr id="10" name="TextBox 9"/>
          <p:cNvSpPr txBox="1"/>
          <p:nvPr/>
        </p:nvSpPr>
        <p:spPr>
          <a:xfrm>
            <a:off x="3069878" y="3227130"/>
            <a:ext cx="206419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/>
              <a:t>C</a:t>
            </a:r>
            <a:r>
              <a:rPr lang="en-US" sz="1600" b="1" baseline="-25000" dirty="0"/>
              <a:t>18</a:t>
            </a:r>
            <a:r>
              <a:rPr lang="en-US" sz="1600" b="1" dirty="0"/>
              <a:t>H</a:t>
            </a:r>
            <a:r>
              <a:rPr lang="cs-CZ" sz="1600" b="1" baseline="-25000" dirty="0"/>
              <a:t>28</a:t>
            </a:r>
            <a:endParaRPr lang="en-US" sz="1600" dirty="0"/>
          </a:p>
          <a:p>
            <a:pPr algn="ctr"/>
            <a:r>
              <a:rPr lang="en-US" sz="1600" dirty="0"/>
              <a:t>[RCO-H</a:t>
            </a:r>
            <a:r>
              <a:rPr lang="en-US" sz="1600" baseline="-25000" dirty="0"/>
              <a:t>2</a:t>
            </a:r>
            <a:r>
              <a:rPr lang="en-US" sz="1600" dirty="0"/>
              <a:t>O]+</a:t>
            </a:r>
          </a:p>
          <a:p>
            <a:pPr algn="ctr"/>
            <a:r>
              <a:rPr lang="en-US" sz="1600" i="1" dirty="0"/>
              <a:t>m/z 24</a:t>
            </a:r>
            <a:r>
              <a:rPr lang="cs-CZ" sz="1600" i="1" dirty="0"/>
              <a:t>5</a:t>
            </a:r>
            <a:r>
              <a:rPr lang="en-US" sz="1600" i="1" dirty="0"/>
              <a:t>.2</a:t>
            </a:r>
            <a:r>
              <a:rPr lang="cs-CZ" sz="1600" i="1" dirty="0"/>
              <a:t>251</a:t>
            </a:r>
            <a:endParaRPr lang="en-US" sz="1600" i="1" dirty="0"/>
          </a:p>
        </p:txBody>
      </p:sp>
      <p:sp>
        <p:nvSpPr>
          <p:cNvPr id="11" name="Left Brace 10"/>
          <p:cNvSpPr/>
          <p:nvPr/>
        </p:nvSpPr>
        <p:spPr>
          <a:xfrm rot="5400000">
            <a:off x="2492298" y="3962679"/>
            <a:ext cx="301096" cy="2668602"/>
          </a:xfrm>
          <a:prstGeom prst="leftBrac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1647308" y="4449911"/>
            <a:ext cx="208229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/>
              <a:t>fragmentation of hydrocarbon chains</a:t>
            </a:r>
          </a:p>
        </p:txBody>
      </p:sp>
      <p:cxnSp>
        <p:nvCxnSpPr>
          <p:cNvPr id="13" name="Straight Arrow Connector 12"/>
          <p:cNvCxnSpPr/>
          <p:nvPr/>
        </p:nvCxnSpPr>
        <p:spPr>
          <a:xfrm>
            <a:off x="5164661" y="6180517"/>
            <a:ext cx="6351875" cy="9878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7469863" y="5519730"/>
            <a:ext cx="206419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/>
              <a:t>C</a:t>
            </a:r>
            <a:r>
              <a:rPr lang="cs-CZ" sz="1600" b="1" baseline="-25000" dirty="0"/>
              <a:t>28</a:t>
            </a:r>
            <a:r>
              <a:rPr lang="en-US" sz="1600" b="1" dirty="0"/>
              <a:t>H</a:t>
            </a:r>
            <a:r>
              <a:rPr lang="en-US" sz="1600" b="1" baseline="-25000" dirty="0"/>
              <a:t>5</a:t>
            </a:r>
            <a:r>
              <a:rPr lang="cs-CZ" sz="1600" b="1" baseline="-25000" dirty="0"/>
              <a:t>6</a:t>
            </a:r>
            <a:endParaRPr lang="en-US" sz="1600" i="1" dirty="0"/>
          </a:p>
          <a:p>
            <a:pPr algn="ctr"/>
            <a:r>
              <a:rPr lang="cs-CZ" sz="1600" i="1" dirty="0"/>
              <a:t>392.4355</a:t>
            </a:r>
            <a:endParaRPr lang="en-US" sz="1600" i="1" dirty="0"/>
          </a:p>
        </p:txBody>
      </p:sp>
    </p:spTree>
    <p:extLst>
      <p:ext uri="{BB962C8B-B14F-4D97-AF65-F5344CB8AC3E}">
        <p14:creationId xmlns:p14="http://schemas.microsoft.com/office/powerpoint/2010/main" val="229185884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1" y="0"/>
            <a:ext cx="12898717" cy="6858000"/>
            <a:chOff x="1" y="0"/>
            <a:chExt cx="12898717" cy="6858000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" y="722014"/>
              <a:ext cx="12192000" cy="6135986"/>
            </a:xfrm>
            <a:prstGeom prst="rect">
              <a:avLst/>
            </a:prstGeom>
          </p:spPr>
        </p:pic>
        <p:sp>
          <p:nvSpPr>
            <p:cNvPr id="3" name="TextBox 2"/>
            <p:cNvSpPr txBox="1"/>
            <p:nvPr/>
          </p:nvSpPr>
          <p:spPr>
            <a:xfrm>
              <a:off x="10805140" y="1568006"/>
              <a:ext cx="2064190" cy="8617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/>
                <a:t>C</a:t>
              </a:r>
              <a:r>
                <a:rPr lang="cs-CZ" sz="1600" b="1" baseline="-25000" dirty="0"/>
                <a:t>42</a:t>
              </a:r>
              <a:r>
                <a:rPr lang="en-US" sz="1600" b="1" dirty="0"/>
                <a:t>H</a:t>
              </a:r>
              <a:r>
                <a:rPr lang="cs-CZ" sz="1600" b="1" baseline="-25000" dirty="0"/>
                <a:t>78</a:t>
              </a:r>
              <a:r>
                <a:rPr lang="en-US" sz="1600" b="1" dirty="0"/>
                <a:t>O</a:t>
              </a:r>
              <a:r>
                <a:rPr lang="cs-CZ" sz="1600" b="1" baseline="-25000" dirty="0"/>
                <a:t>3</a:t>
              </a:r>
              <a:endParaRPr lang="en-US" sz="1600" b="1" baseline="-25000" dirty="0"/>
            </a:p>
            <a:p>
              <a:pPr algn="ctr"/>
              <a:r>
                <a:rPr lang="en-US" sz="1600" dirty="0"/>
                <a:t>[M+H]+</a:t>
              </a:r>
            </a:p>
            <a:p>
              <a:pPr algn="ctr"/>
              <a:r>
                <a:rPr lang="en-US" sz="1600" i="1" dirty="0"/>
                <a:t>m/z </a:t>
              </a:r>
              <a:r>
                <a:rPr lang="cs-CZ" sz="1600" i="1" dirty="0"/>
                <a:t>631.5975</a:t>
              </a:r>
              <a:endParaRPr lang="en-US" sz="1600" i="1" dirty="0"/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10775751" y="1027457"/>
              <a:ext cx="2122967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cs-CZ" sz="1600" b="1" dirty="0">
                  <a:solidFill>
                    <a:srgbClr val="FF0000"/>
                  </a:solidFill>
                </a:rPr>
                <a:t>hydroxy </a:t>
              </a:r>
              <a:r>
                <a:rPr lang="en-US" sz="1600" b="1" dirty="0">
                  <a:solidFill>
                    <a:srgbClr val="FF0000"/>
                  </a:solidFill>
                </a:rPr>
                <a:t>wax ester (24:0/1</a:t>
              </a:r>
              <a:r>
                <a:rPr lang="cs-CZ" sz="1600" b="1" dirty="0">
                  <a:solidFill>
                    <a:srgbClr val="FF0000"/>
                  </a:solidFill>
                </a:rPr>
                <a:t>8</a:t>
              </a:r>
              <a:r>
                <a:rPr lang="en-US" sz="1600" b="1" dirty="0">
                  <a:solidFill>
                    <a:srgbClr val="FF0000"/>
                  </a:solidFill>
                </a:rPr>
                <a:t>:</a:t>
              </a:r>
              <a:r>
                <a:rPr lang="cs-CZ" sz="1600" b="1" dirty="0">
                  <a:solidFill>
                    <a:srgbClr val="FF0000"/>
                  </a:solidFill>
                </a:rPr>
                <a:t>3-O</a:t>
              </a:r>
              <a:r>
                <a:rPr lang="en-US" sz="1600" b="1" dirty="0">
                  <a:solidFill>
                    <a:srgbClr val="FF0000"/>
                  </a:solidFill>
                </a:rPr>
                <a:t>)</a:t>
              </a:r>
            </a:p>
          </p:txBody>
        </p:sp>
        <p:cxnSp>
          <p:nvCxnSpPr>
            <p:cNvPr id="6" name="Straight Arrow Connector 5"/>
            <p:cNvCxnSpPr/>
            <p:nvPr/>
          </p:nvCxnSpPr>
          <p:spPr>
            <a:xfrm flipV="1">
              <a:off x="11563184" y="4728771"/>
              <a:ext cx="333019" cy="582"/>
            </a:xfrm>
            <a:prstGeom prst="straightConnector1">
              <a:avLst/>
            </a:prstGeom>
            <a:ln w="19050">
              <a:solidFill>
                <a:srgbClr val="0070C0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TextBox 6"/>
            <p:cNvSpPr txBox="1"/>
            <p:nvPr/>
          </p:nvSpPr>
          <p:spPr>
            <a:xfrm>
              <a:off x="10127810" y="2778506"/>
              <a:ext cx="2064190" cy="8617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/>
                <a:t>C</a:t>
              </a:r>
              <a:r>
                <a:rPr lang="en-US" sz="1600" b="1" baseline="-25000" dirty="0"/>
                <a:t>4</a:t>
              </a:r>
              <a:r>
                <a:rPr lang="cs-CZ" sz="1600" b="1" baseline="-25000" dirty="0"/>
                <a:t>2</a:t>
              </a:r>
              <a:r>
                <a:rPr lang="en-US" sz="1600" b="1" dirty="0"/>
                <a:t>H</a:t>
              </a:r>
              <a:r>
                <a:rPr lang="cs-CZ" sz="1600" b="1" baseline="-25000" dirty="0"/>
                <a:t>76</a:t>
              </a:r>
              <a:r>
                <a:rPr lang="en-US" sz="1600" b="1" dirty="0"/>
                <a:t>O</a:t>
              </a:r>
              <a:r>
                <a:rPr lang="en-US" sz="1600" b="1" baseline="-25000" dirty="0"/>
                <a:t>2</a:t>
              </a:r>
              <a:endParaRPr lang="en-US" sz="1600" baseline="-25000" dirty="0"/>
            </a:p>
            <a:p>
              <a:pPr algn="ctr"/>
              <a:r>
                <a:rPr lang="en-US" sz="1600" dirty="0"/>
                <a:t>[M+H]+</a:t>
              </a:r>
            </a:p>
            <a:p>
              <a:pPr algn="ctr"/>
              <a:r>
                <a:rPr lang="en-US" sz="1600" i="1" dirty="0"/>
                <a:t>m/z </a:t>
              </a:r>
              <a:r>
                <a:rPr lang="cs-CZ" sz="1600" i="1" dirty="0"/>
                <a:t>613.5841</a:t>
              </a:r>
              <a:endParaRPr lang="en-US" sz="1600" i="1" dirty="0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5192976" y="4357288"/>
              <a:ext cx="2064190" cy="8617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/>
                <a:t>C</a:t>
              </a:r>
              <a:r>
                <a:rPr lang="en-US" sz="1600" b="1" baseline="-25000" dirty="0"/>
                <a:t>18</a:t>
              </a:r>
              <a:r>
                <a:rPr lang="en-US" sz="1600" b="1" dirty="0"/>
                <a:t>H</a:t>
              </a:r>
              <a:r>
                <a:rPr lang="en-US" sz="1600" b="1" baseline="-25000" dirty="0"/>
                <a:t>30</a:t>
              </a:r>
              <a:r>
                <a:rPr lang="en-US" sz="1600" b="1" dirty="0"/>
                <a:t>O</a:t>
              </a:r>
              <a:r>
                <a:rPr lang="en-US" sz="1600" b="1" baseline="-25000" dirty="0"/>
                <a:t>3</a:t>
              </a:r>
              <a:endParaRPr lang="en-US" sz="1600" baseline="-25000" dirty="0"/>
            </a:p>
            <a:p>
              <a:pPr algn="ctr"/>
              <a:r>
                <a:rPr lang="en-US" sz="1600" dirty="0"/>
                <a:t>[M+H]+</a:t>
              </a:r>
            </a:p>
            <a:p>
              <a:pPr algn="ctr"/>
              <a:r>
                <a:rPr lang="en-US" sz="1600" i="1" dirty="0"/>
                <a:t>m/z 295.22</a:t>
              </a:r>
              <a:r>
                <a:rPr lang="cs-CZ" sz="1600" i="1" dirty="0"/>
                <a:t>54</a:t>
              </a:r>
              <a:endParaRPr lang="en-US" sz="1600" i="1" dirty="0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5475540" y="4070219"/>
              <a:ext cx="196460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 err="1">
                  <a:solidFill>
                    <a:srgbClr val="FF0000"/>
                  </a:solidFill>
                </a:rPr>
                <a:t>hydroxy</a:t>
              </a:r>
              <a:r>
                <a:rPr lang="en-US" sz="1600" b="1" dirty="0">
                  <a:solidFill>
                    <a:srgbClr val="FF0000"/>
                  </a:solidFill>
                </a:rPr>
                <a:t> FFA (18:3)</a:t>
              </a: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4443445" y="0"/>
              <a:ext cx="2064190" cy="8617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/>
                <a:t>C</a:t>
              </a:r>
              <a:r>
                <a:rPr lang="en-US" sz="1600" b="1" baseline="-25000" dirty="0"/>
                <a:t>18</a:t>
              </a:r>
              <a:r>
                <a:rPr lang="en-US" sz="1600" b="1" dirty="0"/>
                <a:t>H</a:t>
              </a:r>
              <a:r>
                <a:rPr lang="en-US" sz="1600" b="1" baseline="-25000" dirty="0"/>
                <a:t>28</a:t>
              </a:r>
              <a:r>
                <a:rPr lang="en-US" sz="1600" b="1" dirty="0"/>
                <a:t>O</a:t>
              </a:r>
              <a:r>
                <a:rPr lang="en-US" sz="1600" b="1" baseline="-25000" dirty="0"/>
                <a:t>2</a:t>
              </a:r>
              <a:endParaRPr lang="en-US" sz="1600" baseline="-25000" dirty="0"/>
            </a:p>
            <a:p>
              <a:pPr algn="ctr"/>
              <a:r>
                <a:rPr lang="en-US" sz="1600" dirty="0"/>
                <a:t>[M+H]+</a:t>
              </a:r>
            </a:p>
            <a:p>
              <a:pPr algn="ctr"/>
              <a:r>
                <a:rPr lang="en-US" sz="1600" i="1" dirty="0"/>
                <a:t>m/z 277.21</a:t>
              </a:r>
              <a:r>
                <a:rPr lang="cs-CZ" sz="1600" i="1" dirty="0"/>
                <a:t>47</a:t>
              </a:r>
              <a:endParaRPr lang="en-US" sz="1600" i="1" dirty="0"/>
            </a:p>
          </p:txBody>
        </p:sp>
        <p:sp>
          <p:nvSpPr>
            <p:cNvPr id="11" name="Left Brace 10"/>
            <p:cNvSpPr/>
            <p:nvPr/>
          </p:nvSpPr>
          <p:spPr>
            <a:xfrm rot="5400000">
              <a:off x="2744962" y="4419879"/>
              <a:ext cx="301096" cy="2668602"/>
            </a:xfrm>
            <a:prstGeom prst="leftBrac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1899972" y="4907111"/>
              <a:ext cx="2082297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/>
                <a:t>fragmentation of hydrocarbon chains</a:t>
              </a:r>
            </a:p>
          </p:txBody>
        </p:sp>
        <p:cxnSp>
          <p:nvCxnSpPr>
            <p:cNvPr id="13" name="Straight Arrow Connector 12"/>
            <p:cNvCxnSpPr/>
            <p:nvPr/>
          </p:nvCxnSpPr>
          <p:spPr>
            <a:xfrm>
              <a:off x="5840125" y="5347939"/>
              <a:ext cx="6056078" cy="0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TextBox 13"/>
            <p:cNvSpPr txBox="1"/>
            <p:nvPr/>
          </p:nvSpPr>
          <p:spPr>
            <a:xfrm>
              <a:off x="8134277" y="4746259"/>
              <a:ext cx="206419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/>
                <a:t>C</a:t>
              </a:r>
              <a:r>
                <a:rPr lang="cs-CZ" sz="1600" b="1" baseline="-25000" dirty="0"/>
                <a:t>24</a:t>
              </a:r>
              <a:r>
                <a:rPr lang="en-US" sz="1600" b="1" dirty="0"/>
                <a:t>H</a:t>
              </a:r>
              <a:r>
                <a:rPr lang="cs-CZ" sz="1600" b="1" baseline="-25000" dirty="0"/>
                <a:t>48</a:t>
              </a:r>
              <a:endParaRPr lang="en-US" sz="1600" i="1" dirty="0"/>
            </a:p>
            <a:p>
              <a:pPr algn="ctr"/>
              <a:r>
                <a:rPr lang="cs-CZ" sz="1600" i="1" dirty="0"/>
                <a:t>336.3721</a:t>
              </a:r>
              <a:endParaRPr lang="en-US" sz="1600" i="1" dirty="0"/>
            </a:p>
          </p:txBody>
        </p:sp>
        <p:cxnSp>
          <p:nvCxnSpPr>
            <p:cNvPr id="16" name="Straight Arrow Connector 15"/>
            <p:cNvCxnSpPr/>
            <p:nvPr/>
          </p:nvCxnSpPr>
          <p:spPr>
            <a:xfrm flipV="1">
              <a:off x="5460119" y="6305511"/>
              <a:ext cx="333019" cy="582"/>
            </a:xfrm>
            <a:prstGeom prst="straightConnector1">
              <a:avLst/>
            </a:prstGeom>
            <a:ln w="19050">
              <a:solidFill>
                <a:srgbClr val="0070C0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0" name="TextBox 19"/>
          <p:cNvSpPr txBox="1"/>
          <p:nvPr/>
        </p:nvSpPr>
        <p:spPr>
          <a:xfrm>
            <a:off x="5192976" y="5577972"/>
            <a:ext cx="948868" cy="519351"/>
          </a:xfrm>
          <a:prstGeom prst="ellipse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70C0"/>
                </a:solidFill>
              </a:rPr>
              <a:t>-</a:t>
            </a:r>
            <a:r>
              <a:rPr lang="en-US" b="1" dirty="0">
                <a:solidFill>
                  <a:srgbClr val="0070C0"/>
                </a:solidFill>
              </a:rPr>
              <a:t>H</a:t>
            </a:r>
            <a:r>
              <a:rPr lang="en-US" b="1" baseline="-25000" dirty="0">
                <a:solidFill>
                  <a:srgbClr val="0070C0"/>
                </a:solidFill>
              </a:rPr>
              <a:t>2</a:t>
            </a:r>
            <a:r>
              <a:rPr lang="en-US" b="1" dirty="0">
                <a:solidFill>
                  <a:srgbClr val="0070C0"/>
                </a:solidFill>
              </a:rPr>
              <a:t>O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11231021" y="5668793"/>
            <a:ext cx="948868" cy="519351"/>
          </a:xfrm>
          <a:prstGeom prst="ellipse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70C0"/>
                </a:solidFill>
              </a:rPr>
              <a:t>-</a:t>
            </a:r>
            <a:r>
              <a:rPr lang="en-US" b="1" dirty="0">
                <a:solidFill>
                  <a:srgbClr val="0070C0"/>
                </a:solidFill>
              </a:rPr>
              <a:t>H</a:t>
            </a:r>
            <a:r>
              <a:rPr lang="en-US" b="1" baseline="-25000" dirty="0">
                <a:solidFill>
                  <a:srgbClr val="0070C0"/>
                </a:solidFill>
              </a:rPr>
              <a:t>2</a:t>
            </a:r>
            <a:r>
              <a:rPr lang="en-US" b="1" dirty="0">
                <a:solidFill>
                  <a:srgbClr val="0070C0"/>
                </a:solidFill>
              </a:rPr>
              <a:t>O</a:t>
            </a:r>
          </a:p>
        </p:txBody>
      </p:sp>
    </p:spTree>
    <p:extLst>
      <p:ext uri="{BB962C8B-B14F-4D97-AF65-F5344CB8AC3E}">
        <p14:creationId xmlns:p14="http://schemas.microsoft.com/office/powerpoint/2010/main" val="170949570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722014"/>
            <a:ext cx="12192000" cy="6135986"/>
          </a:xfrm>
          <a:prstGeom prst="rect">
            <a:avLst/>
          </a:prstGeom>
        </p:spPr>
      </p:pic>
      <p:sp>
        <p:nvSpPr>
          <p:cNvPr id="3" name="Left Brace 2"/>
          <p:cNvSpPr/>
          <p:nvPr/>
        </p:nvSpPr>
        <p:spPr>
          <a:xfrm rot="5400000">
            <a:off x="2371983" y="3637826"/>
            <a:ext cx="301096" cy="2668602"/>
          </a:xfrm>
          <a:prstGeom prst="leftBrac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1526993" y="4125058"/>
            <a:ext cx="208229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/>
              <a:t>fragmentation of hydrocarbon chains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0834798" y="-22154"/>
            <a:ext cx="206419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/>
              <a:t>C</a:t>
            </a:r>
            <a:r>
              <a:rPr lang="cs-CZ" sz="1600" b="1" baseline="-25000" dirty="0"/>
              <a:t>42</a:t>
            </a:r>
            <a:r>
              <a:rPr lang="en-US" sz="1600" b="1" dirty="0"/>
              <a:t>H</a:t>
            </a:r>
            <a:r>
              <a:rPr lang="cs-CZ" sz="1600" b="1" baseline="-25000" dirty="0"/>
              <a:t>78</a:t>
            </a:r>
            <a:r>
              <a:rPr lang="en-US" sz="1600" b="1" dirty="0"/>
              <a:t>O</a:t>
            </a:r>
            <a:r>
              <a:rPr lang="en-US" sz="1600" b="1" baseline="-25000" dirty="0"/>
              <a:t>2</a:t>
            </a:r>
          </a:p>
          <a:p>
            <a:pPr algn="ctr"/>
            <a:r>
              <a:rPr lang="en-US" sz="1600" dirty="0"/>
              <a:t>[M+H]+</a:t>
            </a:r>
          </a:p>
          <a:p>
            <a:pPr algn="ctr"/>
            <a:r>
              <a:rPr lang="en-US" sz="1600" i="1" dirty="0"/>
              <a:t>m/z </a:t>
            </a:r>
            <a:r>
              <a:rPr lang="cs-CZ" sz="1600" i="1" dirty="0"/>
              <a:t>615.5967</a:t>
            </a:r>
            <a:endParaRPr lang="en-US" sz="1600" i="1" dirty="0"/>
          </a:p>
        </p:txBody>
      </p:sp>
      <p:sp>
        <p:nvSpPr>
          <p:cNvPr id="6" name="TextBox 5"/>
          <p:cNvSpPr txBox="1"/>
          <p:nvPr/>
        </p:nvSpPr>
        <p:spPr>
          <a:xfrm>
            <a:off x="10786670" y="-338554"/>
            <a:ext cx="236446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rgbClr val="FF0000"/>
                </a:solidFill>
              </a:rPr>
              <a:t>wax ester (24:0/</a:t>
            </a:r>
            <a:r>
              <a:rPr lang="cs-CZ" sz="1600" b="1" dirty="0">
                <a:solidFill>
                  <a:srgbClr val="FF0000"/>
                </a:solidFill>
              </a:rPr>
              <a:t>18:3</a:t>
            </a:r>
            <a:r>
              <a:rPr lang="en-US" sz="1600" b="1" dirty="0">
                <a:solidFill>
                  <a:srgbClr val="FF0000"/>
                </a:solidFill>
              </a:rPr>
              <a:t>)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265496" y="4963920"/>
            <a:ext cx="206419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/>
              <a:t>C</a:t>
            </a:r>
            <a:r>
              <a:rPr lang="en-US" sz="1600" b="1" baseline="-25000" dirty="0"/>
              <a:t>18</a:t>
            </a:r>
            <a:r>
              <a:rPr lang="en-US" sz="1600" b="1" dirty="0"/>
              <a:t>H</a:t>
            </a:r>
            <a:r>
              <a:rPr lang="en-US" sz="1600" b="1" baseline="-25000" dirty="0"/>
              <a:t>3</a:t>
            </a:r>
            <a:r>
              <a:rPr lang="cs-CZ" sz="1600" b="1" baseline="-25000" dirty="0"/>
              <a:t>0</a:t>
            </a:r>
            <a:r>
              <a:rPr lang="en-US" sz="1600" b="1" dirty="0"/>
              <a:t>O</a:t>
            </a:r>
            <a:r>
              <a:rPr lang="en-US" sz="1600" b="1" baseline="-25000" dirty="0"/>
              <a:t>2</a:t>
            </a:r>
          </a:p>
          <a:p>
            <a:pPr algn="ctr"/>
            <a:r>
              <a:rPr lang="en-US" sz="1600" dirty="0"/>
              <a:t>[RCOOH</a:t>
            </a:r>
            <a:r>
              <a:rPr lang="en-US" sz="1600" baseline="-25000" dirty="0"/>
              <a:t>2</a:t>
            </a:r>
            <a:r>
              <a:rPr lang="en-US" sz="1600" dirty="0"/>
              <a:t>]+</a:t>
            </a:r>
          </a:p>
          <a:p>
            <a:pPr algn="ctr"/>
            <a:r>
              <a:rPr lang="en-US" sz="1600" i="1" dirty="0"/>
              <a:t>m/z </a:t>
            </a:r>
            <a:r>
              <a:rPr lang="cs-CZ" sz="1600" i="1" dirty="0"/>
              <a:t>279.2380</a:t>
            </a:r>
            <a:endParaRPr lang="en-US" sz="1600" i="1" dirty="0"/>
          </a:p>
        </p:txBody>
      </p:sp>
      <p:sp>
        <p:nvSpPr>
          <p:cNvPr id="8" name="TextBox 7"/>
          <p:cNvSpPr txBox="1"/>
          <p:nvPr/>
        </p:nvSpPr>
        <p:spPr>
          <a:xfrm>
            <a:off x="5764945" y="4707674"/>
            <a:ext cx="196460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rgbClr val="FF0000"/>
                </a:solidFill>
              </a:rPr>
              <a:t>FFA (18:</a:t>
            </a:r>
            <a:r>
              <a:rPr lang="cs-CZ" sz="1600" b="1" dirty="0">
                <a:solidFill>
                  <a:srgbClr val="FF0000"/>
                </a:solidFill>
              </a:rPr>
              <a:t>3</a:t>
            </a:r>
            <a:r>
              <a:rPr lang="en-US" sz="1600" b="1" dirty="0">
                <a:solidFill>
                  <a:srgbClr val="FF0000"/>
                </a:solidFill>
              </a:rPr>
              <a:t>)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339235" y="3845900"/>
            <a:ext cx="206419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/>
              <a:t>C</a:t>
            </a:r>
            <a:r>
              <a:rPr lang="en-US" sz="1600" b="1" baseline="-25000" dirty="0"/>
              <a:t>18</a:t>
            </a:r>
            <a:r>
              <a:rPr lang="en-US" sz="1600" b="1" dirty="0"/>
              <a:t>H</a:t>
            </a:r>
            <a:r>
              <a:rPr lang="cs-CZ" sz="1600" b="1" baseline="-25000" dirty="0"/>
              <a:t>28</a:t>
            </a:r>
            <a:r>
              <a:rPr lang="en-US" sz="1600" b="1" dirty="0"/>
              <a:t>O</a:t>
            </a:r>
            <a:endParaRPr lang="en-US" sz="1600" b="1" baseline="-25000" dirty="0"/>
          </a:p>
          <a:p>
            <a:pPr algn="ctr"/>
            <a:r>
              <a:rPr lang="en-US" sz="1600" dirty="0"/>
              <a:t>[RCO]+</a:t>
            </a:r>
          </a:p>
          <a:p>
            <a:pPr algn="ctr"/>
            <a:r>
              <a:rPr lang="en-US" sz="1600" i="1" dirty="0"/>
              <a:t>m/z </a:t>
            </a:r>
            <a:r>
              <a:rPr lang="cs-CZ" sz="1600" i="1" dirty="0"/>
              <a:t>261.2253</a:t>
            </a:r>
            <a:endParaRPr lang="en-US" sz="1600" i="1" dirty="0"/>
          </a:p>
        </p:txBody>
      </p:sp>
      <p:sp>
        <p:nvSpPr>
          <p:cNvPr id="10" name="TextBox 9"/>
          <p:cNvSpPr txBox="1"/>
          <p:nvPr/>
        </p:nvSpPr>
        <p:spPr>
          <a:xfrm>
            <a:off x="3587640" y="4673239"/>
            <a:ext cx="206419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/>
              <a:t>C</a:t>
            </a:r>
            <a:r>
              <a:rPr lang="en-US" sz="1600" b="1" baseline="-25000" dirty="0"/>
              <a:t>18</a:t>
            </a:r>
            <a:r>
              <a:rPr lang="en-US" sz="1600" b="1" dirty="0"/>
              <a:t>H</a:t>
            </a:r>
            <a:r>
              <a:rPr lang="cs-CZ" sz="1600" b="1" baseline="-25000" dirty="0"/>
              <a:t>26</a:t>
            </a:r>
            <a:endParaRPr lang="en-US" sz="1600" b="1" baseline="-25000" dirty="0"/>
          </a:p>
          <a:p>
            <a:pPr algn="ctr"/>
            <a:r>
              <a:rPr lang="en-US" sz="1600" dirty="0"/>
              <a:t>[RCO</a:t>
            </a:r>
            <a:r>
              <a:rPr lang="cs-CZ" sz="1600" dirty="0"/>
              <a:t>-H</a:t>
            </a:r>
            <a:r>
              <a:rPr lang="cs-CZ" sz="1600" baseline="-25000" dirty="0"/>
              <a:t>2</a:t>
            </a:r>
            <a:r>
              <a:rPr lang="cs-CZ" sz="1600" dirty="0"/>
              <a:t>O</a:t>
            </a:r>
            <a:r>
              <a:rPr lang="en-US" sz="1600" dirty="0"/>
              <a:t>]+</a:t>
            </a:r>
          </a:p>
          <a:p>
            <a:pPr algn="ctr"/>
            <a:r>
              <a:rPr lang="en-US" sz="1600" i="1" dirty="0"/>
              <a:t>m/z </a:t>
            </a:r>
            <a:r>
              <a:rPr lang="cs-CZ" sz="1600" i="1" dirty="0"/>
              <a:t>243.2155</a:t>
            </a:r>
            <a:endParaRPr lang="en-US" sz="1600" i="1" dirty="0"/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5696520" y="6085201"/>
            <a:ext cx="6166617" cy="14810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8051240" y="5500426"/>
            <a:ext cx="206419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/>
              <a:t>C</a:t>
            </a:r>
            <a:r>
              <a:rPr lang="cs-CZ" sz="1600" b="1" baseline="-25000" dirty="0"/>
              <a:t>24</a:t>
            </a:r>
            <a:r>
              <a:rPr lang="en-US" sz="1600" b="1" dirty="0"/>
              <a:t>H</a:t>
            </a:r>
            <a:r>
              <a:rPr lang="cs-CZ" sz="1600" b="1" baseline="-25000" dirty="0"/>
              <a:t>48</a:t>
            </a:r>
            <a:endParaRPr lang="en-US" sz="1600" i="1" dirty="0"/>
          </a:p>
          <a:p>
            <a:pPr algn="ctr"/>
            <a:r>
              <a:rPr lang="cs-CZ" sz="1600" i="1" dirty="0"/>
              <a:t>336.3587</a:t>
            </a:r>
            <a:endParaRPr lang="en-US" sz="1600" i="1" dirty="0"/>
          </a:p>
        </p:txBody>
      </p:sp>
    </p:spTree>
    <p:extLst>
      <p:ext uri="{BB962C8B-B14F-4D97-AF65-F5344CB8AC3E}">
        <p14:creationId xmlns:p14="http://schemas.microsoft.com/office/powerpoint/2010/main" val="80084655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722014"/>
            <a:ext cx="12192000" cy="613598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853267" y="-44226"/>
            <a:ext cx="206419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/>
              <a:t>C</a:t>
            </a:r>
            <a:r>
              <a:rPr lang="cs-CZ" sz="1600" b="1" baseline="-25000" dirty="0"/>
              <a:t>44</a:t>
            </a:r>
            <a:r>
              <a:rPr lang="en-US" sz="1600" b="1" dirty="0"/>
              <a:t>H</a:t>
            </a:r>
            <a:r>
              <a:rPr lang="cs-CZ" sz="1600" b="1" baseline="-25000" dirty="0"/>
              <a:t>84</a:t>
            </a:r>
            <a:r>
              <a:rPr lang="en-US" sz="1600" b="1" dirty="0"/>
              <a:t>O</a:t>
            </a:r>
            <a:r>
              <a:rPr lang="cs-CZ" sz="1600" b="1" baseline="-25000" dirty="0"/>
              <a:t>3</a:t>
            </a:r>
            <a:endParaRPr lang="en-US" sz="1600" b="1" baseline="-25000" dirty="0"/>
          </a:p>
          <a:p>
            <a:pPr algn="ctr"/>
            <a:r>
              <a:rPr lang="en-US" sz="1600" dirty="0"/>
              <a:t>[M+H]+</a:t>
            </a:r>
          </a:p>
          <a:p>
            <a:pPr algn="ctr"/>
            <a:r>
              <a:rPr lang="en-US" sz="1600" i="1" dirty="0"/>
              <a:t>m/z </a:t>
            </a:r>
            <a:r>
              <a:rPr lang="cs-CZ" sz="1600" i="1" dirty="0"/>
              <a:t>661.6455</a:t>
            </a:r>
            <a:endParaRPr lang="en-US" sz="1600" i="1" dirty="0"/>
          </a:p>
        </p:txBody>
      </p:sp>
      <p:sp>
        <p:nvSpPr>
          <p:cNvPr id="4" name="TextBox 3"/>
          <p:cNvSpPr txBox="1"/>
          <p:nvPr/>
        </p:nvSpPr>
        <p:spPr>
          <a:xfrm>
            <a:off x="10823878" y="-584775"/>
            <a:ext cx="212296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1600" b="1" dirty="0">
                <a:solidFill>
                  <a:srgbClr val="FF0000"/>
                </a:solidFill>
              </a:rPr>
              <a:t>hydroxy </a:t>
            </a:r>
            <a:r>
              <a:rPr lang="en-US" sz="1600" b="1" dirty="0">
                <a:solidFill>
                  <a:srgbClr val="FF0000"/>
                </a:solidFill>
              </a:rPr>
              <a:t>wax ester (24:0/1</a:t>
            </a:r>
            <a:r>
              <a:rPr lang="cs-CZ" sz="1600" b="1" dirty="0">
                <a:solidFill>
                  <a:srgbClr val="FF0000"/>
                </a:solidFill>
              </a:rPr>
              <a:t>8</a:t>
            </a:r>
            <a:r>
              <a:rPr lang="en-US" sz="1600" b="1" dirty="0">
                <a:solidFill>
                  <a:srgbClr val="FF0000"/>
                </a:solidFill>
              </a:rPr>
              <a:t>:</a:t>
            </a:r>
            <a:r>
              <a:rPr lang="cs-CZ" sz="1600" b="1" dirty="0">
                <a:solidFill>
                  <a:srgbClr val="FF0000"/>
                </a:solidFill>
              </a:rPr>
              <a:t>2-O</a:t>
            </a:r>
            <a:r>
              <a:rPr lang="en-US" sz="1600" b="1" dirty="0">
                <a:solidFill>
                  <a:srgbClr val="FF0000"/>
                </a:solidFill>
              </a:rPr>
              <a:t>)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0127810" y="4355560"/>
            <a:ext cx="206419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/>
              <a:t>C</a:t>
            </a:r>
            <a:r>
              <a:rPr lang="en-US" sz="1600" b="1" baseline="-25000" dirty="0"/>
              <a:t>4</a:t>
            </a:r>
            <a:r>
              <a:rPr lang="cs-CZ" sz="1600" b="1" baseline="-25000" dirty="0"/>
              <a:t>4</a:t>
            </a:r>
            <a:r>
              <a:rPr lang="en-US" sz="1600" b="1" dirty="0"/>
              <a:t>H</a:t>
            </a:r>
            <a:r>
              <a:rPr lang="cs-CZ" sz="1600" b="1" baseline="-25000" dirty="0"/>
              <a:t>82</a:t>
            </a:r>
            <a:r>
              <a:rPr lang="en-US" sz="1600" b="1" dirty="0"/>
              <a:t>O</a:t>
            </a:r>
            <a:r>
              <a:rPr lang="en-US" sz="1600" b="1" baseline="-25000" dirty="0"/>
              <a:t>2</a:t>
            </a:r>
            <a:endParaRPr lang="en-US" sz="1600" baseline="-25000" dirty="0"/>
          </a:p>
          <a:p>
            <a:pPr algn="ctr"/>
            <a:r>
              <a:rPr lang="en-US" sz="1600" dirty="0"/>
              <a:t>[M+H]+</a:t>
            </a:r>
          </a:p>
          <a:p>
            <a:pPr algn="ctr"/>
            <a:r>
              <a:rPr lang="en-US" sz="1600" i="1" dirty="0"/>
              <a:t>m/z </a:t>
            </a:r>
            <a:r>
              <a:rPr lang="cs-CZ" sz="1600" i="1" dirty="0"/>
              <a:t>643.6470</a:t>
            </a:r>
            <a:endParaRPr lang="en-US" sz="1600" i="1" dirty="0"/>
          </a:p>
        </p:txBody>
      </p:sp>
      <p:sp>
        <p:nvSpPr>
          <p:cNvPr id="6" name="TextBox 5"/>
          <p:cNvSpPr txBox="1"/>
          <p:nvPr/>
        </p:nvSpPr>
        <p:spPr>
          <a:xfrm>
            <a:off x="11240153" y="5291709"/>
            <a:ext cx="948868" cy="519351"/>
          </a:xfrm>
          <a:prstGeom prst="ellipse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70C0"/>
                </a:solidFill>
              </a:rPr>
              <a:t>-</a:t>
            </a:r>
            <a:r>
              <a:rPr lang="en-US" b="1" dirty="0">
                <a:solidFill>
                  <a:srgbClr val="0070C0"/>
                </a:solidFill>
              </a:rPr>
              <a:t>H</a:t>
            </a:r>
            <a:r>
              <a:rPr lang="en-US" b="1" baseline="-25000" dirty="0">
                <a:solidFill>
                  <a:srgbClr val="0070C0"/>
                </a:solidFill>
              </a:rPr>
              <a:t>2</a:t>
            </a:r>
            <a:r>
              <a:rPr lang="en-US" b="1" dirty="0">
                <a:solidFill>
                  <a:srgbClr val="0070C0"/>
                </a:solidFill>
              </a:rPr>
              <a:t>O</a:t>
            </a:r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11558337" y="5985113"/>
            <a:ext cx="350559" cy="0"/>
          </a:xfrm>
          <a:prstGeom prst="straightConnector1">
            <a:avLst/>
          </a:prstGeom>
          <a:ln w="19050">
            <a:solidFill>
              <a:srgbClr val="0070C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5484152" y="5247497"/>
            <a:ext cx="206419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/>
              <a:t>C</a:t>
            </a:r>
            <a:r>
              <a:rPr lang="en-US" sz="1600" b="1" baseline="-25000" dirty="0"/>
              <a:t>18</a:t>
            </a:r>
            <a:r>
              <a:rPr lang="en-US" sz="1600" b="1" dirty="0"/>
              <a:t>H</a:t>
            </a:r>
            <a:r>
              <a:rPr lang="en-US" sz="1600" b="1" baseline="-25000" dirty="0"/>
              <a:t>3</a:t>
            </a:r>
            <a:r>
              <a:rPr lang="cs-CZ" sz="1600" b="1" baseline="-25000" dirty="0"/>
              <a:t>2</a:t>
            </a:r>
            <a:r>
              <a:rPr lang="en-US" sz="1600" b="1" dirty="0"/>
              <a:t>O</a:t>
            </a:r>
            <a:r>
              <a:rPr lang="en-US" sz="1600" b="1" baseline="-25000" dirty="0"/>
              <a:t>3</a:t>
            </a:r>
            <a:endParaRPr lang="en-US" sz="1600" baseline="-25000" dirty="0"/>
          </a:p>
          <a:p>
            <a:pPr algn="ctr"/>
            <a:r>
              <a:rPr lang="en-US" sz="1600" dirty="0"/>
              <a:t>[M+H]+</a:t>
            </a:r>
          </a:p>
          <a:p>
            <a:pPr algn="ctr"/>
            <a:r>
              <a:rPr lang="en-US" sz="1600" i="1" dirty="0"/>
              <a:t>m/z 29</a:t>
            </a:r>
            <a:r>
              <a:rPr lang="cs-CZ" sz="1600" i="1" dirty="0"/>
              <a:t>7</a:t>
            </a:r>
            <a:r>
              <a:rPr lang="en-US" sz="1600" i="1" dirty="0"/>
              <a:t>.2</a:t>
            </a:r>
            <a:r>
              <a:rPr lang="cs-CZ" sz="1600" i="1" dirty="0"/>
              <a:t>454</a:t>
            </a:r>
            <a:endParaRPr lang="en-US" sz="1600" i="1" dirty="0"/>
          </a:p>
        </p:txBody>
      </p:sp>
      <p:sp>
        <p:nvSpPr>
          <p:cNvPr id="9" name="TextBox 8"/>
          <p:cNvSpPr txBox="1"/>
          <p:nvPr/>
        </p:nvSpPr>
        <p:spPr>
          <a:xfrm>
            <a:off x="5756178" y="4953155"/>
            <a:ext cx="196460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err="1">
                <a:solidFill>
                  <a:srgbClr val="FF0000"/>
                </a:solidFill>
              </a:rPr>
              <a:t>hydroxy</a:t>
            </a:r>
            <a:r>
              <a:rPr lang="en-US" sz="1600" b="1" dirty="0">
                <a:solidFill>
                  <a:srgbClr val="FF0000"/>
                </a:solidFill>
              </a:rPr>
              <a:t> FFA (18:</a:t>
            </a:r>
            <a:r>
              <a:rPr lang="cs-CZ" sz="1600" b="1" dirty="0">
                <a:solidFill>
                  <a:srgbClr val="FF0000"/>
                </a:solidFill>
              </a:rPr>
              <a:t>2</a:t>
            </a:r>
            <a:r>
              <a:rPr lang="en-US" sz="1600" b="1" dirty="0">
                <a:solidFill>
                  <a:srgbClr val="FF0000"/>
                </a:solidFill>
              </a:rPr>
              <a:t>)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971853" y="5551384"/>
            <a:ext cx="948868" cy="519351"/>
          </a:xfrm>
          <a:prstGeom prst="ellipse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70C0"/>
                </a:solidFill>
              </a:rPr>
              <a:t>-</a:t>
            </a:r>
            <a:r>
              <a:rPr lang="en-US" b="1" dirty="0">
                <a:solidFill>
                  <a:srgbClr val="0070C0"/>
                </a:solidFill>
              </a:rPr>
              <a:t>H</a:t>
            </a:r>
            <a:r>
              <a:rPr lang="en-US" b="1" baseline="-25000" dirty="0">
                <a:solidFill>
                  <a:srgbClr val="0070C0"/>
                </a:solidFill>
              </a:rPr>
              <a:t>2</a:t>
            </a:r>
            <a:r>
              <a:rPr lang="en-US" b="1" dirty="0">
                <a:solidFill>
                  <a:srgbClr val="0070C0"/>
                </a:solidFill>
              </a:rPr>
              <a:t>O</a:t>
            </a:r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5271008" y="6222314"/>
            <a:ext cx="350559" cy="0"/>
          </a:xfrm>
          <a:prstGeom prst="straightConnector1">
            <a:avLst/>
          </a:prstGeom>
          <a:ln w="19050">
            <a:solidFill>
              <a:srgbClr val="0070C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4238913" y="291127"/>
            <a:ext cx="206419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/>
              <a:t>C</a:t>
            </a:r>
            <a:r>
              <a:rPr lang="en-US" sz="1600" b="1" baseline="-25000" dirty="0"/>
              <a:t>18</a:t>
            </a:r>
            <a:r>
              <a:rPr lang="en-US" sz="1600" b="1" dirty="0"/>
              <a:t>H</a:t>
            </a:r>
            <a:r>
              <a:rPr lang="cs-CZ" sz="1600" b="1" baseline="-25000" dirty="0"/>
              <a:t>30</a:t>
            </a:r>
            <a:r>
              <a:rPr lang="en-US" sz="1600" b="1" dirty="0"/>
              <a:t>O</a:t>
            </a:r>
            <a:r>
              <a:rPr lang="en-US" sz="1600" b="1" baseline="-25000" dirty="0"/>
              <a:t>2</a:t>
            </a:r>
            <a:endParaRPr lang="en-US" sz="1600" baseline="-25000" dirty="0"/>
          </a:p>
          <a:p>
            <a:pPr algn="ctr"/>
            <a:r>
              <a:rPr lang="en-US" sz="1600" dirty="0"/>
              <a:t>[M+H]+</a:t>
            </a:r>
          </a:p>
          <a:p>
            <a:pPr algn="ctr"/>
            <a:r>
              <a:rPr lang="en-US" sz="1600" i="1" dirty="0"/>
              <a:t>m/z 27</a:t>
            </a:r>
            <a:r>
              <a:rPr lang="cs-CZ" sz="1600" i="1" dirty="0"/>
              <a:t>9</a:t>
            </a:r>
            <a:r>
              <a:rPr lang="en-US" sz="1600" i="1" dirty="0"/>
              <a:t>.2</a:t>
            </a:r>
            <a:r>
              <a:rPr lang="cs-CZ" sz="1600" i="1" dirty="0"/>
              <a:t>329</a:t>
            </a:r>
            <a:endParaRPr lang="en-US" sz="1600" i="1" dirty="0"/>
          </a:p>
        </p:txBody>
      </p:sp>
      <p:sp>
        <p:nvSpPr>
          <p:cNvPr id="13" name="TextBox 12"/>
          <p:cNvSpPr txBox="1"/>
          <p:nvPr/>
        </p:nvSpPr>
        <p:spPr>
          <a:xfrm>
            <a:off x="3557377" y="2338425"/>
            <a:ext cx="206419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/>
              <a:t>C</a:t>
            </a:r>
            <a:r>
              <a:rPr lang="en-US" sz="1600" b="1" baseline="-25000" dirty="0"/>
              <a:t>18</a:t>
            </a:r>
            <a:r>
              <a:rPr lang="en-US" sz="1600" b="1" dirty="0"/>
              <a:t>H</a:t>
            </a:r>
            <a:r>
              <a:rPr lang="cs-CZ" sz="1600" b="1" baseline="-25000" dirty="0"/>
              <a:t>28</a:t>
            </a:r>
            <a:r>
              <a:rPr lang="en-US" sz="1600" b="1" dirty="0"/>
              <a:t>O</a:t>
            </a:r>
            <a:endParaRPr lang="en-US" sz="1600" dirty="0"/>
          </a:p>
          <a:p>
            <a:pPr algn="ctr"/>
            <a:r>
              <a:rPr lang="en-US" sz="1600" dirty="0"/>
              <a:t>[RCO]+</a:t>
            </a:r>
          </a:p>
          <a:p>
            <a:pPr algn="ctr"/>
            <a:r>
              <a:rPr lang="en-US" sz="1600" i="1" dirty="0"/>
              <a:t>m/z 26</a:t>
            </a:r>
            <a:r>
              <a:rPr lang="cs-CZ" sz="1600" i="1" dirty="0"/>
              <a:t>1</a:t>
            </a:r>
            <a:r>
              <a:rPr lang="en-US" sz="1600" i="1" dirty="0"/>
              <a:t>.2</a:t>
            </a:r>
            <a:r>
              <a:rPr lang="cs-CZ" sz="1600" i="1" dirty="0"/>
              <a:t>230</a:t>
            </a:r>
            <a:endParaRPr lang="en-US" sz="1600" i="1" dirty="0"/>
          </a:p>
        </p:txBody>
      </p:sp>
      <p:sp>
        <p:nvSpPr>
          <p:cNvPr id="14" name="TextBox 13"/>
          <p:cNvSpPr txBox="1"/>
          <p:nvPr/>
        </p:nvSpPr>
        <p:spPr>
          <a:xfrm>
            <a:off x="3325736" y="3200199"/>
            <a:ext cx="206419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/>
              <a:t>C</a:t>
            </a:r>
            <a:r>
              <a:rPr lang="en-US" sz="1600" b="1" baseline="-25000" dirty="0"/>
              <a:t>18</a:t>
            </a:r>
            <a:r>
              <a:rPr lang="en-US" sz="1600" b="1" dirty="0"/>
              <a:t>H</a:t>
            </a:r>
            <a:r>
              <a:rPr lang="cs-CZ" sz="1600" b="1" baseline="-25000" dirty="0"/>
              <a:t>26</a:t>
            </a:r>
            <a:endParaRPr lang="en-US" sz="1600" b="1" baseline="-25000" dirty="0"/>
          </a:p>
          <a:p>
            <a:pPr algn="ctr"/>
            <a:r>
              <a:rPr lang="en-US" sz="1600" dirty="0"/>
              <a:t>[RCO</a:t>
            </a:r>
            <a:r>
              <a:rPr lang="cs-CZ" sz="1600" dirty="0"/>
              <a:t>-H</a:t>
            </a:r>
            <a:r>
              <a:rPr lang="cs-CZ" sz="1600" baseline="-25000" dirty="0"/>
              <a:t>2</a:t>
            </a:r>
            <a:r>
              <a:rPr lang="cs-CZ" sz="1600" dirty="0"/>
              <a:t>O</a:t>
            </a:r>
            <a:r>
              <a:rPr lang="en-US" sz="1600" dirty="0"/>
              <a:t>]+</a:t>
            </a:r>
          </a:p>
          <a:p>
            <a:pPr algn="ctr"/>
            <a:r>
              <a:rPr lang="en-US" sz="1600" i="1" dirty="0"/>
              <a:t>m/z </a:t>
            </a:r>
            <a:r>
              <a:rPr lang="cs-CZ" sz="1600" i="1" dirty="0"/>
              <a:t>243.2111</a:t>
            </a:r>
            <a:endParaRPr lang="en-US" sz="1600" i="1" dirty="0"/>
          </a:p>
        </p:txBody>
      </p:sp>
      <p:sp>
        <p:nvSpPr>
          <p:cNvPr id="15" name="Left Brace 14"/>
          <p:cNvSpPr/>
          <p:nvPr/>
        </p:nvSpPr>
        <p:spPr>
          <a:xfrm rot="5400000">
            <a:off x="2404121" y="3362008"/>
            <a:ext cx="301096" cy="2668602"/>
          </a:xfrm>
          <a:prstGeom prst="leftBrac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1559131" y="3849240"/>
            <a:ext cx="208229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/>
              <a:t>fragmentation of hydrocarbon chains</a:t>
            </a:r>
          </a:p>
        </p:txBody>
      </p:sp>
      <p:cxnSp>
        <p:nvCxnSpPr>
          <p:cNvPr id="17" name="Straight Arrow Connector 16"/>
          <p:cNvCxnSpPr/>
          <p:nvPr/>
        </p:nvCxnSpPr>
        <p:spPr>
          <a:xfrm flipV="1">
            <a:off x="5621567" y="6194393"/>
            <a:ext cx="6287329" cy="11635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8060641" y="5593332"/>
            <a:ext cx="206419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/>
              <a:t>C</a:t>
            </a:r>
            <a:r>
              <a:rPr lang="cs-CZ" sz="1600" b="1" baseline="-25000" dirty="0"/>
              <a:t>26</a:t>
            </a:r>
            <a:r>
              <a:rPr lang="en-US" sz="1600" b="1" dirty="0"/>
              <a:t>H</a:t>
            </a:r>
            <a:r>
              <a:rPr lang="cs-CZ" sz="1600" b="1" baseline="-25000" dirty="0"/>
              <a:t>52</a:t>
            </a:r>
            <a:endParaRPr lang="en-US" sz="1600" i="1" dirty="0"/>
          </a:p>
          <a:p>
            <a:pPr algn="ctr"/>
            <a:r>
              <a:rPr lang="cs-CZ" sz="1600" i="1" dirty="0"/>
              <a:t>364.4001</a:t>
            </a:r>
            <a:endParaRPr lang="en-US" sz="1600" i="1" dirty="0"/>
          </a:p>
        </p:txBody>
      </p:sp>
    </p:spTree>
    <p:extLst>
      <p:ext uri="{BB962C8B-B14F-4D97-AF65-F5344CB8AC3E}">
        <p14:creationId xmlns:p14="http://schemas.microsoft.com/office/powerpoint/2010/main" val="109902659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722014"/>
            <a:ext cx="12192000" cy="613598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870893" y="1987120"/>
            <a:ext cx="206419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/>
              <a:t>C</a:t>
            </a:r>
            <a:r>
              <a:rPr lang="cs-CZ" sz="1600" b="1" baseline="-25000" dirty="0"/>
              <a:t>4</a:t>
            </a:r>
            <a:r>
              <a:rPr lang="en-US" sz="1600" b="1" baseline="-25000" dirty="0"/>
              <a:t>6</a:t>
            </a:r>
            <a:r>
              <a:rPr lang="en-US" sz="1600" b="1" dirty="0"/>
              <a:t>H</a:t>
            </a:r>
            <a:r>
              <a:rPr lang="en-US" sz="1600" b="1" baseline="-25000" dirty="0"/>
              <a:t>8</a:t>
            </a:r>
            <a:r>
              <a:rPr lang="cs-CZ" sz="1600" b="1" baseline="-25000" dirty="0"/>
              <a:t>8</a:t>
            </a:r>
            <a:r>
              <a:rPr lang="en-US" sz="1600" b="1" dirty="0"/>
              <a:t>O</a:t>
            </a:r>
            <a:r>
              <a:rPr lang="en-US" sz="1600" b="1" baseline="-25000" dirty="0"/>
              <a:t>2</a:t>
            </a:r>
          </a:p>
          <a:p>
            <a:pPr algn="ctr"/>
            <a:r>
              <a:rPr lang="en-US" sz="1600" dirty="0"/>
              <a:t>[M+H]+</a:t>
            </a:r>
          </a:p>
          <a:p>
            <a:pPr algn="ctr"/>
            <a:r>
              <a:rPr lang="en-US" sz="1600" i="1" dirty="0"/>
              <a:t>m/z 673.6816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0822765" y="1670720"/>
            <a:ext cx="236446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rgbClr val="FF0000"/>
                </a:solidFill>
              </a:rPr>
              <a:t>wax ester (28:0/</a:t>
            </a:r>
            <a:r>
              <a:rPr lang="cs-CZ" sz="1600" b="1" dirty="0">
                <a:solidFill>
                  <a:srgbClr val="FF0000"/>
                </a:solidFill>
              </a:rPr>
              <a:t>18:</a:t>
            </a:r>
            <a:r>
              <a:rPr lang="en-US" sz="1600" b="1" dirty="0">
                <a:solidFill>
                  <a:srgbClr val="FF0000"/>
                </a:solidFill>
              </a:rPr>
              <a:t>2)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583236" y="3929162"/>
            <a:ext cx="206419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/>
              <a:t>C</a:t>
            </a:r>
            <a:r>
              <a:rPr lang="en-US" sz="1600" b="1" baseline="-25000" dirty="0"/>
              <a:t>1</a:t>
            </a:r>
            <a:r>
              <a:rPr lang="cs-CZ" sz="1600" b="1" baseline="-25000" dirty="0"/>
              <a:t>8</a:t>
            </a:r>
            <a:r>
              <a:rPr lang="en-US" sz="1600" b="1" dirty="0"/>
              <a:t>H</a:t>
            </a:r>
            <a:r>
              <a:rPr lang="en-US" sz="1600" b="1" baseline="-25000" dirty="0"/>
              <a:t>3</a:t>
            </a:r>
            <a:r>
              <a:rPr lang="cs-CZ" sz="1600" b="1" baseline="-25000" dirty="0"/>
              <a:t>2</a:t>
            </a:r>
            <a:r>
              <a:rPr lang="en-US" sz="1600" b="1" dirty="0"/>
              <a:t>O</a:t>
            </a:r>
            <a:r>
              <a:rPr lang="en-US" sz="1600" b="1" baseline="-25000" dirty="0"/>
              <a:t>2</a:t>
            </a:r>
          </a:p>
          <a:p>
            <a:pPr algn="ctr"/>
            <a:r>
              <a:rPr lang="en-US" sz="1600" dirty="0"/>
              <a:t>[RCOOH</a:t>
            </a:r>
            <a:r>
              <a:rPr lang="en-US" sz="1600" baseline="-25000" dirty="0"/>
              <a:t>2</a:t>
            </a:r>
            <a:r>
              <a:rPr lang="en-US" sz="1600" dirty="0"/>
              <a:t>]+</a:t>
            </a:r>
          </a:p>
          <a:p>
            <a:pPr algn="ctr"/>
            <a:r>
              <a:rPr lang="en-US" sz="1600" i="1" dirty="0"/>
              <a:t>m/z </a:t>
            </a:r>
            <a:r>
              <a:rPr lang="cs-CZ" sz="1600" i="1" dirty="0"/>
              <a:t>281.2502</a:t>
            </a:r>
            <a:endParaRPr lang="en-US" sz="1600" i="1" dirty="0"/>
          </a:p>
        </p:txBody>
      </p:sp>
      <p:sp>
        <p:nvSpPr>
          <p:cNvPr id="6" name="TextBox 5"/>
          <p:cNvSpPr txBox="1"/>
          <p:nvPr/>
        </p:nvSpPr>
        <p:spPr>
          <a:xfrm>
            <a:off x="5168408" y="3663629"/>
            <a:ext cx="196460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rgbClr val="FF0000"/>
                </a:solidFill>
              </a:rPr>
              <a:t>FA (18:2)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919886" y="0"/>
            <a:ext cx="206419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/>
              <a:t>C</a:t>
            </a:r>
            <a:r>
              <a:rPr lang="en-US" sz="1600" b="1" baseline="-25000" dirty="0"/>
              <a:t>18</a:t>
            </a:r>
            <a:r>
              <a:rPr lang="en-US" sz="1600" b="1" dirty="0"/>
              <a:t>H</a:t>
            </a:r>
            <a:r>
              <a:rPr lang="en-US" sz="1600" b="1" baseline="-25000" dirty="0"/>
              <a:t>3</a:t>
            </a:r>
            <a:r>
              <a:rPr lang="cs-CZ" sz="1600" b="1" baseline="-25000" dirty="0"/>
              <a:t>0</a:t>
            </a:r>
            <a:r>
              <a:rPr lang="en-US" sz="1600" b="1" dirty="0"/>
              <a:t>O</a:t>
            </a:r>
            <a:endParaRPr lang="en-US" sz="1600" dirty="0"/>
          </a:p>
          <a:p>
            <a:pPr algn="ctr"/>
            <a:r>
              <a:rPr lang="en-US" sz="1600" dirty="0"/>
              <a:t>[RCO]+</a:t>
            </a:r>
          </a:p>
          <a:p>
            <a:pPr algn="ctr"/>
            <a:r>
              <a:rPr lang="en-US" sz="1600" i="1" dirty="0"/>
              <a:t>m/z 26</a:t>
            </a:r>
            <a:r>
              <a:rPr lang="cs-CZ" sz="1600" i="1" dirty="0"/>
              <a:t>3</a:t>
            </a:r>
            <a:r>
              <a:rPr lang="en-US" sz="1600" i="1" dirty="0"/>
              <a:t>.2375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175612" y="1761935"/>
            <a:ext cx="206419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/>
              <a:t>C</a:t>
            </a:r>
            <a:r>
              <a:rPr lang="en-US" sz="1600" b="1" baseline="-25000" dirty="0"/>
              <a:t>18</a:t>
            </a:r>
            <a:r>
              <a:rPr lang="en-US" sz="1600" b="1" dirty="0"/>
              <a:t>H</a:t>
            </a:r>
            <a:r>
              <a:rPr lang="cs-CZ" sz="1600" b="1" baseline="-25000" dirty="0"/>
              <a:t>28</a:t>
            </a:r>
            <a:endParaRPr lang="en-US" sz="1600" dirty="0"/>
          </a:p>
          <a:p>
            <a:pPr algn="ctr"/>
            <a:r>
              <a:rPr lang="en-US" sz="1600" dirty="0"/>
              <a:t>[RCO-H</a:t>
            </a:r>
            <a:r>
              <a:rPr lang="en-US" sz="1600" baseline="-25000" dirty="0"/>
              <a:t>2</a:t>
            </a:r>
            <a:r>
              <a:rPr lang="en-US" sz="1600" dirty="0"/>
              <a:t>O]+</a:t>
            </a:r>
          </a:p>
          <a:p>
            <a:pPr algn="ctr"/>
            <a:r>
              <a:rPr lang="en-US" sz="1600" i="1" dirty="0"/>
              <a:t>m/z 24</a:t>
            </a:r>
            <a:r>
              <a:rPr lang="cs-CZ" sz="1600" i="1" dirty="0"/>
              <a:t>5</a:t>
            </a:r>
            <a:r>
              <a:rPr lang="en-US" sz="1600" i="1" dirty="0"/>
              <a:t>.2</a:t>
            </a:r>
            <a:r>
              <a:rPr lang="cs-CZ" sz="1600" i="1" dirty="0"/>
              <a:t>2</a:t>
            </a:r>
            <a:r>
              <a:rPr lang="en-US" sz="1600" i="1" dirty="0"/>
              <a:t>74</a:t>
            </a:r>
          </a:p>
        </p:txBody>
      </p:sp>
      <p:sp>
        <p:nvSpPr>
          <p:cNvPr id="9" name="Left Brace 8"/>
          <p:cNvSpPr/>
          <p:nvPr/>
        </p:nvSpPr>
        <p:spPr>
          <a:xfrm rot="5400000">
            <a:off x="2590931" y="3497335"/>
            <a:ext cx="301096" cy="3032683"/>
          </a:xfrm>
          <a:prstGeom prst="leftBrac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1757857" y="4139853"/>
            <a:ext cx="208229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/>
              <a:t>fragmentation of hydrocarbon chains</a:t>
            </a:r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5239802" y="6085201"/>
            <a:ext cx="6623335" cy="14810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7519374" y="5431807"/>
            <a:ext cx="206419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/>
              <a:t>C</a:t>
            </a:r>
            <a:r>
              <a:rPr lang="cs-CZ" sz="1600" b="1" baseline="-25000" dirty="0"/>
              <a:t>2</a:t>
            </a:r>
            <a:r>
              <a:rPr lang="en-US" sz="1600" b="1" baseline="-25000" dirty="0"/>
              <a:t>8</a:t>
            </a:r>
            <a:r>
              <a:rPr lang="en-US" sz="1600" b="1" dirty="0"/>
              <a:t>H</a:t>
            </a:r>
            <a:r>
              <a:rPr lang="en-US" sz="1600" b="1" baseline="-25000" dirty="0"/>
              <a:t>56</a:t>
            </a:r>
            <a:endParaRPr lang="en-US" sz="1600" i="1" dirty="0"/>
          </a:p>
          <a:p>
            <a:pPr algn="ctr"/>
            <a:r>
              <a:rPr lang="en-US" sz="1600" i="1" dirty="0"/>
              <a:t>392.4314</a:t>
            </a:r>
          </a:p>
        </p:txBody>
      </p:sp>
    </p:spTree>
    <p:extLst>
      <p:ext uri="{BB962C8B-B14F-4D97-AF65-F5344CB8AC3E}">
        <p14:creationId xmlns:p14="http://schemas.microsoft.com/office/powerpoint/2010/main" val="337599658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22014"/>
            <a:ext cx="12192000" cy="6135986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10858861" y="1830710"/>
            <a:ext cx="206419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/>
              <a:t>C</a:t>
            </a:r>
            <a:r>
              <a:rPr lang="cs-CZ" sz="1600" b="1" baseline="-25000" dirty="0"/>
              <a:t>4</a:t>
            </a:r>
            <a:r>
              <a:rPr lang="en-US" sz="1600" b="1" baseline="-25000" dirty="0"/>
              <a:t>2</a:t>
            </a:r>
            <a:r>
              <a:rPr lang="en-US" sz="1600" b="1" dirty="0"/>
              <a:t>H</a:t>
            </a:r>
            <a:r>
              <a:rPr lang="en-US" sz="1600" b="1" baseline="-25000" dirty="0"/>
              <a:t>78</a:t>
            </a:r>
            <a:r>
              <a:rPr lang="en-US" sz="1600" b="1" dirty="0"/>
              <a:t>O</a:t>
            </a:r>
            <a:r>
              <a:rPr lang="en-US" sz="1600" b="1" baseline="-25000" dirty="0"/>
              <a:t>2</a:t>
            </a:r>
          </a:p>
          <a:p>
            <a:pPr algn="ctr"/>
            <a:r>
              <a:rPr lang="en-US" sz="1600" dirty="0"/>
              <a:t>[M+H]+</a:t>
            </a:r>
          </a:p>
          <a:p>
            <a:pPr algn="ctr"/>
            <a:r>
              <a:rPr lang="en-US" sz="1600" i="1" dirty="0"/>
              <a:t>m/z 615.6071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810733" y="1514310"/>
            <a:ext cx="236446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rgbClr val="FF0000"/>
                </a:solidFill>
              </a:rPr>
              <a:t>wax ester (24:0/</a:t>
            </a:r>
            <a:r>
              <a:rPr lang="cs-CZ" sz="1600" b="1" dirty="0">
                <a:solidFill>
                  <a:srgbClr val="FF0000"/>
                </a:solidFill>
              </a:rPr>
              <a:t>18:</a:t>
            </a:r>
            <a:r>
              <a:rPr lang="en-US" sz="1600" b="1" dirty="0">
                <a:solidFill>
                  <a:srgbClr val="FF0000"/>
                </a:solidFill>
              </a:rPr>
              <a:t>3)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972840" y="3491527"/>
            <a:ext cx="206419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/>
              <a:t>C</a:t>
            </a:r>
            <a:r>
              <a:rPr lang="en-US" sz="1600" b="1" baseline="-25000" dirty="0"/>
              <a:t>18</a:t>
            </a:r>
            <a:r>
              <a:rPr lang="en-US" sz="1600" b="1" dirty="0"/>
              <a:t>H</a:t>
            </a:r>
            <a:r>
              <a:rPr lang="cs-CZ" sz="1600" b="1" baseline="-25000" dirty="0"/>
              <a:t>30</a:t>
            </a:r>
            <a:r>
              <a:rPr lang="en-US" sz="1600" b="1" dirty="0"/>
              <a:t>O</a:t>
            </a:r>
            <a:r>
              <a:rPr lang="en-US" sz="1600" b="1" baseline="-25000" dirty="0"/>
              <a:t>2</a:t>
            </a:r>
            <a:endParaRPr lang="en-US" sz="1600" baseline="-25000" dirty="0"/>
          </a:p>
          <a:p>
            <a:pPr algn="ctr"/>
            <a:r>
              <a:rPr lang="en-US" sz="1600" dirty="0"/>
              <a:t>[M+H]+</a:t>
            </a:r>
          </a:p>
          <a:p>
            <a:pPr algn="ctr"/>
            <a:r>
              <a:rPr lang="en-US" sz="1600" i="1" dirty="0"/>
              <a:t>m/z 27</a:t>
            </a:r>
            <a:r>
              <a:rPr lang="cs-CZ" sz="1600" i="1" dirty="0"/>
              <a:t>9</a:t>
            </a:r>
            <a:r>
              <a:rPr lang="en-US" sz="1600" i="1" dirty="0"/>
              <a:t>.2</a:t>
            </a:r>
            <a:r>
              <a:rPr lang="cs-CZ" sz="1600" i="1" dirty="0"/>
              <a:t>32</a:t>
            </a:r>
            <a:r>
              <a:rPr lang="en-US" sz="1600" i="1" dirty="0"/>
              <a:t>6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5539962" y="3189069"/>
            <a:ext cx="196460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rgbClr val="FF0000"/>
                </a:solidFill>
              </a:rPr>
              <a:t>FFA (18:</a:t>
            </a:r>
            <a:r>
              <a:rPr lang="cs-CZ" sz="1600" b="1" dirty="0">
                <a:solidFill>
                  <a:srgbClr val="FF0000"/>
                </a:solidFill>
              </a:rPr>
              <a:t>3</a:t>
            </a:r>
            <a:r>
              <a:rPr lang="en-US" sz="1600" b="1" dirty="0">
                <a:solidFill>
                  <a:srgbClr val="FF0000"/>
                </a:solidFill>
              </a:rPr>
              <a:t>)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279273" y="60160"/>
            <a:ext cx="206419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/>
              <a:t>C</a:t>
            </a:r>
            <a:r>
              <a:rPr lang="en-US" sz="1600" b="1" baseline="-25000" dirty="0"/>
              <a:t>18</a:t>
            </a:r>
            <a:r>
              <a:rPr lang="en-US" sz="1600" b="1" dirty="0"/>
              <a:t>H</a:t>
            </a:r>
            <a:r>
              <a:rPr lang="cs-CZ" sz="1600" b="1" baseline="-25000" dirty="0"/>
              <a:t>28</a:t>
            </a:r>
            <a:r>
              <a:rPr lang="en-US" sz="1600" b="1" dirty="0"/>
              <a:t>O</a:t>
            </a:r>
            <a:endParaRPr lang="en-US" sz="1600" dirty="0"/>
          </a:p>
          <a:p>
            <a:pPr algn="ctr"/>
            <a:r>
              <a:rPr lang="en-US" sz="1600" dirty="0"/>
              <a:t>[RCO]+</a:t>
            </a:r>
          </a:p>
          <a:p>
            <a:pPr algn="ctr"/>
            <a:r>
              <a:rPr lang="en-US" sz="1600" i="1" dirty="0"/>
              <a:t>m/z 26</a:t>
            </a:r>
            <a:r>
              <a:rPr lang="cs-CZ" sz="1600" i="1" dirty="0"/>
              <a:t>1</a:t>
            </a:r>
            <a:r>
              <a:rPr lang="en-US" sz="1600" i="1" dirty="0"/>
              <a:t>.2</a:t>
            </a:r>
            <a:r>
              <a:rPr lang="cs-CZ" sz="1600" i="1" dirty="0"/>
              <a:t>2</a:t>
            </a:r>
            <a:r>
              <a:rPr lang="en-US" sz="1600" i="1" dirty="0"/>
              <a:t>05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3555153" y="2427956"/>
            <a:ext cx="206419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/>
              <a:t>C</a:t>
            </a:r>
            <a:r>
              <a:rPr lang="en-US" sz="1600" b="1" baseline="-25000" dirty="0"/>
              <a:t>18</a:t>
            </a:r>
            <a:r>
              <a:rPr lang="en-US" sz="1600" b="1" dirty="0"/>
              <a:t>H</a:t>
            </a:r>
            <a:r>
              <a:rPr lang="cs-CZ" sz="1600" b="1" baseline="-25000" dirty="0"/>
              <a:t>26</a:t>
            </a:r>
            <a:endParaRPr lang="en-US" sz="1600" b="1" baseline="-25000" dirty="0"/>
          </a:p>
          <a:p>
            <a:pPr algn="ctr"/>
            <a:r>
              <a:rPr lang="en-US" sz="1600" dirty="0"/>
              <a:t>[RCO</a:t>
            </a:r>
            <a:r>
              <a:rPr lang="cs-CZ" sz="1600" dirty="0"/>
              <a:t>-H</a:t>
            </a:r>
            <a:r>
              <a:rPr lang="cs-CZ" sz="1600" baseline="-25000" dirty="0"/>
              <a:t>2</a:t>
            </a:r>
            <a:r>
              <a:rPr lang="cs-CZ" sz="1600" dirty="0"/>
              <a:t>O</a:t>
            </a:r>
            <a:r>
              <a:rPr lang="en-US" sz="1600" dirty="0"/>
              <a:t>]+</a:t>
            </a:r>
          </a:p>
          <a:p>
            <a:pPr algn="ctr"/>
            <a:r>
              <a:rPr lang="en-US" sz="1600" i="1" dirty="0"/>
              <a:t>m/z </a:t>
            </a:r>
            <a:r>
              <a:rPr lang="cs-CZ" sz="1600" i="1" dirty="0"/>
              <a:t>243.2</a:t>
            </a:r>
            <a:r>
              <a:rPr lang="en-US" sz="1600" i="1" dirty="0"/>
              <a:t>090</a:t>
            </a:r>
          </a:p>
        </p:txBody>
      </p:sp>
      <p:cxnSp>
        <p:nvCxnSpPr>
          <p:cNvPr id="17" name="Straight Arrow Connector 16"/>
          <p:cNvCxnSpPr/>
          <p:nvPr/>
        </p:nvCxnSpPr>
        <p:spPr>
          <a:xfrm>
            <a:off x="5709033" y="6133327"/>
            <a:ext cx="6105978" cy="2778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7997231" y="5510013"/>
            <a:ext cx="206419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/>
              <a:t>C</a:t>
            </a:r>
            <a:r>
              <a:rPr lang="cs-CZ" sz="1600" b="1" baseline="-25000" dirty="0"/>
              <a:t>2</a:t>
            </a:r>
            <a:r>
              <a:rPr lang="en-US" sz="1600" b="1" baseline="-25000" dirty="0"/>
              <a:t>4</a:t>
            </a:r>
            <a:r>
              <a:rPr lang="en-US" sz="1600" b="1" dirty="0"/>
              <a:t>H</a:t>
            </a:r>
            <a:r>
              <a:rPr lang="en-US" sz="1600" b="1" baseline="-25000" dirty="0"/>
              <a:t>48</a:t>
            </a:r>
            <a:endParaRPr lang="en-US" sz="1600" i="1" dirty="0"/>
          </a:p>
          <a:p>
            <a:pPr algn="ctr"/>
            <a:r>
              <a:rPr lang="en-US" sz="1600" i="1" dirty="0"/>
              <a:t>336.3745</a:t>
            </a:r>
          </a:p>
        </p:txBody>
      </p:sp>
      <p:sp>
        <p:nvSpPr>
          <p:cNvPr id="20" name="Left Brace 19"/>
          <p:cNvSpPr/>
          <p:nvPr/>
        </p:nvSpPr>
        <p:spPr>
          <a:xfrm rot="5400000">
            <a:off x="2815236" y="3195706"/>
            <a:ext cx="301096" cy="3501189"/>
          </a:xfrm>
          <a:prstGeom prst="leftBrac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/>
          <p:cNvSpPr txBox="1"/>
          <p:nvPr/>
        </p:nvSpPr>
        <p:spPr>
          <a:xfrm>
            <a:off x="1828584" y="4072477"/>
            <a:ext cx="240398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/>
              <a:t>fragmentation of hydrocarbon chains</a:t>
            </a:r>
          </a:p>
        </p:txBody>
      </p:sp>
    </p:spTree>
    <p:extLst>
      <p:ext uri="{BB962C8B-B14F-4D97-AF65-F5344CB8AC3E}">
        <p14:creationId xmlns:p14="http://schemas.microsoft.com/office/powerpoint/2010/main" val="1581219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722014"/>
            <a:ext cx="12192000" cy="613598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906988" y="-22154"/>
            <a:ext cx="206419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/>
              <a:t>C</a:t>
            </a:r>
            <a:r>
              <a:rPr lang="cs-CZ" sz="1600" b="1" baseline="-25000" dirty="0"/>
              <a:t>4</a:t>
            </a:r>
            <a:r>
              <a:rPr lang="en-US" sz="1600" b="1" baseline="-25000" dirty="0"/>
              <a:t>6</a:t>
            </a:r>
            <a:r>
              <a:rPr lang="en-US" sz="1600" b="1" dirty="0"/>
              <a:t>H</a:t>
            </a:r>
            <a:r>
              <a:rPr lang="en-US" sz="1600" b="1" baseline="-25000" dirty="0"/>
              <a:t>86</a:t>
            </a:r>
            <a:r>
              <a:rPr lang="en-US" sz="1600" b="1" dirty="0"/>
              <a:t>O</a:t>
            </a:r>
            <a:r>
              <a:rPr lang="en-US" sz="1600" b="1" baseline="-25000" dirty="0"/>
              <a:t>2</a:t>
            </a:r>
          </a:p>
          <a:p>
            <a:pPr algn="ctr"/>
            <a:r>
              <a:rPr lang="en-US" sz="1600" dirty="0"/>
              <a:t>[M+H]+</a:t>
            </a:r>
          </a:p>
          <a:p>
            <a:pPr algn="ctr"/>
            <a:r>
              <a:rPr lang="en-US" sz="1600" i="1" dirty="0"/>
              <a:t>m/z 671.6644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1009768" y="-338435"/>
            <a:ext cx="236446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rgbClr val="FF0000"/>
                </a:solidFill>
              </a:rPr>
              <a:t>wax ester (28:0/</a:t>
            </a:r>
            <a:r>
              <a:rPr lang="cs-CZ" sz="1600" b="1" dirty="0">
                <a:solidFill>
                  <a:srgbClr val="FF0000"/>
                </a:solidFill>
              </a:rPr>
              <a:t>18:</a:t>
            </a:r>
            <a:r>
              <a:rPr lang="en-US" sz="1600" b="1" dirty="0">
                <a:solidFill>
                  <a:srgbClr val="FF0000"/>
                </a:solidFill>
              </a:rPr>
              <a:t>3)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587829" y="4020917"/>
            <a:ext cx="206419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/>
              <a:t>C</a:t>
            </a:r>
            <a:r>
              <a:rPr lang="en-US" sz="1600" b="1" baseline="-25000" dirty="0"/>
              <a:t>18</a:t>
            </a:r>
            <a:r>
              <a:rPr lang="en-US" sz="1600" b="1" dirty="0"/>
              <a:t>H</a:t>
            </a:r>
            <a:r>
              <a:rPr lang="cs-CZ" sz="1600" b="1" baseline="-25000" dirty="0"/>
              <a:t>30</a:t>
            </a:r>
            <a:r>
              <a:rPr lang="en-US" sz="1600" b="1" dirty="0"/>
              <a:t>O</a:t>
            </a:r>
            <a:r>
              <a:rPr lang="en-US" sz="1600" b="1" baseline="-25000" dirty="0"/>
              <a:t>2</a:t>
            </a:r>
            <a:endParaRPr lang="en-US" sz="1600" baseline="-25000" dirty="0"/>
          </a:p>
          <a:p>
            <a:pPr algn="ctr"/>
            <a:r>
              <a:rPr lang="en-US" sz="1600" dirty="0"/>
              <a:t>[M+H]+</a:t>
            </a:r>
          </a:p>
          <a:p>
            <a:pPr algn="ctr"/>
            <a:r>
              <a:rPr lang="en-US" sz="1600" i="1" dirty="0"/>
              <a:t>m/z 27</a:t>
            </a:r>
            <a:r>
              <a:rPr lang="cs-CZ" sz="1600" i="1" dirty="0"/>
              <a:t>9</a:t>
            </a:r>
            <a:r>
              <a:rPr lang="en-US" sz="1600" i="1" dirty="0"/>
              <a:t>.2281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113700" y="3771629"/>
            <a:ext cx="196460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rgbClr val="FF0000"/>
                </a:solidFill>
              </a:rPr>
              <a:t>FFA (18:</a:t>
            </a:r>
            <a:r>
              <a:rPr lang="cs-CZ" sz="1600" b="1" dirty="0">
                <a:solidFill>
                  <a:srgbClr val="FF0000"/>
                </a:solidFill>
              </a:rPr>
              <a:t>3</a:t>
            </a:r>
            <a:r>
              <a:rPr lang="en-US" sz="1600" b="1" dirty="0">
                <a:solidFill>
                  <a:srgbClr val="FF0000"/>
                </a:solidFill>
              </a:rPr>
              <a:t>)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834453" y="2718185"/>
            <a:ext cx="206419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/>
              <a:t>C</a:t>
            </a:r>
            <a:r>
              <a:rPr lang="en-US" sz="1600" b="1" baseline="-25000" dirty="0"/>
              <a:t>18</a:t>
            </a:r>
            <a:r>
              <a:rPr lang="en-US" sz="1600" b="1" dirty="0"/>
              <a:t>H</a:t>
            </a:r>
            <a:r>
              <a:rPr lang="cs-CZ" sz="1600" b="1" baseline="-25000" dirty="0"/>
              <a:t>28</a:t>
            </a:r>
            <a:r>
              <a:rPr lang="en-US" sz="1600" b="1" dirty="0"/>
              <a:t>O</a:t>
            </a:r>
            <a:endParaRPr lang="en-US" sz="1600" dirty="0"/>
          </a:p>
          <a:p>
            <a:pPr algn="ctr"/>
            <a:r>
              <a:rPr lang="en-US" sz="1600" dirty="0"/>
              <a:t>[RCO]+</a:t>
            </a:r>
          </a:p>
          <a:p>
            <a:pPr algn="ctr"/>
            <a:r>
              <a:rPr lang="en-US" sz="1600" i="1" dirty="0"/>
              <a:t>m/z 26</a:t>
            </a:r>
            <a:r>
              <a:rPr lang="cs-CZ" sz="1600" i="1" dirty="0"/>
              <a:t>1</a:t>
            </a:r>
            <a:r>
              <a:rPr lang="en-US" sz="1600" i="1" dirty="0"/>
              <a:t>.2</a:t>
            </a:r>
            <a:r>
              <a:rPr lang="cs-CZ" sz="1600" i="1" dirty="0"/>
              <a:t>2</a:t>
            </a:r>
            <a:r>
              <a:rPr lang="en-US" sz="1600" i="1" dirty="0"/>
              <a:t>03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183163" y="3869688"/>
            <a:ext cx="206419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/>
              <a:t>C</a:t>
            </a:r>
            <a:r>
              <a:rPr lang="en-US" sz="1600" b="1" baseline="-25000" dirty="0"/>
              <a:t>18</a:t>
            </a:r>
            <a:r>
              <a:rPr lang="en-US" sz="1600" b="1" dirty="0"/>
              <a:t>H</a:t>
            </a:r>
            <a:r>
              <a:rPr lang="cs-CZ" sz="1600" b="1" baseline="-25000" dirty="0"/>
              <a:t>26</a:t>
            </a:r>
            <a:endParaRPr lang="en-US" sz="1600" b="1" baseline="-25000" dirty="0"/>
          </a:p>
          <a:p>
            <a:pPr algn="ctr"/>
            <a:r>
              <a:rPr lang="en-US" sz="1600" dirty="0"/>
              <a:t>[RCO</a:t>
            </a:r>
            <a:r>
              <a:rPr lang="cs-CZ" sz="1600" dirty="0"/>
              <a:t>-H</a:t>
            </a:r>
            <a:r>
              <a:rPr lang="cs-CZ" sz="1600" baseline="-25000" dirty="0"/>
              <a:t>2</a:t>
            </a:r>
            <a:r>
              <a:rPr lang="cs-CZ" sz="1600" dirty="0"/>
              <a:t>O</a:t>
            </a:r>
            <a:r>
              <a:rPr lang="en-US" sz="1600" dirty="0"/>
              <a:t>]+</a:t>
            </a:r>
          </a:p>
          <a:p>
            <a:pPr algn="ctr"/>
            <a:r>
              <a:rPr lang="en-US" sz="1600" i="1" dirty="0"/>
              <a:t>m/z </a:t>
            </a:r>
            <a:r>
              <a:rPr lang="cs-CZ" sz="1600" i="1" dirty="0"/>
              <a:t>243.2</a:t>
            </a:r>
            <a:r>
              <a:rPr lang="en-US" sz="1600" i="1" dirty="0"/>
              <a:t>083</a:t>
            </a:r>
          </a:p>
        </p:txBody>
      </p:sp>
      <p:sp>
        <p:nvSpPr>
          <p:cNvPr id="9" name="Left Brace 8"/>
          <p:cNvSpPr/>
          <p:nvPr/>
        </p:nvSpPr>
        <p:spPr>
          <a:xfrm rot="5400000">
            <a:off x="2620296" y="4120753"/>
            <a:ext cx="301096" cy="3111311"/>
          </a:xfrm>
          <a:prstGeom prst="leftBrac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1706403" y="4802585"/>
            <a:ext cx="21362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/>
              <a:t>fragmentation of hydrocarbon chains</a:t>
            </a:r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5247353" y="6133327"/>
            <a:ext cx="6567658" cy="2778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7227155" y="5525860"/>
            <a:ext cx="206419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/>
              <a:t>C</a:t>
            </a:r>
            <a:r>
              <a:rPr lang="cs-CZ" sz="1600" b="1" baseline="-25000" dirty="0"/>
              <a:t>2</a:t>
            </a:r>
            <a:r>
              <a:rPr lang="en-US" sz="1600" b="1" baseline="-25000" dirty="0"/>
              <a:t>8</a:t>
            </a:r>
            <a:r>
              <a:rPr lang="en-US" sz="1600" b="1" dirty="0"/>
              <a:t>H</a:t>
            </a:r>
            <a:r>
              <a:rPr lang="en-US" sz="1600" b="1" baseline="-25000" dirty="0"/>
              <a:t>56</a:t>
            </a:r>
            <a:endParaRPr lang="en-US" sz="1600" i="1" dirty="0"/>
          </a:p>
          <a:p>
            <a:pPr algn="ctr"/>
            <a:r>
              <a:rPr lang="en-US" sz="1600" i="1" dirty="0"/>
              <a:t>392.4363</a:t>
            </a:r>
          </a:p>
        </p:txBody>
      </p:sp>
    </p:spTree>
    <p:extLst>
      <p:ext uri="{BB962C8B-B14F-4D97-AF65-F5344CB8AC3E}">
        <p14:creationId xmlns:p14="http://schemas.microsoft.com/office/powerpoint/2010/main" val="309281351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22014"/>
            <a:ext cx="12192000" cy="613598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830788" y="-22273"/>
            <a:ext cx="206419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/>
              <a:t>C</a:t>
            </a:r>
            <a:r>
              <a:rPr lang="cs-CZ" sz="1600" b="1" baseline="-25000" dirty="0"/>
              <a:t>4</a:t>
            </a:r>
            <a:r>
              <a:rPr lang="en-US" sz="1600" b="1" baseline="-25000" dirty="0"/>
              <a:t>6</a:t>
            </a:r>
            <a:r>
              <a:rPr lang="en-US" sz="1600" b="1" dirty="0"/>
              <a:t>H</a:t>
            </a:r>
            <a:r>
              <a:rPr lang="en-US" sz="1600" b="1" baseline="-25000" dirty="0"/>
              <a:t>88</a:t>
            </a:r>
            <a:r>
              <a:rPr lang="en-US" sz="1600" b="1" dirty="0"/>
              <a:t>O</a:t>
            </a:r>
            <a:r>
              <a:rPr lang="en-US" sz="1600" b="1" baseline="-25000" dirty="0"/>
              <a:t>2</a:t>
            </a:r>
          </a:p>
          <a:p>
            <a:pPr algn="ctr"/>
            <a:r>
              <a:rPr lang="en-US" sz="1600" dirty="0"/>
              <a:t>[M+H]+</a:t>
            </a:r>
          </a:p>
          <a:p>
            <a:pPr algn="ctr"/>
            <a:r>
              <a:rPr lang="en-US" sz="1600" i="1" dirty="0"/>
              <a:t>m/z 673.6794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0933568" y="-338554"/>
            <a:ext cx="236446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rgbClr val="FF0000"/>
                </a:solidFill>
              </a:rPr>
              <a:t>wax ester (28:0/</a:t>
            </a:r>
            <a:r>
              <a:rPr lang="cs-CZ" sz="1600" b="1" dirty="0">
                <a:solidFill>
                  <a:srgbClr val="FF0000"/>
                </a:solidFill>
              </a:rPr>
              <a:t>18:</a:t>
            </a:r>
            <a:r>
              <a:rPr lang="en-US" sz="1600" b="1" dirty="0">
                <a:solidFill>
                  <a:srgbClr val="FF0000"/>
                </a:solidFill>
              </a:rPr>
              <a:t>2)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528527" y="3774616"/>
            <a:ext cx="206419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/>
              <a:t>C</a:t>
            </a:r>
            <a:r>
              <a:rPr lang="en-US" sz="1600" b="1" baseline="-25000" dirty="0"/>
              <a:t>1</a:t>
            </a:r>
            <a:r>
              <a:rPr lang="cs-CZ" sz="1600" b="1" baseline="-25000" dirty="0"/>
              <a:t>8</a:t>
            </a:r>
            <a:r>
              <a:rPr lang="en-US" sz="1600" b="1" dirty="0"/>
              <a:t>H</a:t>
            </a:r>
            <a:r>
              <a:rPr lang="en-US" sz="1600" b="1" baseline="-25000" dirty="0"/>
              <a:t>3</a:t>
            </a:r>
            <a:r>
              <a:rPr lang="cs-CZ" sz="1600" b="1" baseline="-25000" dirty="0"/>
              <a:t>2</a:t>
            </a:r>
            <a:r>
              <a:rPr lang="en-US" sz="1600" b="1" dirty="0"/>
              <a:t>O</a:t>
            </a:r>
            <a:r>
              <a:rPr lang="en-US" sz="1600" b="1" baseline="-25000" dirty="0"/>
              <a:t>2</a:t>
            </a:r>
          </a:p>
          <a:p>
            <a:pPr algn="ctr"/>
            <a:r>
              <a:rPr lang="en-US" sz="1600" dirty="0"/>
              <a:t>[RCOOH</a:t>
            </a:r>
            <a:r>
              <a:rPr lang="en-US" sz="1600" baseline="-25000" dirty="0"/>
              <a:t>2</a:t>
            </a:r>
            <a:r>
              <a:rPr lang="en-US" sz="1600" dirty="0"/>
              <a:t>]+</a:t>
            </a:r>
          </a:p>
          <a:p>
            <a:pPr algn="ctr"/>
            <a:r>
              <a:rPr lang="en-US" sz="1600" i="1" dirty="0"/>
              <a:t>m/z </a:t>
            </a:r>
            <a:r>
              <a:rPr lang="cs-CZ" sz="1600" i="1" dirty="0"/>
              <a:t>281.</a:t>
            </a:r>
            <a:r>
              <a:rPr lang="en-US" sz="1600" i="1" dirty="0"/>
              <a:t>2473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113699" y="3509083"/>
            <a:ext cx="196460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rgbClr val="FF0000"/>
                </a:solidFill>
              </a:rPr>
              <a:t>FA (18:2)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919886" y="9525"/>
            <a:ext cx="206419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/>
              <a:t>C</a:t>
            </a:r>
            <a:r>
              <a:rPr lang="en-US" sz="1600" b="1" baseline="-25000" dirty="0"/>
              <a:t>18</a:t>
            </a:r>
            <a:r>
              <a:rPr lang="en-US" sz="1600" b="1" dirty="0"/>
              <a:t>H</a:t>
            </a:r>
            <a:r>
              <a:rPr lang="en-US" sz="1600" b="1" baseline="-25000" dirty="0"/>
              <a:t>3</a:t>
            </a:r>
            <a:r>
              <a:rPr lang="cs-CZ" sz="1600" b="1" baseline="-25000" dirty="0"/>
              <a:t>0</a:t>
            </a:r>
            <a:r>
              <a:rPr lang="en-US" sz="1600" b="1" dirty="0"/>
              <a:t>O</a:t>
            </a:r>
            <a:endParaRPr lang="en-US" sz="1600" dirty="0"/>
          </a:p>
          <a:p>
            <a:pPr algn="ctr"/>
            <a:r>
              <a:rPr lang="en-US" sz="1600" dirty="0"/>
              <a:t>[RCO]+</a:t>
            </a:r>
          </a:p>
          <a:p>
            <a:pPr algn="ctr"/>
            <a:r>
              <a:rPr lang="en-US" sz="1600" i="1" dirty="0"/>
              <a:t>m/z 26</a:t>
            </a:r>
            <a:r>
              <a:rPr lang="cs-CZ" sz="1600" i="1" dirty="0"/>
              <a:t>3</a:t>
            </a:r>
            <a:r>
              <a:rPr lang="en-US" sz="1600" i="1" dirty="0"/>
              <a:t>.2397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887791" y="1102807"/>
            <a:ext cx="206419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/>
              <a:t>C</a:t>
            </a:r>
            <a:r>
              <a:rPr lang="en-US" sz="1600" b="1" baseline="-25000" dirty="0"/>
              <a:t>18</a:t>
            </a:r>
            <a:r>
              <a:rPr lang="en-US" sz="1600" b="1" dirty="0"/>
              <a:t>H</a:t>
            </a:r>
            <a:r>
              <a:rPr lang="cs-CZ" sz="1600" b="1" baseline="-25000" dirty="0"/>
              <a:t>28</a:t>
            </a:r>
            <a:endParaRPr lang="en-US" sz="1600" dirty="0"/>
          </a:p>
          <a:p>
            <a:pPr algn="ctr"/>
            <a:r>
              <a:rPr lang="en-US" sz="1600" dirty="0"/>
              <a:t>[RCO-H</a:t>
            </a:r>
            <a:r>
              <a:rPr lang="en-US" sz="1600" baseline="-25000" dirty="0"/>
              <a:t>2</a:t>
            </a:r>
            <a:r>
              <a:rPr lang="en-US" sz="1600" dirty="0"/>
              <a:t>O]+</a:t>
            </a:r>
          </a:p>
          <a:p>
            <a:pPr algn="ctr"/>
            <a:r>
              <a:rPr lang="en-US" sz="1600" i="1" dirty="0"/>
              <a:t>m/z 24</a:t>
            </a:r>
            <a:r>
              <a:rPr lang="cs-CZ" sz="1600" i="1" dirty="0"/>
              <a:t>5</a:t>
            </a:r>
            <a:r>
              <a:rPr lang="en-US" sz="1600" i="1" dirty="0"/>
              <a:t>.2</a:t>
            </a:r>
            <a:r>
              <a:rPr lang="cs-CZ" sz="1600" i="1" dirty="0"/>
              <a:t>2</a:t>
            </a:r>
            <a:r>
              <a:rPr lang="en-US" sz="1600" i="1" dirty="0"/>
              <a:t>54</a:t>
            </a:r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5256878" y="6133327"/>
            <a:ext cx="6567658" cy="2778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7244408" y="5523298"/>
            <a:ext cx="206419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/>
              <a:t>C</a:t>
            </a:r>
            <a:r>
              <a:rPr lang="cs-CZ" sz="1600" b="1" baseline="-25000" dirty="0"/>
              <a:t>2</a:t>
            </a:r>
            <a:r>
              <a:rPr lang="en-US" sz="1600" b="1" baseline="-25000" dirty="0"/>
              <a:t>8</a:t>
            </a:r>
            <a:r>
              <a:rPr lang="en-US" sz="1600" b="1" dirty="0"/>
              <a:t>H</a:t>
            </a:r>
            <a:r>
              <a:rPr lang="en-US" sz="1600" b="1" baseline="-25000" dirty="0"/>
              <a:t>56</a:t>
            </a:r>
            <a:endParaRPr lang="en-US" sz="1600" i="1" dirty="0"/>
          </a:p>
          <a:p>
            <a:pPr algn="ctr"/>
            <a:r>
              <a:rPr lang="en-US" sz="1600" i="1" dirty="0"/>
              <a:t>392.4321</a:t>
            </a:r>
          </a:p>
        </p:txBody>
      </p:sp>
      <p:sp>
        <p:nvSpPr>
          <p:cNvPr id="11" name="Left Brace 10"/>
          <p:cNvSpPr/>
          <p:nvPr/>
        </p:nvSpPr>
        <p:spPr>
          <a:xfrm rot="5400000">
            <a:off x="2603158" y="3662170"/>
            <a:ext cx="301096" cy="3111311"/>
          </a:xfrm>
          <a:prstGeom prst="leftBrac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1689265" y="4344002"/>
            <a:ext cx="21362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/>
              <a:t>fragmentation of hydrocarbon chains</a:t>
            </a:r>
          </a:p>
        </p:txBody>
      </p:sp>
    </p:spTree>
    <p:extLst>
      <p:ext uri="{BB962C8B-B14F-4D97-AF65-F5344CB8AC3E}">
        <p14:creationId xmlns:p14="http://schemas.microsoft.com/office/powerpoint/2010/main" val="111644446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22014"/>
            <a:ext cx="12192000" cy="613598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830788" y="-22273"/>
            <a:ext cx="206419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/>
              <a:t>C</a:t>
            </a:r>
            <a:r>
              <a:rPr lang="cs-CZ" sz="1600" b="1" baseline="-25000" dirty="0"/>
              <a:t>4</a:t>
            </a:r>
            <a:r>
              <a:rPr lang="en-US" sz="1600" b="1" baseline="-25000" dirty="0"/>
              <a:t>6</a:t>
            </a:r>
            <a:r>
              <a:rPr lang="en-US" sz="1600" b="1" dirty="0"/>
              <a:t>H</a:t>
            </a:r>
            <a:r>
              <a:rPr lang="en-US" sz="1600" b="1" baseline="-25000" dirty="0"/>
              <a:t>84</a:t>
            </a:r>
            <a:r>
              <a:rPr lang="en-US" sz="1600" b="1" dirty="0"/>
              <a:t>O</a:t>
            </a:r>
            <a:r>
              <a:rPr lang="en-US" sz="1600" b="1" baseline="-25000" dirty="0"/>
              <a:t>2</a:t>
            </a:r>
          </a:p>
          <a:p>
            <a:pPr algn="ctr"/>
            <a:r>
              <a:rPr lang="en-US" sz="1600" dirty="0"/>
              <a:t>[M+H]+</a:t>
            </a:r>
          </a:p>
          <a:p>
            <a:pPr algn="ctr"/>
            <a:r>
              <a:rPr lang="en-US" sz="1600" i="1" dirty="0"/>
              <a:t>m/z 669.6464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0933568" y="-338554"/>
            <a:ext cx="236446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rgbClr val="FF0000"/>
                </a:solidFill>
              </a:rPr>
              <a:t>wax ester (28:0/</a:t>
            </a:r>
            <a:r>
              <a:rPr lang="cs-CZ" sz="1600" b="1" dirty="0">
                <a:solidFill>
                  <a:srgbClr val="FF0000"/>
                </a:solidFill>
              </a:rPr>
              <a:t>18:</a:t>
            </a:r>
            <a:r>
              <a:rPr lang="en-US" sz="1600" b="1" dirty="0">
                <a:solidFill>
                  <a:srgbClr val="FF0000"/>
                </a:solidFill>
              </a:rPr>
              <a:t>4)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830591" y="5642742"/>
            <a:ext cx="206419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/>
              <a:t>C</a:t>
            </a:r>
            <a:r>
              <a:rPr lang="en-US" sz="1400" b="1" baseline="-25000" dirty="0"/>
              <a:t>1</a:t>
            </a:r>
            <a:r>
              <a:rPr lang="cs-CZ" sz="1400" b="1" baseline="-25000" dirty="0"/>
              <a:t>8</a:t>
            </a:r>
            <a:r>
              <a:rPr lang="en-US" sz="1400" b="1" dirty="0"/>
              <a:t>H</a:t>
            </a:r>
            <a:r>
              <a:rPr lang="en-US" sz="1400" b="1" baseline="-25000" dirty="0"/>
              <a:t>28</a:t>
            </a:r>
            <a:r>
              <a:rPr lang="en-US" sz="1400" b="1" dirty="0"/>
              <a:t>O</a:t>
            </a:r>
            <a:r>
              <a:rPr lang="en-US" sz="1400" b="1" baseline="-25000" dirty="0"/>
              <a:t>2</a:t>
            </a:r>
          </a:p>
          <a:p>
            <a:pPr algn="ctr"/>
            <a:r>
              <a:rPr lang="en-US" sz="1400" dirty="0"/>
              <a:t>[RCOOH</a:t>
            </a:r>
            <a:r>
              <a:rPr lang="en-US" sz="1400" baseline="-25000" dirty="0"/>
              <a:t>2</a:t>
            </a:r>
            <a:r>
              <a:rPr lang="en-US" sz="1400" dirty="0"/>
              <a:t>]+</a:t>
            </a:r>
          </a:p>
          <a:p>
            <a:pPr algn="ctr"/>
            <a:r>
              <a:rPr lang="en-US" sz="1400" i="1" dirty="0"/>
              <a:t>m/z 277.2160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402040" y="5354737"/>
            <a:ext cx="196460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rgbClr val="FF0000"/>
                </a:solidFill>
              </a:rPr>
              <a:t>FA (18:4)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980131" y="4677399"/>
            <a:ext cx="206419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/>
              <a:t>C</a:t>
            </a:r>
            <a:r>
              <a:rPr lang="en-US" sz="1400" b="1" baseline="-25000" dirty="0"/>
              <a:t>18</a:t>
            </a:r>
            <a:r>
              <a:rPr lang="en-US" sz="1400" b="1" dirty="0"/>
              <a:t>H</a:t>
            </a:r>
            <a:r>
              <a:rPr lang="en-US" sz="1400" b="1" baseline="-25000" dirty="0"/>
              <a:t>26</a:t>
            </a:r>
            <a:r>
              <a:rPr lang="en-US" sz="1400" b="1" dirty="0"/>
              <a:t>O</a:t>
            </a:r>
            <a:endParaRPr lang="en-US" sz="1400" dirty="0"/>
          </a:p>
          <a:p>
            <a:pPr algn="ctr"/>
            <a:r>
              <a:rPr lang="en-US" sz="1400" dirty="0"/>
              <a:t>[RCO]+</a:t>
            </a:r>
          </a:p>
          <a:p>
            <a:pPr algn="ctr"/>
            <a:r>
              <a:rPr lang="en-US" sz="1400" i="1" dirty="0"/>
              <a:t>m/z 26</a:t>
            </a:r>
            <a:r>
              <a:rPr lang="cs-CZ" sz="1400" i="1" dirty="0"/>
              <a:t>3</a:t>
            </a:r>
            <a:r>
              <a:rPr lang="en-US" sz="1400" i="1" dirty="0"/>
              <a:t>.2397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265756" y="5381132"/>
            <a:ext cx="206419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/>
              <a:t>C</a:t>
            </a:r>
            <a:r>
              <a:rPr lang="en-US" sz="1400" b="1" baseline="-25000" dirty="0"/>
              <a:t>18</a:t>
            </a:r>
            <a:r>
              <a:rPr lang="en-US" sz="1400" b="1" dirty="0"/>
              <a:t>H</a:t>
            </a:r>
            <a:r>
              <a:rPr lang="cs-CZ" sz="1400" b="1" baseline="-25000" dirty="0"/>
              <a:t>2</a:t>
            </a:r>
            <a:r>
              <a:rPr lang="en-US" sz="1400" b="1" baseline="-25000" dirty="0"/>
              <a:t>4</a:t>
            </a:r>
            <a:endParaRPr lang="en-US" sz="1400" dirty="0"/>
          </a:p>
          <a:p>
            <a:pPr algn="ctr"/>
            <a:r>
              <a:rPr lang="en-US" sz="1400" dirty="0"/>
              <a:t>[RCO-H</a:t>
            </a:r>
            <a:r>
              <a:rPr lang="en-US" sz="1400" baseline="-25000" dirty="0"/>
              <a:t>2</a:t>
            </a:r>
            <a:r>
              <a:rPr lang="en-US" sz="1400" dirty="0"/>
              <a:t>O]+</a:t>
            </a:r>
          </a:p>
          <a:p>
            <a:pPr algn="ctr"/>
            <a:r>
              <a:rPr lang="en-US" sz="1400" i="1" dirty="0"/>
              <a:t>m/z 241.1937</a:t>
            </a:r>
          </a:p>
        </p:txBody>
      </p:sp>
      <p:sp>
        <p:nvSpPr>
          <p:cNvPr id="9" name="Left Brace 8"/>
          <p:cNvSpPr/>
          <p:nvPr/>
        </p:nvSpPr>
        <p:spPr>
          <a:xfrm rot="5400000">
            <a:off x="2102114" y="4298200"/>
            <a:ext cx="301096" cy="2752725"/>
          </a:xfrm>
          <a:prstGeom prst="leftBrac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1252327" y="4893072"/>
            <a:ext cx="21362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/>
              <a:t>fragmentation of hydrocarbon chains</a:t>
            </a:r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5223070" y="6319868"/>
            <a:ext cx="6567658" cy="2778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7243270" y="5667780"/>
            <a:ext cx="206419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/>
              <a:t>C</a:t>
            </a:r>
            <a:r>
              <a:rPr lang="cs-CZ" sz="1600" b="1" baseline="-25000" dirty="0"/>
              <a:t>2</a:t>
            </a:r>
            <a:r>
              <a:rPr lang="en-US" sz="1600" b="1" baseline="-25000" dirty="0"/>
              <a:t>8</a:t>
            </a:r>
            <a:r>
              <a:rPr lang="en-US" sz="1600" b="1" dirty="0"/>
              <a:t>H</a:t>
            </a:r>
            <a:r>
              <a:rPr lang="en-US" sz="1600" b="1" baseline="-25000" dirty="0"/>
              <a:t>56</a:t>
            </a:r>
            <a:endParaRPr lang="en-US" sz="1600" i="1" dirty="0"/>
          </a:p>
          <a:p>
            <a:pPr algn="ctr"/>
            <a:r>
              <a:rPr lang="en-US" sz="1600" i="1" dirty="0"/>
              <a:t>392.4321</a:t>
            </a:r>
          </a:p>
        </p:txBody>
      </p:sp>
    </p:spTree>
    <p:extLst>
      <p:ext uri="{BB962C8B-B14F-4D97-AF65-F5344CB8AC3E}">
        <p14:creationId xmlns:p14="http://schemas.microsoft.com/office/powerpoint/2010/main" val="3786880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22014"/>
            <a:ext cx="12192000" cy="6135986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0832000" y="-22154"/>
            <a:ext cx="206419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/>
              <a:t>C</a:t>
            </a:r>
            <a:r>
              <a:rPr lang="en-US" sz="1600" b="1" baseline="-25000" dirty="0"/>
              <a:t>48</a:t>
            </a:r>
            <a:r>
              <a:rPr lang="en-US" sz="1600" b="1" dirty="0"/>
              <a:t>H</a:t>
            </a:r>
            <a:r>
              <a:rPr lang="en-US" sz="1600" b="1" baseline="-25000" dirty="0"/>
              <a:t>92</a:t>
            </a:r>
            <a:r>
              <a:rPr lang="en-US" sz="1600" b="1" dirty="0"/>
              <a:t>O</a:t>
            </a:r>
            <a:r>
              <a:rPr lang="en-US" sz="1600" b="1" baseline="-25000" dirty="0"/>
              <a:t>2</a:t>
            </a:r>
          </a:p>
          <a:p>
            <a:pPr algn="ctr"/>
            <a:r>
              <a:rPr lang="en-US" sz="1600" dirty="0"/>
              <a:t>[M+H]+</a:t>
            </a:r>
          </a:p>
          <a:p>
            <a:pPr algn="ctr"/>
            <a:r>
              <a:rPr lang="en-US" sz="1600" i="1" dirty="0"/>
              <a:t>m/z 701.7138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832000" y="-338554"/>
            <a:ext cx="236446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rgbClr val="FF0000"/>
                </a:solidFill>
              </a:rPr>
              <a:t>wax ester (30:1/18:1)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912742" y="3968165"/>
            <a:ext cx="206419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/>
              <a:t>C</a:t>
            </a:r>
            <a:r>
              <a:rPr lang="en-US" sz="1600" b="1" baseline="-25000" dirty="0"/>
              <a:t>18</a:t>
            </a:r>
            <a:r>
              <a:rPr lang="en-US" sz="1600" b="1" dirty="0"/>
              <a:t>H</a:t>
            </a:r>
            <a:r>
              <a:rPr lang="en-US" sz="1600" b="1" baseline="-25000" dirty="0"/>
              <a:t>34</a:t>
            </a:r>
            <a:r>
              <a:rPr lang="en-US" sz="1600" b="1" dirty="0"/>
              <a:t>O</a:t>
            </a:r>
            <a:r>
              <a:rPr lang="en-US" sz="1600" b="1" baseline="-25000" dirty="0"/>
              <a:t>2</a:t>
            </a:r>
          </a:p>
          <a:p>
            <a:pPr algn="ctr"/>
            <a:r>
              <a:rPr lang="en-US" sz="1600" dirty="0"/>
              <a:t>[RCOOH</a:t>
            </a:r>
            <a:r>
              <a:rPr lang="en-US" sz="1600" baseline="-25000" dirty="0"/>
              <a:t>2</a:t>
            </a:r>
            <a:r>
              <a:rPr lang="en-US" sz="1600" dirty="0"/>
              <a:t>]+</a:t>
            </a:r>
          </a:p>
          <a:p>
            <a:pPr algn="ctr"/>
            <a:r>
              <a:rPr lang="en-US" sz="1600" i="1" dirty="0"/>
              <a:t>m/z 283.2637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5412191" y="3711919"/>
            <a:ext cx="196460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rgbClr val="FF0000"/>
                </a:solidFill>
              </a:rPr>
              <a:t>FA (18:1)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2599854" y="3619586"/>
            <a:ext cx="206419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/>
              <a:t>C</a:t>
            </a:r>
            <a:r>
              <a:rPr lang="en-US" sz="1600" b="1" baseline="-25000" dirty="0"/>
              <a:t>18</a:t>
            </a:r>
            <a:r>
              <a:rPr lang="en-US" sz="1600" b="1" dirty="0"/>
              <a:t>H</a:t>
            </a:r>
            <a:r>
              <a:rPr lang="en-US" sz="1600" b="1" baseline="-25000" dirty="0"/>
              <a:t>30</a:t>
            </a:r>
            <a:endParaRPr lang="en-US" sz="1600" dirty="0"/>
          </a:p>
          <a:p>
            <a:pPr algn="ctr"/>
            <a:r>
              <a:rPr lang="en-US" sz="1600" dirty="0"/>
              <a:t>[RCO-H</a:t>
            </a:r>
            <a:r>
              <a:rPr lang="en-US" sz="1600" baseline="-25000" dirty="0"/>
              <a:t>2</a:t>
            </a:r>
            <a:r>
              <a:rPr lang="en-US" sz="1600" dirty="0"/>
              <a:t>O]+</a:t>
            </a:r>
          </a:p>
          <a:p>
            <a:pPr algn="ctr"/>
            <a:r>
              <a:rPr lang="en-US" sz="1600" i="1" dirty="0"/>
              <a:t>m/z 247.2448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3803210" y="2757812"/>
            <a:ext cx="206419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/>
              <a:t>C</a:t>
            </a:r>
            <a:r>
              <a:rPr lang="en-US" sz="1600" b="1" baseline="-25000" dirty="0"/>
              <a:t>18</a:t>
            </a:r>
            <a:r>
              <a:rPr lang="en-US" sz="1600" b="1" dirty="0"/>
              <a:t>H</a:t>
            </a:r>
            <a:r>
              <a:rPr lang="en-US" sz="1600" b="1" baseline="-25000" dirty="0"/>
              <a:t>32</a:t>
            </a:r>
            <a:r>
              <a:rPr lang="en-US" sz="1600" b="1" dirty="0"/>
              <a:t>O</a:t>
            </a:r>
            <a:endParaRPr lang="en-US" sz="1600" dirty="0"/>
          </a:p>
          <a:p>
            <a:pPr algn="ctr"/>
            <a:r>
              <a:rPr lang="en-US" sz="1600" dirty="0"/>
              <a:t>[RCO]+</a:t>
            </a:r>
          </a:p>
          <a:p>
            <a:pPr algn="ctr"/>
            <a:r>
              <a:rPr lang="en-US" sz="1600" i="1" dirty="0"/>
              <a:t>m/z 265.2521</a:t>
            </a:r>
          </a:p>
        </p:txBody>
      </p:sp>
      <p:sp>
        <p:nvSpPr>
          <p:cNvPr id="19" name="Left Brace 18"/>
          <p:cNvSpPr/>
          <p:nvPr/>
        </p:nvSpPr>
        <p:spPr>
          <a:xfrm rot="5400000">
            <a:off x="2180178" y="4128407"/>
            <a:ext cx="301096" cy="2668602"/>
          </a:xfrm>
          <a:prstGeom prst="leftBrac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1335188" y="4615639"/>
            <a:ext cx="208229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/>
              <a:t>fragmentation of hydrocarbon chains</a:t>
            </a:r>
          </a:p>
        </p:txBody>
      </p:sp>
      <p:cxnSp>
        <p:nvCxnSpPr>
          <p:cNvPr id="22" name="Straight Arrow Connector 21"/>
          <p:cNvCxnSpPr/>
          <p:nvPr/>
        </p:nvCxnSpPr>
        <p:spPr>
          <a:xfrm>
            <a:off x="4038600" y="4400550"/>
            <a:ext cx="314325" cy="323850"/>
          </a:xfrm>
          <a:prstGeom prst="straightConnector1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 flipH="1">
            <a:off x="4708001" y="3551982"/>
            <a:ext cx="127304" cy="1277957"/>
          </a:xfrm>
          <a:prstGeom prst="straightConnector1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 flipH="1">
            <a:off x="5123748" y="4794641"/>
            <a:ext cx="521182" cy="517519"/>
          </a:xfrm>
          <a:prstGeom prst="straightConnector1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>
            <a:off x="5123748" y="5632348"/>
            <a:ext cx="6687252" cy="23036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7241363" y="4978954"/>
            <a:ext cx="206419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/>
              <a:t>C</a:t>
            </a:r>
            <a:r>
              <a:rPr lang="en-US" sz="1600" b="1" baseline="-25000" dirty="0"/>
              <a:t>30</a:t>
            </a:r>
            <a:r>
              <a:rPr lang="en-US" sz="1600" b="1" dirty="0"/>
              <a:t>H</a:t>
            </a:r>
            <a:r>
              <a:rPr lang="en-US" sz="1600" b="1" baseline="-25000" dirty="0"/>
              <a:t>58</a:t>
            </a:r>
            <a:endParaRPr lang="en-US" sz="1600" i="1" dirty="0"/>
          </a:p>
          <a:p>
            <a:pPr algn="ctr"/>
            <a:r>
              <a:rPr lang="en-US" sz="1600" i="1" dirty="0"/>
              <a:t>418.4501</a:t>
            </a:r>
          </a:p>
        </p:txBody>
      </p:sp>
    </p:spTree>
    <p:extLst>
      <p:ext uri="{BB962C8B-B14F-4D97-AF65-F5344CB8AC3E}">
        <p14:creationId xmlns:p14="http://schemas.microsoft.com/office/powerpoint/2010/main" val="51013744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22014"/>
            <a:ext cx="12192000" cy="613598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881842" y="3013299"/>
            <a:ext cx="206419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/>
              <a:t>C</a:t>
            </a:r>
            <a:r>
              <a:rPr lang="cs-CZ" sz="1600" b="1" baseline="-25000" dirty="0"/>
              <a:t>4</a:t>
            </a:r>
            <a:r>
              <a:rPr lang="en-US" sz="1600" b="1" baseline="-25000" dirty="0"/>
              <a:t>2</a:t>
            </a:r>
            <a:r>
              <a:rPr lang="en-US" sz="1600" b="1" dirty="0"/>
              <a:t>H</a:t>
            </a:r>
            <a:r>
              <a:rPr lang="cs-CZ" sz="1600" b="1" baseline="-25000" dirty="0"/>
              <a:t>8</a:t>
            </a:r>
            <a:r>
              <a:rPr lang="en-US" sz="1600" b="1" baseline="-25000" dirty="0"/>
              <a:t>0</a:t>
            </a:r>
            <a:r>
              <a:rPr lang="en-US" sz="1600" b="1" dirty="0"/>
              <a:t>O</a:t>
            </a:r>
            <a:r>
              <a:rPr lang="cs-CZ" sz="1600" b="1" baseline="-25000" dirty="0"/>
              <a:t>3</a:t>
            </a:r>
            <a:endParaRPr lang="en-US" sz="1600" b="1" baseline="-25000" dirty="0"/>
          </a:p>
          <a:p>
            <a:pPr algn="ctr"/>
            <a:r>
              <a:rPr lang="en-US" sz="1600" dirty="0"/>
              <a:t>[M+H]+</a:t>
            </a:r>
          </a:p>
          <a:p>
            <a:pPr algn="ctr"/>
            <a:r>
              <a:rPr lang="en-US" sz="1600" i="1" dirty="0"/>
              <a:t>m/z 633.6124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0852453" y="2472750"/>
            <a:ext cx="212296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1600" b="1" dirty="0">
                <a:solidFill>
                  <a:srgbClr val="FF0000"/>
                </a:solidFill>
              </a:rPr>
              <a:t>hydroxy </a:t>
            </a:r>
            <a:r>
              <a:rPr lang="en-US" sz="1600" b="1" dirty="0">
                <a:solidFill>
                  <a:srgbClr val="FF0000"/>
                </a:solidFill>
              </a:rPr>
              <a:t>wax ester (24:0/1</a:t>
            </a:r>
            <a:r>
              <a:rPr lang="cs-CZ" sz="1600" b="1" dirty="0">
                <a:solidFill>
                  <a:srgbClr val="FF0000"/>
                </a:solidFill>
              </a:rPr>
              <a:t>8</a:t>
            </a:r>
            <a:r>
              <a:rPr lang="en-US" sz="1600" b="1" dirty="0">
                <a:solidFill>
                  <a:srgbClr val="FF0000"/>
                </a:solidFill>
              </a:rPr>
              <a:t>:</a:t>
            </a:r>
            <a:r>
              <a:rPr lang="cs-CZ" sz="1600" b="1" dirty="0">
                <a:solidFill>
                  <a:srgbClr val="FF0000"/>
                </a:solidFill>
              </a:rPr>
              <a:t>2-O</a:t>
            </a:r>
            <a:r>
              <a:rPr lang="en-US" sz="1600" b="1" dirty="0">
                <a:solidFill>
                  <a:srgbClr val="FF0000"/>
                </a:solidFill>
              </a:rPr>
              <a:t>)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0127810" y="4639868"/>
            <a:ext cx="206419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/>
              <a:t>C</a:t>
            </a:r>
            <a:r>
              <a:rPr lang="en-US" sz="1600" b="1" baseline="-25000" dirty="0"/>
              <a:t>42</a:t>
            </a:r>
            <a:r>
              <a:rPr lang="en-US" sz="1600" b="1" dirty="0"/>
              <a:t>H</a:t>
            </a:r>
            <a:r>
              <a:rPr lang="en-US" sz="1600" b="1" baseline="-25000" dirty="0"/>
              <a:t>78</a:t>
            </a:r>
            <a:r>
              <a:rPr lang="en-US" sz="1600" b="1" dirty="0"/>
              <a:t>O</a:t>
            </a:r>
            <a:r>
              <a:rPr lang="en-US" sz="1600" b="1" baseline="-25000" dirty="0"/>
              <a:t>2</a:t>
            </a:r>
            <a:endParaRPr lang="en-US" sz="1600" baseline="-25000" dirty="0"/>
          </a:p>
          <a:p>
            <a:pPr algn="ctr"/>
            <a:r>
              <a:rPr lang="en-US" sz="1600" dirty="0"/>
              <a:t>[M+H]+</a:t>
            </a:r>
          </a:p>
          <a:p>
            <a:pPr algn="ctr"/>
            <a:r>
              <a:rPr lang="en-US" sz="1600" i="1" dirty="0"/>
              <a:t>m/z 615.6072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1259182" y="5607527"/>
            <a:ext cx="948868" cy="519351"/>
          </a:xfrm>
          <a:prstGeom prst="ellipse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70C0"/>
                </a:solidFill>
              </a:rPr>
              <a:t>-</a:t>
            </a:r>
            <a:r>
              <a:rPr lang="en-US" b="1" dirty="0">
                <a:solidFill>
                  <a:srgbClr val="0070C0"/>
                </a:solidFill>
              </a:rPr>
              <a:t>H</a:t>
            </a:r>
            <a:r>
              <a:rPr lang="en-US" b="1" baseline="-25000" dirty="0">
                <a:solidFill>
                  <a:srgbClr val="0070C0"/>
                </a:solidFill>
              </a:rPr>
              <a:t>2</a:t>
            </a:r>
            <a:r>
              <a:rPr lang="en-US" b="1" dirty="0">
                <a:solidFill>
                  <a:srgbClr val="0070C0"/>
                </a:solidFill>
              </a:rPr>
              <a:t>O</a:t>
            </a:r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11558337" y="6232763"/>
            <a:ext cx="350559" cy="0"/>
          </a:xfrm>
          <a:prstGeom prst="straightConnector1">
            <a:avLst/>
          </a:prstGeom>
          <a:ln w="19050">
            <a:solidFill>
              <a:srgbClr val="0070C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5656616" y="5457430"/>
            <a:ext cx="206419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/>
              <a:t>C</a:t>
            </a:r>
            <a:r>
              <a:rPr lang="en-US" sz="1600" b="1" baseline="-25000" dirty="0"/>
              <a:t>18</a:t>
            </a:r>
            <a:r>
              <a:rPr lang="en-US" sz="1600" b="1" dirty="0"/>
              <a:t>H</a:t>
            </a:r>
            <a:r>
              <a:rPr lang="en-US" sz="1600" b="1" baseline="-25000" dirty="0"/>
              <a:t>3</a:t>
            </a:r>
            <a:r>
              <a:rPr lang="cs-CZ" sz="1600" b="1" baseline="-25000" dirty="0"/>
              <a:t>2</a:t>
            </a:r>
            <a:r>
              <a:rPr lang="en-US" sz="1600" b="1" dirty="0"/>
              <a:t>O</a:t>
            </a:r>
            <a:r>
              <a:rPr lang="en-US" sz="1600" b="1" baseline="-25000" dirty="0"/>
              <a:t>3</a:t>
            </a:r>
            <a:endParaRPr lang="en-US" sz="1600" baseline="-25000" dirty="0"/>
          </a:p>
          <a:p>
            <a:pPr algn="ctr"/>
            <a:r>
              <a:rPr lang="en-US" sz="1600" dirty="0"/>
              <a:t>[M+H]+</a:t>
            </a:r>
          </a:p>
          <a:p>
            <a:pPr algn="ctr"/>
            <a:r>
              <a:rPr lang="en-US" sz="1600" i="1" dirty="0"/>
              <a:t>m/z 29</a:t>
            </a:r>
            <a:r>
              <a:rPr lang="cs-CZ" sz="1600" i="1" dirty="0"/>
              <a:t>7</a:t>
            </a:r>
            <a:r>
              <a:rPr lang="en-US" sz="1600" i="1" dirty="0"/>
              <a:t>.2</a:t>
            </a:r>
            <a:r>
              <a:rPr lang="cs-CZ" sz="1600" i="1" dirty="0"/>
              <a:t>4</a:t>
            </a:r>
            <a:r>
              <a:rPr lang="en-US" sz="1600" i="1" dirty="0"/>
              <a:t>76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928642" y="5163088"/>
            <a:ext cx="196460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err="1">
                <a:solidFill>
                  <a:srgbClr val="FF0000"/>
                </a:solidFill>
              </a:rPr>
              <a:t>hydroxy</a:t>
            </a:r>
            <a:r>
              <a:rPr lang="en-US" sz="1600" b="1" dirty="0">
                <a:solidFill>
                  <a:srgbClr val="FF0000"/>
                </a:solidFill>
              </a:rPr>
              <a:t> FFA (18:</a:t>
            </a:r>
            <a:r>
              <a:rPr lang="cs-CZ" sz="1600" b="1" dirty="0">
                <a:solidFill>
                  <a:srgbClr val="FF0000"/>
                </a:solidFill>
              </a:rPr>
              <a:t>2</a:t>
            </a:r>
            <a:r>
              <a:rPr lang="en-US" sz="1600" b="1" dirty="0">
                <a:solidFill>
                  <a:srgbClr val="FF0000"/>
                </a:solidFill>
              </a:rPr>
              <a:t>)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181403" y="5592878"/>
            <a:ext cx="948868" cy="519351"/>
          </a:xfrm>
          <a:prstGeom prst="ellipse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70C0"/>
                </a:solidFill>
              </a:rPr>
              <a:t>-</a:t>
            </a:r>
            <a:r>
              <a:rPr lang="en-US" b="1" dirty="0">
                <a:solidFill>
                  <a:srgbClr val="0070C0"/>
                </a:solidFill>
              </a:rPr>
              <a:t>H</a:t>
            </a:r>
            <a:r>
              <a:rPr lang="en-US" b="1" baseline="-25000" dirty="0">
                <a:solidFill>
                  <a:srgbClr val="0070C0"/>
                </a:solidFill>
              </a:rPr>
              <a:t>2</a:t>
            </a:r>
            <a:r>
              <a:rPr lang="en-US" b="1" dirty="0">
                <a:solidFill>
                  <a:srgbClr val="0070C0"/>
                </a:solidFill>
              </a:rPr>
              <a:t>O</a:t>
            </a:r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5480558" y="6308039"/>
            <a:ext cx="350559" cy="0"/>
          </a:xfrm>
          <a:prstGeom prst="straightConnector1">
            <a:avLst/>
          </a:prstGeom>
          <a:ln w="19050">
            <a:solidFill>
              <a:srgbClr val="0070C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4448463" y="0"/>
            <a:ext cx="206419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/>
              <a:t>C</a:t>
            </a:r>
            <a:r>
              <a:rPr lang="en-US" sz="1600" b="1" baseline="-25000" dirty="0"/>
              <a:t>18</a:t>
            </a:r>
            <a:r>
              <a:rPr lang="en-US" sz="1600" b="1" dirty="0"/>
              <a:t>H</a:t>
            </a:r>
            <a:r>
              <a:rPr lang="cs-CZ" sz="1600" b="1" baseline="-25000" dirty="0"/>
              <a:t>30</a:t>
            </a:r>
            <a:r>
              <a:rPr lang="en-US" sz="1600" b="1" dirty="0"/>
              <a:t>O</a:t>
            </a:r>
            <a:r>
              <a:rPr lang="en-US" sz="1600" b="1" baseline="-25000" dirty="0"/>
              <a:t>2</a:t>
            </a:r>
            <a:endParaRPr lang="en-US" sz="1600" baseline="-25000" dirty="0"/>
          </a:p>
          <a:p>
            <a:pPr algn="ctr"/>
            <a:r>
              <a:rPr lang="en-US" sz="1600" dirty="0"/>
              <a:t>[M+H]+</a:t>
            </a:r>
          </a:p>
          <a:p>
            <a:pPr algn="ctr"/>
            <a:r>
              <a:rPr lang="en-US" sz="1600" i="1" dirty="0"/>
              <a:t>m/z 27</a:t>
            </a:r>
            <a:r>
              <a:rPr lang="cs-CZ" sz="1600" i="1" dirty="0"/>
              <a:t>9</a:t>
            </a:r>
            <a:r>
              <a:rPr lang="en-US" sz="1600" i="1" dirty="0"/>
              <a:t>.2</a:t>
            </a:r>
            <a:r>
              <a:rPr lang="cs-CZ" sz="1600" i="1" dirty="0"/>
              <a:t>32</a:t>
            </a:r>
            <a:r>
              <a:rPr lang="en-US" sz="1600" i="1" dirty="0"/>
              <a:t>4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3766927" y="3772522"/>
            <a:ext cx="206419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/>
              <a:t>C</a:t>
            </a:r>
            <a:r>
              <a:rPr lang="en-US" sz="1600" b="1" baseline="-25000" dirty="0"/>
              <a:t>18</a:t>
            </a:r>
            <a:r>
              <a:rPr lang="en-US" sz="1600" b="1" dirty="0"/>
              <a:t>H</a:t>
            </a:r>
            <a:r>
              <a:rPr lang="cs-CZ" sz="1600" b="1" baseline="-25000" dirty="0"/>
              <a:t>28</a:t>
            </a:r>
            <a:r>
              <a:rPr lang="en-US" sz="1600" b="1" dirty="0"/>
              <a:t>O</a:t>
            </a:r>
            <a:endParaRPr lang="en-US" sz="1600" dirty="0"/>
          </a:p>
          <a:p>
            <a:pPr algn="ctr"/>
            <a:r>
              <a:rPr lang="en-US" sz="1600" dirty="0"/>
              <a:t>[RCO]+</a:t>
            </a:r>
          </a:p>
          <a:p>
            <a:pPr algn="ctr"/>
            <a:r>
              <a:rPr lang="en-US" sz="1600" i="1" dirty="0"/>
              <a:t>m/z 26</a:t>
            </a:r>
            <a:r>
              <a:rPr lang="cs-CZ" sz="1600" i="1" dirty="0"/>
              <a:t>1</a:t>
            </a:r>
            <a:r>
              <a:rPr lang="en-US" sz="1600" i="1" dirty="0"/>
              <a:t>.2199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3456413" y="4880142"/>
            <a:ext cx="206419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/>
              <a:t>C</a:t>
            </a:r>
            <a:r>
              <a:rPr lang="en-US" sz="1600" b="1" baseline="-25000" dirty="0"/>
              <a:t>18</a:t>
            </a:r>
            <a:r>
              <a:rPr lang="en-US" sz="1600" b="1" dirty="0"/>
              <a:t>H</a:t>
            </a:r>
            <a:r>
              <a:rPr lang="cs-CZ" sz="1600" b="1" baseline="-25000" dirty="0"/>
              <a:t>26</a:t>
            </a:r>
            <a:endParaRPr lang="en-US" sz="1600" b="1" baseline="-25000" dirty="0"/>
          </a:p>
          <a:p>
            <a:pPr algn="ctr"/>
            <a:r>
              <a:rPr lang="en-US" sz="1600" dirty="0"/>
              <a:t>[RCO</a:t>
            </a:r>
            <a:r>
              <a:rPr lang="cs-CZ" sz="1600" dirty="0"/>
              <a:t>-H</a:t>
            </a:r>
            <a:r>
              <a:rPr lang="cs-CZ" sz="1600" baseline="-25000" dirty="0"/>
              <a:t>2</a:t>
            </a:r>
            <a:r>
              <a:rPr lang="cs-CZ" sz="1600" dirty="0"/>
              <a:t>O</a:t>
            </a:r>
            <a:r>
              <a:rPr lang="en-US" sz="1600" dirty="0"/>
              <a:t>]+</a:t>
            </a:r>
          </a:p>
          <a:p>
            <a:pPr algn="ctr"/>
            <a:r>
              <a:rPr lang="en-US" sz="1600" i="1" dirty="0"/>
              <a:t>m/z </a:t>
            </a:r>
            <a:r>
              <a:rPr lang="cs-CZ" sz="1600" i="1" dirty="0"/>
              <a:t>243.21</a:t>
            </a:r>
            <a:r>
              <a:rPr lang="en-US" sz="1600" i="1" dirty="0"/>
              <a:t>66</a:t>
            </a:r>
          </a:p>
        </p:txBody>
      </p:sp>
      <p:sp>
        <p:nvSpPr>
          <p:cNvPr id="15" name="Left Brace 14"/>
          <p:cNvSpPr/>
          <p:nvPr/>
        </p:nvSpPr>
        <p:spPr>
          <a:xfrm rot="5400000">
            <a:off x="2428030" y="4230026"/>
            <a:ext cx="301096" cy="2376698"/>
          </a:xfrm>
          <a:prstGeom prst="leftBrac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1581502" y="4560129"/>
            <a:ext cx="21362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/>
              <a:t>fragmentation of hydrocarbon chains</a:t>
            </a:r>
          </a:p>
        </p:txBody>
      </p:sp>
      <p:cxnSp>
        <p:nvCxnSpPr>
          <p:cNvPr id="17" name="Straight Arrow Connector 16"/>
          <p:cNvCxnSpPr/>
          <p:nvPr/>
        </p:nvCxnSpPr>
        <p:spPr>
          <a:xfrm>
            <a:off x="5828362" y="6289143"/>
            <a:ext cx="6080534" cy="18896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7836534" y="5653524"/>
            <a:ext cx="206419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/>
              <a:t>C</a:t>
            </a:r>
            <a:r>
              <a:rPr lang="cs-CZ" sz="1600" b="1" baseline="-25000" dirty="0"/>
              <a:t>2</a:t>
            </a:r>
            <a:r>
              <a:rPr lang="en-US" sz="1600" b="1" baseline="-25000" dirty="0"/>
              <a:t>4</a:t>
            </a:r>
            <a:r>
              <a:rPr lang="en-US" sz="1600" b="1" dirty="0"/>
              <a:t>H</a:t>
            </a:r>
            <a:r>
              <a:rPr lang="en-US" sz="1600" b="1" baseline="-25000" dirty="0"/>
              <a:t>48</a:t>
            </a:r>
            <a:endParaRPr lang="en-US" sz="1600" i="1" dirty="0"/>
          </a:p>
          <a:p>
            <a:pPr algn="ctr"/>
            <a:r>
              <a:rPr lang="en-US" sz="1600" i="1" dirty="0"/>
              <a:t>336.3648</a:t>
            </a:r>
          </a:p>
        </p:txBody>
      </p:sp>
    </p:spTree>
    <p:extLst>
      <p:ext uri="{BB962C8B-B14F-4D97-AF65-F5344CB8AC3E}">
        <p14:creationId xmlns:p14="http://schemas.microsoft.com/office/powerpoint/2010/main" val="313937730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22015"/>
            <a:ext cx="12192000" cy="613598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0853267" y="-44226"/>
            <a:ext cx="206419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/>
              <a:t>C</a:t>
            </a:r>
            <a:r>
              <a:rPr lang="cs-CZ" sz="1600" b="1" baseline="-25000" dirty="0"/>
              <a:t>44</a:t>
            </a:r>
            <a:r>
              <a:rPr lang="en-US" sz="1600" b="1" dirty="0"/>
              <a:t>H</a:t>
            </a:r>
            <a:r>
              <a:rPr lang="cs-CZ" sz="1600" b="1" baseline="-25000" dirty="0"/>
              <a:t>84</a:t>
            </a:r>
            <a:r>
              <a:rPr lang="en-US" sz="1600" b="1" dirty="0"/>
              <a:t>O</a:t>
            </a:r>
            <a:r>
              <a:rPr lang="cs-CZ" sz="1600" b="1" baseline="-25000" dirty="0"/>
              <a:t>3</a:t>
            </a:r>
            <a:endParaRPr lang="en-US" sz="1600" b="1" baseline="-25000" dirty="0"/>
          </a:p>
          <a:p>
            <a:pPr algn="ctr"/>
            <a:r>
              <a:rPr lang="en-US" sz="1600" dirty="0"/>
              <a:t>[M+H]+</a:t>
            </a:r>
          </a:p>
          <a:p>
            <a:pPr algn="ctr"/>
            <a:r>
              <a:rPr lang="en-US" sz="1600" i="1" dirty="0"/>
              <a:t>m/z </a:t>
            </a:r>
            <a:r>
              <a:rPr lang="cs-CZ" sz="1600" i="1" dirty="0"/>
              <a:t>661.64</a:t>
            </a:r>
            <a:r>
              <a:rPr lang="en-US" sz="1600" i="1" dirty="0"/>
              <a:t>55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0823878" y="-584775"/>
            <a:ext cx="212296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1600" b="1" dirty="0">
                <a:solidFill>
                  <a:srgbClr val="FF0000"/>
                </a:solidFill>
              </a:rPr>
              <a:t>hydroxy </a:t>
            </a:r>
            <a:r>
              <a:rPr lang="en-US" sz="1600" b="1" dirty="0">
                <a:solidFill>
                  <a:srgbClr val="FF0000"/>
                </a:solidFill>
              </a:rPr>
              <a:t>wax ester (24:0/1</a:t>
            </a:r>
            <a:r>
              <a:rPr lang="cs-CZ" sz="1600" b="1" dirty="0">
                <a:solidFill>
                  <a:srgbClr val="FF0000"/>
                </a:solidFill>
              </a:rPr>
              <a:t>8</a:t>
            </a:r>
            <a:r>
              <a:rPr lang="en-US" sz="1600" b="1" dirty="0">
                <a:solidFill>
                  <a:srgbClr val="FF0000"/>
                </a:solidFill>
              </a:rPr>
              <a:t>:</a:t>
            </a:r>
            <a:r>
              <a:rPr lang="cs-CZ" sz="1600" b="1" dirty="0">
                <a:solidFill>
                  <a:srgbClr val="FF0000"/>
                </a:solidFill>
              </a:rPr>
              <a:t>2-O</a:t>
            </a:r>
            <a:r>
              <a:rPr lang="en-US" sz="1600" b="1" dirty="0">
                <a:solidFill>
                  <a:srgbClr val="FF0000"/>
                </a:solidFill>
              </a:rPr>
              <a:t>)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0127810" y="4355560"/>
            <a:ext cx="206419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/>
              <a:t>C</a:t>
            </a:r>
            <a:r>
              <a:rPr lang="en-US" sz="1600" b="1" baseline="-25000" dirty="0"/>
              <a:t>4</a:t>
            </a:r>
            <a:r>
              <a:rPr lang="cs-CZ" sz="1600" b="1" baseline="-25000" dirty="0"/>
              <a:t>4</a:t>
            </a:r>
            <a:r>
              <a:rPr lang="en-US" sz="1600" b="1" dirty="0"/>
              <a:t>H</a:t>
            </a:r>
            <a:r>
              <a:rPr lang="cs-CZ" sz="1600" b="1" baseline="-25000" dirty="0"/>
              <a:t>82</a:t>
            </a:r>
            <a:r>
              <a:rPr lang="en-US" sz="1600" b="1" dirty="0"/>
              <a:t>O</a:t>
            </a:r>
            <a:r>
              <a:rPr lang="en-US" sz="1600" b="1" baseline="-25000" dirty="0"/>
              <a:t>2</a:t>
            </a:r>
            <a:endParaRPr lang="en-US" sz="1600" baseline="-25000" dirty="0"/>
          </a:p>
          <a:p>
            <a:pPr algn="ctr"/>
            <a:r>
              <a:rPr lang="en-US" sz="1600" dirty="0"/>
              <a:t>[M+H]+</a:t>
            </a:r>
          </a:p>
          <a:p>
            <a:pPr algn="ctr"/>
            <a:r>
              <a:rPr lang="en-US" sz="1600" i="1" dirty="0"/>
              <a:t>m/z </a:t>
            </a:r>
            <a:r>
              <a:rPr lang="cs-CZ" sz="1600" i="1" dirty="0"/>
              <a:t>643.6</a:t>
            </a:r>
            <a:r>
              <a:rPr lang="en-US" sz="1600" i="1" dirty="0"/>
              <a:t>390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1240153" y="5291709"/>
            <a:ext cx="948868" cy="519351"/>
          </a:xfrm>
          <a:prstGeom prst="ellipse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70C0"/>
                </a:solidFill>
              </a:rPr>
              <a:t>-</a:t>
            </a:r>
            <a:r>
              <a:rPr lang="en-US" b="1" dirty="0">
                <a:solidFill>
                  <a:srgbClr val="0070C0"/>
                </a:solidFill>
              </a:rPr>
              <a:t>H</a:t>
            </a:r>
            <a:r>
              <a:rPr lang="en-US" b="1" baseline="-25000" dirty="0">
                <a:solidFill>
                  <a:srgbClr val="0070C0"/>
                </a:solidFill>
              </a:rPr>
              <a:t>2</a:t>
            </a:r>
            <a:r>
              <a:rPr lang="en-US" b="1" dirty="0">
                <a:solidFill>
                  <a:srgbClr val="0070C0"/>
                </a:solidFill>
              </a:rPr>
              <a:t>O</a:t>
            </a:r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11558337" y="5985113"/>
            <a:ext cx="350559" cy="0"/>
          </a:xfrm>
          <a:prstGeom prst="straightConnector1">
            <a:avLst/>
          </a:prstGeom>
          <a:ln w="19050">
            <a:solidFill>
              <a:srgbClr val="0070C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5608388" y="5441253"/>
            <a:ext cx="206419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/>
              <a:t>C</a:t>
            </a:r>
            <a:r>
              <a:rPr lang="en-US" sz="1600" b="1" baseline="-25000" dirty="0"/>
              <a:t>18</a:t>
            </a:r>
            <a:r>
              <a:rPr lang="en-US" sz="1600" b="1" dirty="0"/>
              <a:t>H</a:t>
            </a:r>
            <a:r>
              <a:rPr lang="en-US" sz="1600" b="1" baseline="-25000" dirty="0"/>
              <a:t>3</a:t>
            </a:r>
            <a:r>
              <a:rPr lang="cs-CZ" sz="1600" b="1" baseline="-25000" dirty="0"/>
              <a:t>2</a:t>
            </a:r>
            <a:r>
              <a:rPr lang="en-US" sz="1600" b="1" dirty="0"/>
              <a:t>O</a:t>
            </a:r>
            <a:r>
              <a:rPr lang="en-US" sz="1600" b="1" baseline="-25000" dirty="0"/>
              <a:t>3</a:t>
            </a:r>
            <a:endParaRPr lang="en-US" sz="1600" baseline="-25000" dirty="0"/>
          </a:p>
          <a:p>
            <a:pPr algn="ctr"/>
            <a:r>
              <a:rPr lang="en-US" sz="1600" dirty="0"/>
              <a:t>[M+H]+</a:t>
            </a:r>
          </a:p>
          <a:p>
            <a:pPr algn="ctr"/>
            <a:r>
              <a:rPr lang="en-US" sz="1600" i="1" dirty="0"/>
              <a:t>m/z 29</a:t>
            </a:r>
            <a:r>
              <a:rPr lang="cs-CZ" sz="1600" i="1" dirty="0"/>
              <a:t>7</a:t>
            </a:r>
            <a:r>
              <a:rPr lang="en-US" sz="1600" i="1" dirty="0"/>
              <a:t>.2</a:t>
            </a:r>
            <a:r>
              <a:rPr lang="cs-CZ" sz="1600" i="1" dirty="0"/>
              <a:t>45</a:t>
            </a:r>
            <a:r>
              <a:rPr lang="en-US" sz="1600" i="1" dirty="0"/>
              <a:t>1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5880414" y="5146911"/>
            <a:ext cx="196460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err="1">
                <a:solidFill>
                  <a:srgbClr val="FF0000"/>
                </a:solidFill>
              </a:rPr>
              <a:t>hydroxy</a:t>
            </a:r>
            <a:r>
              <a:rPr lang="en-US" sz="1600" b="1" dirty="0">
                <a:solidFill>
                  <a:srgbClr val="FF0000"/>
                </a:solidFill>
              </a:rPr>
              <a:t> FFA (18:</a:t>
            </a:r>
            <a:r>
              <a:rPr lang="cs-CZ" sz="1600" b="1" dirty="0">
                <a:solidFill>
                  <a:srgbClr val="FF0000"/>
                </a:solidFill>
              </a:rPr>
              <a:t>2</a:t>
            </a:r>
            <a:r>
              <a:rPr lang="en-US" sz="1600" b="1" dirty="0">
                <a:solidFill>
                  <a:srgbClr val="FF0000"/>
                </a:solidFill>
              </a:rPr>
              <a:t>)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5035309" y="5441253"/>
            <a:ext cx="948868" cy="519351"/>
          </a:xfrm>
          <a:prstGeom prst="ellipse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70C0"/>
                </a:solidFill>
              </a:rPr>
              <a:t>-</a:t>
            </a:r>
            <a:r>
              <a:rPr lang="en-US" b="1" dirty="0">
                <a:solidFill>
                  <a:srgbClr val="0070C0"/>
                </a:solidFill>
              </a:rPr>
              <a:t>H</a:t>
            </a:r>
            <a:r>
              <a:rPr lang="en-US" b="1" baseline="-25000" dirty="0">
                <a:solidFill>
                  <a:srgbClr val="0070C0"/>
                </a:solidFill>
              </a:rPr>
              <a:t>2</a:t>
            </a:r>
            <a:r>
              <a:rPr lang="en-US" b="1" dirty="0">
                <a:solidFill>
                  <a:srgbClr val="0070C0"/>
                </a:solidFill>
              </a:rPr>
              <a:t>O</a:t>
            </a:r>
          </a:p>
        </p:txBody>
      </p:sp>
      <p:cxnSp>
        <p:nvCxnSpPr>
          <p:cNvPr id="14" name="Straight Arrow Connector 13"/>
          <p:cNvCxnSpPr/>
          <p:nvPr/>
        </p:nvCxnSpPr>
        <p:spPr>
          <a:xfrm>
            <a:off x="5257829" y="6279464"/>
            <a:ext cx="350559" cy="0"/>
          </a:xfrm>
          <a:prstGeom prst="straightConnector1">
            <a:avLst/>
          </a:prstGeom>
          <a:ln w="19050">
            <a:solidFill>
              <a:srgbClr val="0070C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4798525" y="2831017"/>
            <a:ext cx="206419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/>
              <a:t>C</a:t>
            </a:r>
            <a:r>
              <a:rPr lang="en-US" sz="1600" b="1" baseline="-25000" dirty="0"/>
              <a:t>18</a:t>
            </a:r>
            <a:r>
              <a:rPr lang="en-US" sz="1600" b="1" dirty="0"/>
              <a:t>H</a:t>
            </a:r>
            <a:r>
              <a:rPr lang="cs-CZ" sz="1600" b="1" baseline="-25000" dirty="0"/>
              <a:t>30</a:t>
            </a:r>
            <a:r>
              <a:rPr lang="en-US" sz="1600" b="1" dirty="0"/>
              <a:t>O</a:t>
            </a:r>
            <a:r>
              <a:rPr lang="en-US" sz="1600" b="1" baseline="-25000" dirty="0"/>
              <a:t>2</a:t>
            </a:r>
            <a:endParaRPr lang="en-US" sz="1600" baseline="-25000" dirty="0"/>
          </a:p>
          <a:p>
            <a:pPr algn="ctr"/>
            <a:r>
              <a:rPr lang="en-US" sz="1600" dirty="0"/>
              <a:t>[M+H]+</a:t>
            </a:r>
          </a:p>
          <a:p>
            <a:pPr algn="ctr"/>
            <a:r>
              <a:rPr lang="en-US" sz="1600" i="1" dirty="0"/>
              <a:t>m/z 27</a:t>
            </a:r>
            <a:r>
              <a:rPr lang="cs-CZ" sz="1600" i="1" dirty="0"/>
              <a:t>9</a:t>
            </a:r>
            <a:r>
              <a:rPr lang="en-US" sz="1600" i="1" dirty="0"/>
              <a:t>.2</a:t>
            </a:r>
            <a:r>
              <a:rPr lang="cs-CZ" sz="1600" i="1" dirty="0"/>
              <a:t>3</a:t>
            </a:r>
            <a:r>
              <a:rPr lang="en-US" sz="1600" i="1" dirty="0"/>
              <a:t>47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3556459" y="3082559"/>
            <a:ext cx="206419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/>
              <a:t>C</a:t>
            </a:r>
            <a:r>
              <a:rPr lang="en-US" sz="1600" b="1" baseline="-25000" dirty="0"/>
              <a:t>18</a:t>
            </a:r>
            <a:r>
              <a:rPr lang="en-US" sz="1600" b="1" dirty="0"/>
              <a:t>H</a:t>
            </a:r>
            <a:r>
              <a:rPr lang="cs-CZ" sz="1600" b="1" baseline="-25000" dirty="0"/>
              <a:t>28</a:t>
            </a:r>
            <a:r>
              <a:rPr lang="en-US" sz="1600" b="1" dirty="0"/>
              <a:t>O</a:t>
            </a:r>
            <a:endParaRPr lang="en-US" sz="1600" dirty="0"/>
          </a:p>
          <a:p>
            <a:pPr algn="ctr"/>
            <a:r>
              <a:rPr lang="en-US" sz="1600" dirty="0"/>
              <a:t>[RCO]+</a:t>
            </a:r>
          </a:p>
          <a:p>
            <a:pPr algn="ctr"/>
            <a:r>
              <a:rPr lang="en-US" sz="1600" i="1" dirty="0"/>
              <a:t>m/z 26</a:t>
            </a:r>
            <a:r>
              <a:rPr lang="cs-CZ" sz="1600" i="1" dirty="0"/>
              <a:t>1</a:t>
            </a:r>
            <a:r>
              <a:rPr lang="en-US" sz="1600" i="1" dirty="0"/>
              <a:t>.2</a:t>
            </a:r>
            <a:r>
              <a:rPr lang="cs-CZ" sz="1600" i="1" dirty="0"/>
              <a:t>2</a:t>
            </a:r>
            <a:r>
              <a:rPr lang="en-US" sz="1600" i="1" dirty="0"/>
              <a:t>21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3279364" y="4555917"/>
            <a:ext cx="206419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/>
              <a:t>C</a:t>
            </a:r>
            <a:r>
              <a:rPr lang="en-US" sz="1600" b="1" baseline="-25000" dirty="0"/>
              <a:t>18</a:t>
            </a:r>
            <a:r>
              <a:rPr lang="en-US" sz="1600" b="1" dirty="0"/>
              <a:t>H</a:t>
            </a:r>
            <a:r>
              <a:rPr lang="cs-CZ" sz="1600" b="1" baseline="-25000" dirty="0"/>
              <a:t>26</a:t>
            </a:r>
            <a:endParaRPr lang="en-US" sz="1600" b="1" baseline="-25000" dirty="0"/>
          </a:p>
          <a:p>
            <a:pPr algn="ctr"/>
            <a:r>
              <a:rPr lang="en-US" sz="1600" dirty="0"/>
              <a:t>[RCO</a:t>
            </a:r>
            <a:r>
              <a:rPr lang="cs-CZ" sz="1600" dirty="0"/>
              <a:t>-H</a:t>
            </a:r>
            <a:r>
              <a:rPr lang="cs-CZ" sz="1600" baseline="-25000" dirty="0"/>
              <a:t>2</a:t>
            </a:r>
            <a:r>
              <a:rPr lang="cs-CZ" sz="1600" dirty="0"/>
              <a:t>O</a:t>
            </a:r>
            <a:r>
              <a:rPr lang="en-US" sz="1600" dirty="0"/>
              <a:t>]+</a:t>
            </a:r>
          </a:p>
          <a:p>
            <a:pPr algn="ctr"/>
            <a:r>
              <a:rPr lang="en-US" sz="1600" i="1" dirty="0"/>
              <a:t>m/z </a:t>
            </a:r>
            <a:r>
              <a:rPr lang="cs-CZ" sz="1600" i="1" dirty="0"/>
              <a:t>243.21</a:t>
            </a:r>
            <a:r>
              <a:rPr lang="en-US" sz="1600" i="1" dirty="0"/>
              <a:t>00</a:t>
            </a:r>
          </a:p>
        </p:txBody>
      </p:sp>
      <p:sp>
        <p:nvSpPr>
          <p:cNvPr id="18" name="Left Brace 17"/>
          <p:cNvSpPr/>
          <p:nvPr/>
        </p:nvSpPr>
        <p:spPr>
          <a:xfrm rot="5400000">
            <a:off x="2332293" y="3933426"/>
            <a:ext cx="301096" cy="2376698"/>
          </a:xfrm>
          <a:prstGeom prst="leftBrac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/>
          <p:cNvSpPr txBox="1"/>
          <p:nvPr/>
        </p:nvSpPr>
        <p:spPr>
          <a:xfrm>
            <a:off x="1485765" y="4263529"/>
            <a:ext cx="21362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/>
              <a:t>fragmentation of hydrocarbon chains</a:t>
            </a:r>
          </a:p>
        </p:txBody>
      </p:sp>
      <p:cxnSp>
        <p:nvCxnSpPr>
          <p:cNvPr id="20" name="Straight Arrow Connector 19"/>
          <p:cNvCxnSpPr/>
          <p:nvPr/>
        </p:nvCxnSpPr>
        <p:spPr>
          <a:xfrm flipV="1">
            <a:off x="5608388" y="6268117"/>
            <a:ext cx="6287329" cy="11635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8023137" y="5614722"/>
            <a:ext cx="206419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/>
              <a:t>C</a:t>
            </a:r>
            <a:r>
              <a:rPr lang="cs-CZ" sz="1600" b="1" baseline="-25000" dirty="0"/>
              <a:t>26</a:t>
            </a:r>
            <a:r>
              <a:rPr lang="en-US" sz="1600" b="1" dirty="0"/>
              <a:t>H</a:t>
            </a:r>
            <a:r>
              <a:rPr lang="cs-CZ" sz="1600" b="1" baseline="-25000" dirty="0"/>
              <a:t>52</a:t>
            </a:r>
            <a:endParaRPr lang="en-US" sz="1600" i="1" dirty="0"/>
          </a:p>
          <a:p>
            <a:pPr algn="ctr"/>
            <a:r>
              <a:rPr lang="cs-CZ" sz="1600" i="1" dirty="0"/>
              <a:t>364.</a:t>
            </a:r>
            <a:r>
              <a:rPr lang="en-US" sz="1600" i="1" dirty="0"/>
              <a:t>3961</a:t>
            </a:r>
          </a:p>
        </p:txBody>
      </p:sp>
    </p:spTree>
    <p:extLst>
      <p:ext uri="{BB962C8B-B14F-4D97-AF65-F5344CB8AC3E}">
        <p14:creationId xmlns:p14="http://schemas.microsoft.com/office/powerpoint/2010/main" val="311350827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22014"/>
            <a:ext cx="12192000" cy="613598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853267" y="-44226"/>
            <a:ext cx="206419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/>
              <a:t>C</a:t>
            </a:r>
            <a:r>
              <a:rPr lang="cs-CZ" sz="1600" b="1" baseline="-25000" dirty="0"/>
              <a:t>44</a:t>
            </a:r>
            <a:r>
              <a:rPr lang="en-US" sz="1600" b="1" dirty="0"/>
              <a:t>H</a:t>
            </a:r>
            <a:r>
              <a:rPr lang="cs-CZ" sz="1600" b="1" baseline="-25000" dirty="0"/>
              <a:t>8</a:t>
            </a:r>
            <a:r>
              <a:rPr lang="en-US" sz="1600" b="1" baseline="-25000" dirty="0"/>
              <a:t>2</a:t>
            </a:r>
            <a:r>
              <a:rPr lang="en-US" sz="1600" b="1" dirty="0"/>
              <a:t>O</a:t>
            </a:r>
            <a:r>
              <a:rPr lang="cs-CZ" sz="1600" b="1" baseline="-25000" dirty="0"/>
              <a:t>3</a:t>
            </a:r>
            <a:endParaRPr lang="en-US" sz="1600" b="1" baseline="-25000" dirty="0"/>
          </a:p>
          <a:p>
            <a:pPr algn="ctr"/>
            <a:r>
              <a:rPr lang="en-US" sz="1600" dirty="0"/>
              <a:t>[M+H]+</a:t>
            </a:r>
          </a:p>
          <a:p>
            <a:pPr algn="ctr"/>
            <a:r>
              <a:rPr lang="en-US" sz="1600" i="1" dirty="0"/>
              <a:t>m/z 659.6295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0823878" y="-584775"/>
            <a:ext cx="212296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1600" b="1" dirty="0">
                <a:solidFill>
                  <a:srgbClr val="FF0000"/>
                </a:solidFill>
              </a:rPr>
              <a:t>hydroxy </a:t>
            </a:r>
            <a:r>
              <a:rPr lang="en-US" sz="1600" b="1" dirty="0">
                <a:solidFill>
                  <a:srgbClr val="FF0000"/>
                </a:solidFill>
              </a:rPr>
              <a:t>wax ester (26:0/1</a:t>
            </a:r>
            <a:r>
              <a:rPr lang="cs-CZ" sz="1600" b="1" dirty="0">
                <a:solidFill>
                  <a:srgbClr val="FF0000"/>
                </a:solidFill>
              </a:rPr>
              <a:t>8</a:t>
            </a:r>
            <a:r>
              <a:rPr lang="en-US" sz="1600" b="1" dirty="0">
                <a:solidFill>
                  <a:srgbClr val="FF0000"/>
                </a:solidFill>
              </a:rPr>
              <a:t>:3</a:t>
            </a:r>
            <a:r>
              <a:rPr lang="cs-CZ" sz="1600" b="1" dirty="0">
                <a:solidFill>
                  <a:srgbClr val="FF0000"/>
                </a:solidFill>
              </a:rPr>
              <a:t>-O</a:t>
            </a:r>
            <a:r>
              <a:rPr lang="en-US" sz="1600" b="1" dirty="0">
                <a:solidFill>
                  <a:srgbClr val="FF0000"/>
                </a:solidFill>
              </a:rPr>
              <a:t>)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0127810" y="4355560"/>
            <a:ext cx="206419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/>
              <a:t>C</a:t>
            </a:r>
            <a:r>
              <a:rPr lang="en-US" sz="1600" b="1" baseline="-25000" dirty="0"/>
              <a:t>4</a:t>
            </a:r>
            <a:r>
              <a:rPr lang="cs-CZ" sz="1600" b="1" baseline="-25000" dirty="0"/>
              <a:t>4</a:t>
            </a:r>
            <a:r>
              <a:rPr lang="en-US" sz="1600" b="1" dirty="0"/>
              <a:t>H</a:t>
            </a:r>
            <a:r>
              <a:rPr lang="cs-CZ" sz="1600" b="1" baseline="-25000" dirty="0"/>
              <a:t>8</a:t>
            </a:r>
            <a:r>
              <a:rPr lang="en-US" sz="1600" b="1" baseline="-25000" dirty="0"/>
              <a:t>0</a:t>
            </a:r>
            <a:r>
              <a:rPr lang="en-US" sz="1600" b="1" dirty="0"/>
              <a:t>O</a:t>
            </a:r>
            <a:r>
              <a:rPr lang="en-US" sz="1600" b="1" baseline="-25000" dirty="0"/>
              <a:t>2</a:t>
            </a:r>
            <a:endParaRPr lang="en-US" sz="1600" baseline="-25000" dirty="0"/>
          </a:p>
          <a:p>
            <a:pPr algn="ctr"/>
            <a:r>
              <a:rPr lang="en-US" sz="1600" dirty="0"/>
              <a:t>[M+H]+</a:t>
            </a:r>
          </a:p>
          <a:p>
            <a:pPr algn="ctr"/>
            <a:r>
              <a:rPr lang="en-US" sz="1600" i="1" dirty="0"/>
              <a:t>m/z 641.6226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1240153" y="5291709"/>
            <a:ext cx="948868" cy="519351"/>
          </a:xfrm>
          <a:prstGeom prst="ellipse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70C0"/>
                </a:solidFill>
              </a:rPr>
              <a:t>-</a:t>
            </a:r>
            <a:r>
              <a:rPr lang="en-US" b="1" dirty="0">
                <a:solidFill>
                  <a:srgbClr val="0070C0"/>
                </a:solidFill>
              </a:rPr>
              <a:t>H</a:t>
            </a:r>
            <a:r>
              <a:rPr lang="en-US" b="1" baseline="-25000" dirty="0">
                <a:solidFill>
                  <a:srgbClr val="0070C0"/>
                </a:solidFill>
              </a:rPr>
              <a:t>2</a:t>
            </a:r>
            <a:r>
              <a:rPr lang="en-US" b="1" dirty="0">
                <a:solidFill>
                  <a:srgbClr val="0070C0"/>
                </a:solidFill>
              </a:rPr>
              <a:t>O</a:t>
            </a:r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11558337" y="5985113"/>
            <a:ext cx="350559" cy="0"/>
          </a:xfrm>
          <a:prstGeom prst="straightConnector1">
            <a:avLst/>
          </a:prstGeom>
          <a:ln w="19050">
            <a:solidFill>
              <a:srgbClr val="0070C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4954851" y="4429935"/>
            <a:ext cx="206419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/>
              <a:t>C</a:t>
            </a:r>
            <a:r>
              <a:rPr lang="en-US" sz="1600" b="1" baseline="-25000" dirty="0"/>
              <a:t>18</a:t>
            </a:r>
            <a:r>
              <a:rPr lang="en-US" sz="1600" b="1" dirty="0"/>
              <a:t>H</a:t>
            </a:r>
            <a:r>
              <a:rPr lang="en-US" sz="1600" b="1" baseline="-25000" dirty="0"/>
              <a:t>30</a:t>
            </a:r>
            <a:r>
              <a:rPr lang="en-US" sz="1600" b="1" dirty="0"/>
              <a:t>O</a:t>
            </a:r>
            <a:r>
              <a:rPr lang="en-US" sz="1600" b="1" baseline="-25000" dirty="0"/>
              <a:t>3</a:t>
            </a:r>
            <a:endParaRPr lang="en-US" sz="1600" baseline="-25000" dirty="0"/>
          </a:p>
          <a:p>
            <a:pPr algn="ctr"/>
            <a:r>
              <a:rPr lang="en-US" sz="1600" dirty="0"/>
              <a:t>[M+H]+</a:t>
            </a:r>
          </a:p>
          <a:p>
            <a:pPr algn="ctr"/>
            <a:r>
              <a:rPr lang="en-US" sz="1600" i="1" dirty="0"/>
              <a:t>m/z 295.2287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237415" y="4142866"/>
            <a:ext cx="196460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err="1">
                <a:solidFill>
                  <a:srgbClr val="FF0000"/>
                </a:solidFill>
              </a:rPr>
              <a:t>hydroxy</a:t>
            </a:r>
            <a:r>
              <a:rPr lang="en-US" sz="1600" b="1" dirty="0">
                <a:solidFill>
                  <a:srgbClr val="FF0000"/>
                </a:solidFill>
              </a:rPr>
              <a:t> FFA (18:3)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205320" y="1684624"/>
            <a:ext cx="206419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/>
              <a:t>C</a:t>
            </a:r>
            <a:r>
              <a:rPr lang="en-US" sz="1600" b="1" baseline="-25000" dirty="0"/>
              <a:t>18</a:t>
            </a:r>
            <a:r>
              <a:rPr lang="en-US" sz="1600" b="1" dirty="0"/>
              <a:t>H</a:t>
            </a:r>
            <a:r>
              <a:rPr lang="en-US" sz="1600" b="1" baseline="-25000" dirty="0"/>
              <a:t>28</a:t>
            </a:r>
            <a:r>
              <a:rPr lang="en-US" sz="1600" b="1" dirty="0"/>
              <a:t>O</a:t>
            </a:r>
            <a:r>
              <a:rPr lang="en-US" sz="1600" b="1" baseline="-25000" dirty="0"/>
              <a:t>2</a:t>
            </a:r>
            <a:endParaRPr lang="en-US" sz="1600" baseline="-25000" dirty="0"/>
          </a:p>
          <a:p>
            <a:pPr algn="ctr"/>
            <a:r>
              <a:rPr lang="en-US" sz="1600" dirty="0"/>
              <a:t>[M+H]+</a:t>
            </a:r>
          </a:p>
          <a:p>
            <a:pPr algn="ctr"/>
            <a:r>
              <a:rPr lang="en-US" sz="1600" i="1" dirty="0"/>
              <a:t>m/z 277.2150</a:t>
            </a:r>
          </a:p>
        </p:txBody>
      </p:sp>
      <p:sp>
        <p:nvSpPr>
          <p:cNvPr id="11" name="Left Brace 10"/>
          <p:cNvSpPr/>
          <p:nvPr/>
        </p:nvSpPr>
        <p:spPr>
          <a:xfrm rot="5400000">
            <a:off x="2523566" y="4472163"/>
            <a:ext cx="301096" cy="2376698"/>
          </a:xfrm>
          <a:prstGeom prst="leftBrac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1659737" y="4882463"/>
            <a:ext cx="21362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/>
              <a:t>fragmentation of hydrocarbon chains</a:t>
            </a:r>
          </a:p>
        </p:txBody>
      </p:sp>
      <p:cxnSp>
        <p:nvCxnSpPr>
          <p:cNvPr id="13" name="Straight Arrow Connector 12"/>
          <p:cNvCxnSpPr/>
          <p:nvPr/>
        </p:nvCxnSpPr>
        <p:spPr>
          <a:xfrm flipV="1">
            <a:off x="5608388" y="6268117"/>
            <a:ext cx="6287329" cy="11635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7998578" y="5689869"/>
            <a:ext cx="206419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/>
              <a:t>C</a:t>
            </a:r>
            <a:r>
              <a:rPr lang="cs-CZ" sz="1600" b="1" baseline="-25000" dirty="0"/>
              <a:t>26</a:t>
            </a:r>
            <a:r>
              <a:rPr lang="en-US" sz="1600" b="1" dirty="0"/>
              <a:t>H</a:t>
            </a:r>
            <a:r>
              <a:rPr lang="cs-CZ" sz="1600" b="1" baseline="-25000" dirty="0"/>
              <a:t>52</a:t>
            </a:r>
            <a:endParaRPr lang="en-US" sz="1600" i="1" dirty="0"/>
          </a:p>
          <a:p>
            <a:pPr algn="ctr"/>
            <a:r>
              <a:rPr lang="cs-CZ" sz="1600" i="1" dirty="0"/>
              <a:t>364.</a:t>
            </a:r>
            <a:r>
              <a:rPr lang="en-US" sz="1600" i="1" dirty="0"/>
              <a:t>4008</a:t>
            </a:r>
          </a:p>
        </p:txBody>
      </p:sp>
    </p:spTree>
    <p:extLst>
      <p:ext uri="{BB962C8B-B14F-4D97-AF65-F5344CB8AC3E}">
        <p14:creationId xmlns:p14="http://schemas.microsoft.com/office/powerpoint/2010/main" val="135017185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22015"/>
            <a:ext cx="12192000" cy="613598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853267" y="-44226"/>
            <a:ext cx="206419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/>
              <a:t>C</a:t>
            </a:r>
            <a:r>
              <a:rPr lang="cs-CZ" sz="1600" b="1" baseline="-25000" dirty="0"/>
              <a:t>4</a:t>
            </a:r>
            <a:r>
              <a:rPr lang="en-US" sz="1600" b="1" baseline="-25000" dirty="0"/>
              <a:t>6</a:t>
            </a:r>
            <a:r>
              <a:rPr lang="en-US" sz="1600" b="1" dirty="0"/>
              <a:t>H</a:t>
            </a:r>
            <a:r>
              <a:rPr lang="en-US" sz="1600" b="1" baseline="-25000" dirty="0"/>
              <a:t>90</a:t>
            </a:r>
            <a:r>
              <a:rPr lang="en-US" sz="1600" b="1" dirty="0"/>
              <a:t>O</a:t>
            </a:r>
            <a:r>
              <a:rPr lang="cs-CZ" sz="1600" b="1" baseline="-25000" dirty="0"/>
              <a:t>3</a:t>
            </a:r>
            <a:endParaRPr lang="en-US" sz="1600" b="1" baseline="-25000" dirty="0"/>
          </a:p>
          <a:p>
            <a:pPr algn="ctr"/>
            <a:r>
              <a:rPr lang="en-US" sz="1600" dirty="0"/>
              <a:t>[M+H]+</a:t>
            </a:r>
          </a:p>
          <a:p>
            <a:pPr algn="ctr"/>
            <a:r>
              <a:rPr lang="en-US" sz="1600" i="1" dirty="0"/>
              <a:t>m/z 691.6893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0823878" y="-584775"/>
            <a:ext cx="212296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1600" b="1" dirty="0">
                <a:solidFill>
                  <a:srgbClr val="FF0000"/>
                </a:solidFill>
              </a:rPr>
              <a:t>hydroxy </a:t>
            </a:r>
            <a:r>
              <a:rPr lang="en-US" sz="1600" b="1" dirty="0">
                <a:solidFill>
                  <a:srgbClr val="FF0000"/>
                </a:solidFill>
              </a:rPr>
              <a:t>wax ester (28:0/1</a:t>
            </a:r>
            <a:r>
              <a:rPr lang="cs-CZ" sz="1600" b="1" dirty="0">
                <a:solidFill>
                  <a:srgbClr val="FF0000"/>
                </a:solidFill>
              </a:rPr>
              <a:t>8</a:t>
            </a:r>
            <a:r>
              <a:rPr lang="en-US" sz="1600" b="1" dirty="0">
                <a:solidFill>
                  <a:srgbClr val="FF0000"/>
                </a:solidFill>
              </a:rPr>
              <a:t>:1</a:t>
            </a:r>
            <a:r>
              <a:rPr lang="cs-CZ" sz="1600" b="1" dirty="0">
                <a:solidFill>
                  <a:srgbClr val="FF0000"/>
                </a:solidFill>
              </a:rPr>
              <a:t>-O</a:t>
            </a:r>
            <a:r>
              <a:rPr lang="en-US" sz="1600" b="1" dirty="0">
                <a:solidFill>
                  <a:srgbClr val="FF0000"/>
                </a:solidFill>
              </a:rPr>
              <a:t>)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0127810" y="4656541"/>
            <a:ext cx="206419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/>
              <a:t>C</a:t>
            </a:r>
            <a:r>
              <a:rPr lang="en-US" sz="1600" b="1" baseline="-25000" dirty="0"/>
              <a:t>46</a:t>
            </a:r>
            <a:r>
              <a:rPr lang="en-US" sz="1600" b="1" dirty="0"/>
              <a:t>H</a:t>
            </a:r>
            <a:r>
              <a:rPr lang="cs-CZ" sz="1600" b="1" baseline="-25000" dirty="0"/>
              <a:t>8</a:t>
            </a:r>
            <a:r>
              <a:rPr lang="en-US" sz="1600" b="1" baseline="-25000" dirty="0"/>
              <a:t>8</a:t>
            </a:r>
            <a:r>
              <a:rPr lang="en-US" sz="1600" b="1" dirty="0"/>
              <a:t>O</a:t>
            </a:r>
            <a:r>
              <a:rPr lang="en-US" sz="1600" b="1" baseline="-25000" dirty="0"/>
              <a:t>2</a:t>
            </a:r>
            <a:endParaRPr lang="en-US" sz="1600" baseline="-25000" dirty="0"/>
          </a:p>
          <a:p>
            <a:pPr algn="ctr"/>
            <a:r>
              <a:rPr lang="en-US" sz="1600" dirty="0"/>
              <a:t>[M+H]+</a:t>
            </a:r>
          </a:p>
          <a:p>
            <a:pPr algn="ctr"/>
            <a:r>
              <a:rPr lang="en-US" sz="1600" i="1" dirty="0"/>
              <a:t>m/z 673.6894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1278232" y="5518315"/>
            <a:ext cx="948868" cy="519351"/>
          </a:xfrm>
          <a:prstGeom prst="ellipse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70C0"/>
                </a:solidFill>
              </a:rPr>
              <a:t>-</a:t>
            </a:r>
            <a:r>
              <a:rPr lang="en-US" b="1" dirty="0">
                <a:solidFill>
                  <a:srgbClr val="0070C0"/>
                </a:solidFill>
              </a:rPr>
              <a:t>H</a:t>
            </a:r>
            <a:r>
              <a:rPr lang="en-US" b="1" baseline="-25000" dirty="0">
                <a:solidFill>
                  <a:srgbClr val="0070C0"/>
                </a:solidFill>
              </a:rPr>
              <a:t>2</a:t>
            </a:r>
            <a:r>
              <a:rPr lang="en-US" b="1" dirty="0">
                <a:solidFill>
                  <a:srgbClr val="0070C0"/>
                </a:solidFill>
              </a:rPr>
              <a:t>O</a:t>
            </a:r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11577387" y="6194663"/>
            <a:ext cx="350559" cy="0"/>
          </a:xfrm>
          <a:prstGeom prst="straightConnector1">
            <a:avLst/>
          </a:prstGeom>
          <a:ln w="19050">
            <a:solidFill>
              <a:srgbClr val="0070C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5116061" y="5474103"/>
            <a:ext cx="206419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/>
              <a:t>C</a:t>
            </a:r>
            <a:r>
              <a:rPr lang="en-US" sz="1600" b="1" baseline="-25000" dirty="0"/>
              <a:t>18</a:t>
            </a:r>
            <a:r>
              <a:rPr lang="en-US" sz="1600" b="1" dirty="0"/>
              <a:t>H</a:t>
            </a:r>
            <a:r>
              <a:rPr lang="en-US" sz="1600" b="1" baseline="-25000" dirty="0"/>
              <a:t>34</a:t>
            </a:r>
            <a:r>
              <a:rPr lang="en-US" sz="1600" b="1" dirty="0"/>
              <a:t>O</a:t>
            </a:r>
            <a:r>
              <a:rPr lang="en-US" sz="1600" b="1" baseline="-25000" dirty="0"/>
              <a:t>3</a:t>
            </a:r>
            <a:endParaRPr lang="en-US" sz="1600" baseline="-25000" dirty="0"/>
          </a:p>
          <a:p>
            <a:pPr algn="ctr"/>
            <a:r>
              <a:rPr lang="en-US" sz="1600" dirty="0"/>
              <a:t>[M+H]+</a:t>
            </a:r>
          </a:p>
          <a:p>
            <a:pPr algn="ctr"/>
            <a:r>
              <a:rPr lang="en-US" sz="1600" i="1" dirty="0"/>
              <a:t>m/z 299.2588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388087" y="5179761"/>
            <a:ext cx="196460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err="1">
                <a:solidFill>
                  <a:srgbClr val="FF0000"/>
                </a:solidFill>
              </a:rPr>
              <a:t>hydroxy</a:t>
            </a:r>
            <a:r>
              <a:rPr lang="en-US" sz="1600" b="1" dirty="0">
                <a:solidFill>
                  <a:srgbClr val="FF0000"/>
                </a:solidFill>
              </a:rPr>
              <a:t> FFA (18:1)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777640" y="5546154"/>
            <a:ext cx="948868" cy="519351"/>
          </a:xfrm>
          <a:prstGeom prst="ellipse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70C0"/>
                </a:solidFill>
              </a:rPr>
              <a:t>-</a:t>
            </a:r>
            <a:r>
              <a:rPr lang="en-US" b="1" dirty="0">
                <a:solidFill>
                  <a:srgbClr val="0070C0"/>
                </a:solidFill>
              </a:rPr>
              <a:t>H</a:t>
            </a:r>
            <a:r>
              <a:rPr lang="en-US" b="1" baseline="-25000" dirty="0">
                <a:solidFill>
                  <a:srgbClr val="0070C0"/>
                </a:solidFill>
              </a:rPr>
              <a:t>2</a:t>
            </a:r>
            <a:r>
              <a:rPr lang="en-US" b="1" dirty="0">
                <a:solidFill>
                  <a:srgbClr val="0070C0"/>
                </a:solidFill>
              </a:rPr>
              <a:t>O</a:t>
            </a:r>
          </a:p>
        </p:txBody>
      </p:sp>
      <p:cxnSp>
        <p:nvCxnSpPr>
          <p:cNvPr id="11" name="Straight Arrow Connector 10"/>
          <p:cNvCxnSpPr/>
          <p:nvPr/>
        </p:nvCxnSpPr>
        <p:spPr>
          <a:xfrm flipV="1">
            <a:off x="5116061" y="6227958"/>
            <a:ext cx="321373" cy="12372"/>
          </a:xfrm>
          <a:prstGeom prst="straightConnector1">
            <a:avLst/>
          </a:prstGeom>
          <a:ln w="19050">
            <a:solidFill>
              <a:srgbClr val="0070C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4446695" y="2396499"/>
            <a:ext cx="206419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/>
              <a:t>C</a:t>
            </a:r>
            <a:r>
              <a:rPr lang="en-US" sz="1600" b="1" baseline="-25000" dirty="0"/>
              <a:t>18</a:t>
            </a:r>
            <a:r>
              <a:rPr lang="en-US" sz="1600" b="1" dirty="0"/>
              <a:t>H</a:t>
            </a:r>
            <a:r>
              <a:rPr lang="en-US" sz="1600" b="1" baseline="-25000" dirty="0"/>
              <a:t>32</a:t>
            </a:r>
            <a:r>
              <a:rPr lang="en-US" sz="1600" b="1" dirty="0"/>
              <a:t>O</a:t>
            </a:r>
            <a:r>
              <a:rPr lang="en-US" sz="1600" b="1" baseline="-25000" dirty="0"/>
              <a:t>2</a:t>
            </a:r>
            <a:endParaRPr lang="en-US" sz="1600" baseline="-25000" dirty="0"/>
          </a:p>
          <a:p>
            <a:pPr algn="ctr"/>
            <a:r>
              <a:rPr lang="en-US" sz="1600" dirty="0"/>
              <a:t>[M+H]+</a:t>
            </a:r>
          </a:p>
          <a:p>
            <a:pPr algn="ctr"/>
            <a:r>
              <a:rPr lang="en-US" sz="1600" i="1" dirty="0"/>
              <a:t>m/z 281.2477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3697933" y="1128370"/>
            <a:ext cx="206419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/>
              <a:t>C</a:t>
            </a:r>
            <a:r>
              <a:rPr lang="en-US" sz="1600" b="1" baseline="-25000" dirty="0"/>
              <a:t>18</a:t>
            </a:r>
            <a:r>
              <a:rPr lang="en-US" sz="1600" b="1" dirty="0"/>
              <a:t>H</a:t>
            </a:r>
            <a:r>
              <a:rPr lang="en-US" sz="1600" b="1" baseline="-25000" dirty="0"/>
              <a:t>30</a:t>
            </a:r>
            <a:r>
              <a:rPr lang="en-US" sz="1600" b="1" dirty="0"/>
              <a:t>O</a:t>
            </a:r>
            <a:endParaRPr lang="en-US" sz="1600" dirty="0"/>
          </a:p>
          <a:p>
            <a:pPr algn="ctr"/>
            <a:r>
              <a:rPr lang="en-US" sz="1600" dirty="0"/>
              <a:t>[RCO]+</a:t>
            </a:r>
          </a:p>
          <a:p>
            <a:pPr algn="ctr"/>
            <a:r>
              <a:rPr lang="en-US" sz="1600" i="1" dirty="0"/>
              <a:t>m/z 263.2375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3051871" y="2527193"/>
            <a:ext cx="206419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/>
              <a:t>C</a:t>
            </a:r>
            <a:r>
              <a:rPr lang="en-US" sz="1600" b="1" baseline="-25000" dirty="0"/>
              <a:t>18</a:t>
            </a:r>
            <a:r>
              <a:rPr lang="en-US" sz="1600" b="1" dirty="0"/>
              <a:t>H</a:t>
            </a:r>
            <a:r>
              <a:rPr lang="cs-CZ" sz="1600" b="1" baseline="-25000" dirty="0"/>
              <a:t>2</a:t>
            </a:r>
            <a:r>
              <a:rPr lang="en-US" sz="1600" b="1" baseline="-25000" dirty="0"/>
              <a:t>8</a:t>
            </a:r>
          </a:p>
          <a:p>
            <a:pPr algn="ctr"/>
            <a:r>
              <a:rPr lang="en-US" sz="1600" dirty="0"/>
              <a:t>[RCO</a:t>
            </a:r>
            <a:r>
              <a:rPr lang="cs-CZ" sz="1600" dirty="0"/>
              <a:t>-H</a:t>
            </a:r>
            <a:r>
              <a:rPr lang="cs-CZ" sz="1600" baseline="-25000" dirty="0"/>
              <a:t>2</a:t>
            </a:r>
            <a:r>
              <a:rPr lang="cs-CZ" sz="1600" dirty="0"/>
              <a:t>O</a:t>
            </a:r>
            <a:r>
              <a:rPr lang="en-US" sz="1600" dirty="0"/>
              <a:t>]+</a:t>
            </a:r>
          </a:p>
          <a:p>
            <a:pPr algn="ctr"/>
            <a:r>
              <a:rPr lang="en-US" sz="1600" i="1" dirty="0"/>
              <a:t>m/z </a:t>
            </a:r>
            <a:r>
              <a:rPr lang="cs-CZ" sz="1600" i="1" dirty="0"/>
              <a:t>24</a:t>
            </a:r>
            <a:r>
              <a:rPr lang="en-US" sz="1600" i="1" dirty="0"/>
              <a:t>5</a:t>
            </a:r>
            <a:r>
              <a:rPr lang="cs-CZ" sz="1600" i="1" dirty="0"/>
              <a:t>.2</a:t>
            </a:r>
            <a:r>
              <a:rPr lang="en-US" sz="1600" i="1" dirty="0"/>
              <a:t>274</a:t>
            </a:r>
          </a:p>
        </p:txBody>
      </p:sp>
      <p:sp>
        <p:nvSpPr>
          <p:cNvPr id="19" name="Left Brace 18"/>
          <p:cNvSpPr/>
          <p:nvPr/>
        </p:nvSpPr>
        <p:spPr>
          <a:xfrm rot="5400000">
            <a:off x="2523566" y="3008187"/>
            <a:ext cx="301096" cy="2376698"/>
          </a:xfrm>
          <a:prstGeom prst="leftBrac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1659737" y="3418487"/>
            <a:ext cx="21362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/>
              <a:t>fragmentation of hydrocarbon chains</a:t>
            </a:r>
          </a:p>
        </p:txBody>
      </p:sp>
      <p:cxnSp>
        <p:nvCxnSpPr>
          <p:cNvPr id="21" name="Straight Arrow Connector 20"/>
          <p:cNvCxnSpPr/>
          <p:nvPr/>
        </p:nvCxnSpPr>
        <p:spPr>
          <a:xfrm flipV="1">
            <a:off x="5388087" y="6319686"/>
            <a:ext cx="6461013" cy="369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7838661" y="5711865"/>
            <a:ext cx="206419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/>
              <a:t>C</a:t>
            </a:r>
            <a:r>
              <a:rPr lang="cs-CZ" sz="1600" b="1" baseline="-25000" dirty="0"/>
              <a:t>2</a:t>
            </a:r>
            <a:r>
              <a:rPr lang="en-US" sz="1600" b="1" baseline="-25000" dirty="0"/>
              <a:t>8</a:t>
            </a:r>
            <a:r>
              <a:rPr lang="en-US" sz="1600" b="1" dirty="0"/>
              <a:t>H</a:t>
            </a:r>
            <a:r>
              <a:rPr lang="cs-CZ" sz="1600" b="1" baseline="-25000" dirty="0"/>
              <a:t>5</a:t>
            </a:r>
            <a:r>
              <a:rPr lang="en-US" sz="1600" b="1" baseline="-25000" dirty="0"/>
              <a:t>6</a:t>
            </a:r>
            <a:endParaRPr lang="en-US" sz="1600" i="1" dirty="0"/>
          </a:p>
          <a:p>
            <a:pPr algn="ctr"/>
            <a:r>
              <a:rPr lang="en-US" sz="1600" i="1" dirty="0"/>
              <a:t>392.4305</a:t>
            </a:r>
          </a:p>
        </p:txBody>
      </p:sp>
    </p:spTree>
    <p:extLst>
      <p:ext uri="{BB962C8B-B14F-4D97-AF65-F5344CB8AC3E}">
        <p14:creationId xmlns:p14="http://schemas.microsoft.com/office/powerpoint/2010/main" val="298712307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22015"/>
            <a:ext cx="12192000" cy="613598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0830788" y="-22273"/>
            <a:ext cx="206419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/>
              <a:t>C</a:t>
            </a:r>
            <a:r>
              <a:rPr lang="cs-CZ" sz="1600" b="1" baseline="-25000" dirty="0"/>
              <a:t>4</a:t>
            </a:r>
            <a:r>
              <a:rPr lang="en-US" sz="1600" b="1" baseline="-25000" dirty="0"/>
              <a:t>4</a:t>
            </a:r>
            <a:r>
              <a:rPr lang="en-US" sz="1600" b="1" dirty="0"/>
              <a:t>H</a:t>
            </a:r>
            <a:r>
              <a:rPr lang="en-US" sz="1600" b="1" baseline="-25000" dirty="0"/>
              <a:t>82</a:t>
            </a:r>
            <a:r>
              <a:rPr lang="en-US" sz="1600" b="1" dirty="0"/>
              <a:t>O</a:t>
            </a:r>
            <a:r>
              <a:rPr lang="en-US" sz="1600" b="1" baseline="-25000" dirty="0"/>
              <a:t>2</a:t>
            </a:r>
          </a:p>
          <a:p>
            <a:pPr algn="ctr"/>
            <a:r>
              <a:rPr lang="en-US" sz="1600" dirty="0"/>
              <a:t>[M+H]+</a:t>
            </a:r>
          </a:p>
          <a:p>
            <a:pPr algn="ctr"/>
            <a:r>
              <a:rPr lang="en-US" sz="1600" i="1" dirty="0"/>
              <a:t>m/z 643.6345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0933568" y="-338554"/>
            <a:ext cx="236446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rgbClr val="FF0000"/>
                </a:solidFill>
              </a:rPr>
              <a:t>wax ester (26:0/</a:t>
            </a:r>
            <a:r>
              <a:rPr lang="cs-CZ" sz="1600" b="1" dirty="0">
                <a:solidFill>
                  <a:srgbClr val="FF0000"/>
                </a:solidFill>
              </a:rPr>
              <a:t>18:</a:t>
            </a:r>
            <a:r>
              <a:rPr lang="en-US" sz="1600" b="1" dirty="0">
                <a:solidFill>
                  <a:srgbClr val="FF0000"/>
                </a:solidFill>
              </a:rPr>
              <a:t>3)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825954" y="3312909"/>
            <a:ext cx="206419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/>
              <a:t>C</a:t>
            </a:r>
            <a:r>
              <a:rPr lang="en-US" sz="1600" b="1" baseline="-25000" dirty="0"/>
              <a:t>18</a:t>
            </a:r>
            <a:r>
              <a:rPr lang="en-US" sz="1600" b="1" dirty="0"/>
              <a:t>H</a:t>
            </a:r>
            <a:r>
              <a:rPr lang="cs-CZ" sz="1600" b="1" baseline="-25000" dirty="0"/>
              <a:t>30</a:t>
            </a:r>
            <a:r>
              <a:rPr lang="en-US" sz="1600" b="1" dirty="0"/>
              <a:t>O</a:t>
            </a:r>
            <a:r>
              <a:rPr lang="en-US" sz="1600" b="1" baseline="-25000" dirty="0"/>
              <a:t>2</a:t>
            </a:r>
            <a:endParaRPr lang="en-US" sz="1600" baseline="-25000" dirty="0"/>
          </a:p>
          <a:p>
            <a:pPr algn="ctr"/>
            <a:r>
              <a:rPr lang="en-US" sz="1600" dirty="0"/>
              <a:t>[M+H]+</a:t>
            </a:r>
          </a:p>
          <a:p>
            <a:pPr algn="ctr"/>
            <a:r>
              <a:rPr lang="en-US" sz="1600" i="1" dirty="0"/>
              <a:t>m/z 27</a:t>
            </a:r>
            <a:r>
              <a:rPr lang="cs-CZ" sz="1600" i="1" dirty="0"/>
              <a:t>9</a:t>
            </a:r>
            <a:r>
              <a:rPr lang="en-US" sz="1600" i="1" dirty="0"/>
              <a:t>.2326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323250" y="3047299"/>
            <a:ext cx="196460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rgbClr val="FF0000"/>
                </a:solidFill>
              </a:rPr>
              <a:t>FFA (18:</a:t>
            </a:r>
            <a:r>
              <a:rPr lang="cs-CZ" sz="1600" b="1" dirty="0">
                <a:solidFill>
                  <a:srgbClr val="FF0000"/>
                </a:solidFill>
              </a:rPr>
              <a:t>3</a:t>
            </a:r>
            <a:r>
              <a:rPr lang="en-US" sz="1600" b="1" dirty="0">
                <a:solidFill>
                  <a:srgbClr val="FF0000"/>
                </a:solidFill>
              </a:rPr>
              <a:t>)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053528" y="1463510"/>
            <a:ext cx="206419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/>
              <a:t>C</a:t>
            </a:r>
            <a:r>
              <a:rPr lang="en-US" sz="1600" b="1" baseline="-25000" dirty="0"/>
              <a:t>18</a:t>
            </a:r>
            <a:r>
              <a:rPr lang="en-US" sz="1600" b="1" dirty="0"/>
              <a:t>H</a:t>
            </a:r>
            <a:r>
              <a:rPr lang="cs-CZ" sz="1600" b="1" baseline="-25000" dirty="0"/>
              <a:t>28</a:t>
            </a:r>
            <a:r>
              <a:rPr lang="en-US" sz="1600" b="1" dirty="0"/>
              <a:t>O</a:t>
            </a:r>
            <a:endParaRPr lang="en-US" sz="1600" dirty="0"/>
          </a:p>
          <a:p>
            <a:pPr algn="ctr"/>
            <a:r>
              <a:rPr lang="en-US" sz="1600" dirty="0"/>
              <a:t>[RCO]+</a:t>
            </a:r>
          </a:p>
          <a:p>
            <a:pPr algn="ctr"/>
            <a:r>
              <a:rPr lang="en-US" sz="1600" i="1" dirty="0"/>
              <a:t>m/z 26</a:t>
            </a:r>
            <a:r>
              <a:rPr lang="cs-CZ" sz="1600" i="1" dirty="0"/>
              <a:t>1</a:t>
            </a:r>
            <a:r>
              <a:rPr lang="en-US" sz="1600" i="1" dirty="0"/>
              <a:t>.2</a:t>
            </a:r>
            <a:r>
              <a:rPr lang="cs-CZ" sz="1600" i="1" dirty="0"/>
              <a:t>2</a:t>
            </a:r>
            <a:r>
              <a:rPr lang="en-US" sz="1600" i="1" dirty="0"/>
              <a:t>06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259060" y="3189844"/>
            <a:ext cx="206419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/>
              <a:t>C</a:t>
            </a:r>
            <a:r>
              <a:rPr lang="en-US" sz="1600" b="1" baseline="-25000" dirty="0"/>
              <a:t>18</a:t>
            </a:r>
            <a:r>
              <a:rPr lang="en-US" sz="1600" b="1" dirty="0"/>
              <a:t>H</a:t>
            </a:r>
            <a:r>
              <a:rPr lang="cs-CZ" sz="1600" b="1" baseline="-25000" dirty="0"/>
              <a:t>26</a:t>
            </a:r>
            <a:endParaRPr lang="en-US" sz="1600" b="1" baseline="-25000" dirty="0"/>
          </a:p>
          <a:p>
            <a:pPr algn="ctr"/>
            <a:r>
              <a:rPr lang="en-US" sz="1600" dirty="0"/>
              <a:t>[RCO</a:t>
            </a:r>
            <a:r>
              <a:rPr lang="cs-CZ" sz="1600" dirty="0"/>
              <a:t>-H</a:t>
            </a:r>
            <a:r>
              <a:rPr lang="cs-CZ" sz="1600" baseline="-25000" dirty="0"/>
              <a:t>2</a:t>
            </a:r>
            <a:r>
              <a:rPr lang="cs-CZ" sz="1600" dirty="0"/>
              <a:t>O</a:t>
            </a:r>
            <a:r>
              <a:rPr lang="en-US" sz="1600" dirty="0"/>
              <a:t>]+</a:t>
            </a:r>
          </a:p>
          <a:p>
            <a:pPr algn="ctr"/>
            <a:r>
              <a:rPr lang="en-US" sz="1600" i="1" dirty="0"/>
              <a:t>m/z </a:t>
            </a:r>
            <a:r>
              <a:rPr lang="cs-CZ" sz="1600" i="1" dirty="0"/>
              <a:t>243.2</a:t>
            </a:r>
            <a:r>
              <a:rPr lang="en-US" sz="1600" i="1" dirty="0"/>
              <a:t>068</a:t>
            </a:r>
          </a:p>
        </p:txBody>
      </p:sp>
      <p:cxnSp>
        <p:nvCxnSpPr>
          <p:cNvPr id="12" name="Straight Arrow Connector 11"/>
          <p:cNvCxnSpPr/>
          <p:nvPr/>
        </p:nvCxnSpPr>
        <p:spPr>
          <a:xfrm flipV="1">
            <a:off x="5397612" y="5945576"/>
            <a:ext cx="6461013" cy="369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7839560" y="5292181"/>
            <a:ext cx="206419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/>
              <a:t>C</a:t>
            </a:r>
            <a:r>
              <a:rPr lang="cs-CZ" sz="1600" b="1" baseline="-25000" dirty="0"/>
              <a:t>2</a:t>
            </a:r>
            <a:r>
              <a:rPr lang="en-US" sz="1600" b="1" baseline="-25000" dirty="0"/>
              <a:t>6</a:t>
            </a:r>
            <a:r>
              <a:rPr lang="en-US" sz="1600" b="1" dirty="0"/>
              <a:t>H</a:t>
            </a:r>
            <a:r>
              <a:rPr lang="cs-CZ" sz="1600" b="1" baseline="-25000" dirty="0"/>
              <a:t>5</a:t>
            </a:r>
            <a:r>
              <a:rPr lang="en-US" sz="1600" b="1" baseline="-25000" dirty="0"/>
              <a:t>2</a:t>
            </a:r>
            <a:endParaRPr lang="en-US" sz="1600" i="1" dirty="0"/>
          </a:p>
          <a:p>
            <a:pPr algn="ctr"/>
            <a:r>
              <a:rPr lang="en-US" sz="1600" i="1" dirty="0"/>
              <a:t>364.4019</a:t>
            </a:r>
          </a:p>
        </p:txBody>
      </p:sp>
      <p:sp>
        <p:nvSpPr>
          <p:cNvPr id="14" name="Left Brace 13"/>
          <p:cNvSpPr/>
          <p:nvPr/>
        </p:nvSpPr>
        <p:spPr>
          <a:xfrm rot="5400000">
            <a:off x="2711647" y="3443610"/>
            <a:ext cx="301096" cy="3286260"/>
          </a:xfrm>
          <a:prstGeom prst="leftBrac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1794053" y="4307306"/>
            <a:ext cx="21362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/>
              <a:t>fragmentation of hydrocarbon chains</a:t>
            </a:r>
          </a:p>
        </p:txBody>
      </p:sp>
    </p:spTree>
    <p:extLst>
      <p:ext uri="{BB962C8B-B14F-4D97-AF65-F5344CB8AC3E}">
        <p14:creationId xmlns:p14="http://schemas.microsoft.com/office/powerpoint/2010/main" val="341510245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22015"/>
            <a:ext cx="12192000" cy="613598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815167" y="1908399"/>
            <a:ext cx="206419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/>
              <a:t>C</a:t>
            </a:r>
            <a:r>
              <a:rPr lang="cs-CZ" sz="1600" b="1" baseline="-25000" dirty="0"/>
              <a:t>4</a:t>
            </a:r>
            <a:r>
              <a:rPr lang="en-US" sz="1600" b="1" baseline="-25000" dirty="0"/>
              <a:t>0</a:t>
            </a:r>
            <a:r>
              <a:rPr lang="en-US" sz="1600" b="1" dirty="0"/>
              <a:t>H</a:t>
            </a:r>
            <a:r>
              <a:rPr lang="en-US" sz="1600" b="1" baseline="-25000" dirty="0"/>
              <a:t>76</a:t>
            </a:r>
            <a:r>
              <a:rPr lang="en-US" sz="1600" b="1" dirty="0"/>
              <a:t>O</a:t>
            </a:r>
            <a:r>
              <a:rPr lang="cs-CZ" sz="1600" b="1" baseline="-25000" dirty="0"/>
              <a:t>3</a:t>
            </a:r>
            <a:endParaRPr lang="en-US" sz="1600" b="1" baseline="-25000" dirty="0"/>
          </a:p>
          <a:p>
            <a:pPr algn="ctr"/>
            <a:r>
              <a:rPr lang="en-US" sz="1600" dirty="0"/>
              <a:t>[M+H]+</a:t>
            </a:r>
          </a:p>
          <a:p>
            <a:pPr algn="ctr"/>
            <a:r>
              <a:rPr lang="en-US" sz="1600" i="1" dirty="0"/>
              <a:t>m/z 605.5795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0785778" y="1367850"/>
            <a:ext cx="212296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1600" b="1" dirty="0">
                <a:solidFill>
                  <a:srgbClr val="FF0000"/>
                </a:solidFill>
              </a:rPr>
              <a:t>hydroxy </a:t>
            </a:r>
            <a:r>
              <a:rPr lang="en-US" sz="1600" b="1" dirty="0">
                <a:solidFill>
                  <a:srgbClr val="FF0000"/>
                </a:solidFill>
              </a:rPr>
              <a:t>wax ester (22:0/1</a:t>
            </a:r>
            <a:r>
              <a:rPr lang="cs-CZ" sz="1600" b="1" dirty="0">
                <a:solidFill>
                  <a:srgbClr val="FF0000"/>
                </a:solidFill>
              </a:rPr>
              <a:t>8</a:t>
            </a:r>
            <a:r>
              <a:rPr lang="en-US" sz="1600" b="1" dirty="0">
                <a:solidFill>
                  <a:srgbClr val="FF0000"/>
                </a:solidFill>
              </a:rPr>
              <a:t>:2</a:t>
            </a:r>
            <a:r>
              <a:rPr lang="cs-CZ" sz="1600" b="1" dirty="0">
                <a:solidFill>
                  <a:srgbClr val="FF0000"/>
                </a:solidFill>
              </a:rPr>
              <a:t>-O</a:t>
            </a:r>
            <a:r>
              <a:rPr lang="en-US" sz="1600" b="1" dirty="0">
                <a:solidFill>
                  <a:srgbClr val="FF0000"/>
                </a:solidFill>
              </a:rPr>
              <a:t>)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9908735" y="4802902"/>
            <a:ext cx="206419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/>
              <a:t>C</a:t>
            </a:r>
            <a:r>
              <a:rPr lang="cs-CZ" sz="1600" b="1" baseline="-25000" dirty="0"/>
              <a:t>4</a:t>
            </a:r>
            <a:r>
              <a:rPr lang="en-US" sz="1600" b="1" baseline="-25000" dirty="0"/>
              <a:t>0</a:t>
            </a:r>
            <a:r>
              <a:rPr lang="en-US" sz="1600" b="1" dirty="0"/>
              <a:t>H</a:t>
            </a:r>
            <a:r>
              <a:rPr lang="en-US" sz="1600" b="1" baseline="-25000" dirty="0"/>
              <a:t>74</a:t>
            </a:r>
            <a:r>
              <a:rPr lang="en-US" sz="1600" b="1" dirty="0"/>
              <a:t>O</a:t>
            </a:r>
            <a:r>
              <a:rPr lang="en-US" sz="1600" b="1" baseline="-25000" dirty="0"/>
              <a:t>2</a:t>
            </a:r>
          </a:p>
          <a:p>
            <a:pPr algn="ctr"/>
            <a:r>
              <a:rPr lang="en-US" sz="1600" dirty="0"/>
              <a:t>[M+H]+</a:t>
            </a:r>
          </a:p>
          <a:p>
            <a:pPr algn="ctr"/>
            <a:r>
              <a:rPr lang="en-US" sz="1600" i="1" dirty="0"/>
              <a:t>m/z 587.5721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1243132" y="5584990"/>
            <a:ext cx="948868" cy="519351"/>
          </a:xfrm>
          <a:prstGeom prst="ellipse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70C0"/>
                </a:solidFill>
              </a:rPr>
              <a:t>-</a:t>
            </a:r>
            <a:r>
              <a:rPr lang="en-US" b="1" dirty="0">
                <a:solidFill>
                  <a:srgbClr val="0070C0"/>
                </a:solidFill>
              </a:rPr>
              <a:t>H</a:t>
            </a:r>
            <a:r>
              <a:rPr lang="en-US" b="1" baseline="-25000" dirty="0">
                <a:solidFill>
                  <a:srgbClr val="0070C0"/>
                </a:solidFill>
              </a:rPr>
              <a:t>2</a:t>
            </a:r>
            <a:r>
              <a:rPr lang="en-US" b="1" dirty="0">
                <a:solidFill>
                  <a:srgbClr val="0070C0"/>
                </a:solidFill>
              </a:rPr>
              <a:t>O</a:t>
            </a:r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11542287" y="6261338"/>
            <a:ext cx="350559" cy="0"/>
          </a:xfrm>
          <a:prstGeom prst="straightConnector1">
            <a:avLst/>
          </a:prstGeom>
          <a:ln w="19050">
            <a:solidFill>
              <a:srgbClr val="0070C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4801736" y="0"/>
            <a:ext cx="206419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/>
              <a:t>C</a:t>
            </a:r>
            <a:r>
              <a:rPr lang="en-US" sz="1600" b="1" baseline="-25000" dirty="0"/>
              <a:t>18</a:t>
            </a:r>
            <a:r>
              <a:rPr lang="en-US" sz="1600" b="1" dirty="0"/>
              <a:t>H</a:t>
            </a:r>
            <a:r>
              <a:rPr lang="cs-CZ" sz="1600" b="1" baseline="-25000" dirty="0"/>
              <a:t>30</a:t>
            </a:r>
            <a:r>
              <a:rPr lang="en-US" sz="1600" b="1" dirty="0"/>
              <a:t>O</a:t>
            </a:r>
            <a:r>
              <a:rPr lang="en-US" sz="1600" b="1" baseline="-25000" dirty="0"/>
              <a:t>2</a:t>
            </a:r>
            <a:endParaRPr lang="en-US" sz="1600" baseline="-25000" dirty="0"/>
          </a:p>
          <a:p>
            <a:pPr algn="ctr"/>
            <a:r>
              <a:rPr lang="en-US" sz="1600" dirty="0"/>
              <a:t>[M+H]+</a:t>
            </a:r>
          </a:p>
          <a:p>
            <a:pPr algn="ctr"/>
            <a:r>
              <a:rPr lang="en-US" sz="1600" i="1" dirty="0"/>
              <a:t>m/z 279.2346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929703" y="861774"/>
            <a:ext cx="206419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/>
              <a:t>C</a:t>
            </a:r>
            <a:r>
              <a:rPr lang="en-US" sz="1600" b="1" baseline="-25000" dirty="0"/>
              <a:t>18</a:t>
            </a:r>
            <a:r>
              <a:rPr lang="en-US" sz="1600" b="1" dirty="0"/>
              <a:t>H</a:t>
            </a:r>
            <a:r>
              <a:rPr lang="cs-CZ" sz="1600" b="1" baseline="-25000" dirty="0"/>
              <a:t>28</a:t>
            </a:r>
            <a:r>
              <a:rPr lang="en-US" sz="1600" b="1" dirty="0"/>
              <a:t>O</a:t>
            </a:r>
            <a:endParaRPr lang="en-US" sz="1600" dirty="0"/>
          </a:p>
          <a:p>
            <a:pPr algn="ctr"/>
            <a:r>
              <a:rPr lang="en-US" sz="1600" dirty="0"/>
              <a:t>[RCO]+</a:t>
            </a:r>
          </a:p>
          <a:p>
            <a:pPr algn="ctr"/>
            <a:r>
              <a:rPr lang="en-US" sz="1600" i="1" dirty="0"/>
              <a:t>m/z 26</a:t>
            </a:r>
            <a:r>
              <a:rPr lang="cs-CZ" sz="1600" i="1" dirty="0"/>
              <a:t>1</a:t>
            </a:r>
            <a:r>
              <a:rPr lang="en-US" sz="1600" i="1" dirty="0"/>
              <a:t>.2</a:t>
            </a:r>
            <a:r>
              <a:rPr lang="cs-CZ" sz="1600" i="1" dirty="0"/>
              <a:t>2</a:t>
            </a:r>
            <a:r>
              <a:rPr lang="en-US" sz="1600" i="1" dirty="0"/>
              <a:t>25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3666797" y="4111133"/>
            <a:ext cx="206419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/>
              <a:t>C</a:t>
            </a:r>
            <a:r>
              <a:rPr lang="en-US" sz="1600" b="1" baseline="-25000" dirty="0"/>
              <a:t>18</a:t>
            </a:r>
            <a:r>
              <a:rPr lang="en-US" sz="1600" b="1" dirty="0"/>
              <a:t>H</a:t>
            </a:r>
            <a:r>
              <a:rPr lang="cs-CZ" sz="1600" b="1" baseline="-25000" dirty="0"/>
              <a:t>26</a:t>
            </a:r>
            <a:endParaRPr lang="en-US" sz="1600" b="1" baseline="-25000" dirty="0"/>
          </a:p>
          <a:p>
            <a:pPr algn="ctr"/>
            <a:r>
              <a:rPr lang="en-US" sz="1600" dirty="0"/>
              <a:t>[RCO</a:t>
            </a:r>
            <a:r>
              <a:rPr lang="cs-CZ" sz="1600" dirty="0"/>
              <a:t>-H</a:t>
            </a:r>
            <a:r>
              <a:rPr lang="cs-CZ" sz="1600" baseline="-25000" dirty="0"/>
              <a:t>2</a:t>
            </a:r>
            <a:r>
              <a:rPr lang="cs-CZ" sz="1600" dirty="0"/>
              <a:t>O</a:t>
            </a:r>
            <a:r>
              <a:rPr lang="en-US" sz="1600" dirty="0"/>
              <a:t>]+</a:t>
            </a:r>
          </a:p>
          <a:p>
            <a:pPr algn="ctr"/>
            <a:r>
              <a:rPr lang="en-US" sz="1600" i="1" dirty="0"/>
              <a:t>m/z </a:t>
            </a:r>
            <a:r>
              <a:rPr lang="cs-CZ" sz="1600" i="1" dirty="0"/>
              <a:t>243.2</a:t>
            </a:r>
            <a:r>
              <a:rPr lang="en-US" sz="1600" i="1" dirty="0"/>
              <a:t>044</a:t>
            </a:r>
          </a:p>
        </p:txBody>
      </p:sp>
      <p:cxnSp>
        <p:nvCxnSpPr>
          <p:cNvPr id="13" name="Straight Arrow Connector 12"/>
          <p:cNvCxnSpPr/>
          <p:nvPr/>
        </p:nvCxnSpPr>
        <p:spPr>
          <a:xfrm>
            <a:off x="5723122" y="3821606"/>
            <a:ext cx="6161859" cy="2567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7678482" y="3257219"/>
            <a:ext cx="206419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/>
              <a:t>C</a:t>
            </a:r>
            <a:r>
              <a:rPr lang="cs-CZ" sz="1600" b="1" baseline="-25000" dirty="0"/>
              <a:t>2</a:t>
            </a:r>
            <a:r>
              <a:rPr lang="en-US" sz="1600" b="1" baseline="-25000" dirty="0"/>
              <a:t>2</a:t>
            </a:r>
            <a:r>
              <a:rPr lang="en-US" sz="1600" b="1" dirty="0"/>
              <a:t>H</a:t>
            </a:r>
            <a:r>
              <a:rPr lang="en-US" sz="1600" b="1" baseline="-25000" dirty="0"/>
              <a:t>46</a:t>
            </a:r>
            <a:r>
              <a:rPr lang="en-US" sz="1600" b="1" dirty="0"/>
              <a:t>O</a:t>
            </a:r>
            <a:endParaRPr lang="en-US" sz="1600" i="1" dirty="0"/>
          </a:p>
          <a:p>
            <a:pPr algn="ctr"/>
            <a:r>
              <a:rPr lang="en-US" sz="1600" i="1" dirty="0"/>
              <a:t>326.3449</a:t>
            </a:r>
          </a:p>
        </p:txBody>
      </p:sp>
      <p:sp>
        <p:nvSpPr>
          <p:cNvPr id="17" name="Left Brace 16"/>
          <p:cNvSpPr/>
          <p:nvPr/>
        </p:nvSpPr>
        <p:spPr>
          <a:xfrm rot="5400000">
            <a:off x="2673312" y="2061529"/>
            <a:ext cx="301096" cy="2391380"/>
          </a:xfrm>
          <a:prstGeom prst="leftBrac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>
            <a:off x="1793419" y="2426430"/>
            <a:ext cx="21362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/>
              <a:t>fragmentation of hydrocarbon chains</a:t>
            </a:r>
          </a:p>
        </p:txBody>
      </p:sp>
    </p:spTree>
    <p:extLst>
      <p:ext uri="{BB962C8B-B14F-4D97-AF65-F5344CB8AC3E}">
        <p14:creationId xmlns:p14="http://schemas.microsoft.com/office/powerpoint/2010/main" val="378231223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14824"/>
            <a:ext cx="12206287" cy="614317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843742" y="0"/>
            <a:ext cx="206419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/>
              <a:t>C</a:t>
            </a:r>
            <a:r>
              <a:rPr lang="cs-CZ" sz="1600" b="1" baseline="-25000" dirty="0"/>
              <a:t>4</a:t>
            </a:r>
            <a:r>
              <a:rPr lang="en-US" sz="1600" b="1" baseline="-25000" dirty="0"/>
              <a:t>4</a:t>
            </a:r>
            <a:r>
              <a:rPr lang="en-US" sz="1600" b="1" dirty="0"/>
              <a:t>H</a:t>
            </a:r>
            <a:r>
              <a:rPr lang="en-US" sz="1600" b="1" baseline="-25000" dirty="0"/>
              <a:t>82</a:t>
            </a:r>
            <a:r>
              <a:rPr lang="en-US" sz="1600" b="1" dirty="0"/>
              <a:t>O</a:t>
            </a:r>
            <a:r>
              <a:rPr lang="cs-CZ" sz="1600" b="1" baseline="-25000" dirty="0"/>
              <a:t>3</a:t>
            </a:r>
            <a:endParaRPr lang="en-US" sz="1600" b="1" baseline="-25000" dirty="0"/>
          </a:p>
          <a:p>
            <a:pPr algn="ctr"/>
            <a:r>
              <a:rPr lang="en-US" sz="1600" dirty="0"/>
              <a:t>[M+H]+</a:t>
            </a:r>
          </a:p>
          <a:p>
            <a:pPr algn="ctr"/>
            <a:r>
              <a:rPr lang="en-US" sz="1600" i="1" dirty="0"/>
              <a:t>m/z 659.6288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0795303" y="-511463"/>
            <a:ext cx="212296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1600" b="1" dirty="0">
                <a:solidFill>
                  <a:srgbClr val="FF0000"/>
                </a:solidFill>
              </a:rPr>
              <a:t>hydroxy </a:t>
            </a:r>
            <a:r>
              <a:rPr lang="en-US" sz="1600" b="1" dirty="0">
                <a:solidFill>
                  <a:srgbClr val="FF0000"/>
                </a:solidFill>
              </a:rPr>
              <a:t>wax ester (26:0/1</a:t>
            </a:r>
            <a:r>
              <a:rPr lang="cs-CZ" sz="1600" b="1" dirty="0">
                <a:solidFill>
                  <a:srgbClr val="FF0000"/>
                </a:solidFill>
              </a:rPr>
              <a:t>8</a:t>
            </a:r>
            <a:r>
              <a:rPr lang="en-US" sz="1600" b="1" dirty="0">
                <a:solidFill>
                  <a:srgbClr val="FF0000"/>
                </a:solidFill>
              </a:rPr>
              <a:t>:3</a:t>
            </a:r>
            <a:r>
              <a:rPr lang="cs-CZ" sz="1600" b="1" dirty="0">
                <a:solidFill>
                  <a:srgbClr val="FF0000"/>
                </a:solidFill>
              </a:rPr>
              <a:t>-O</a:t>
            </a:r>
            <a:r>
              <a:rPr lang="en-US" sz="1600" b="1" dirty="0">
                <a:solidFill>
                  <a:srgbClr val="FF0000"/>
                </a:solidFill>
              </a:rPr>
              <a:t>)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1243132" y="5584990"/>
            <a:ext cx="948868" cy="519351"/>
          </a:xfrm>
          <a:prstGeom prst="ellipse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70C0"/>
                </a:solidFill>
              </a:rPr>
              <a:t>-</a:t>
            </a:r>
            <a:r>
              <a:rPr lang="en-US" b="1" dirty="0">
                <a:solidFill>
                  <a:srgbClr val="0070C0"/>
                </a:solidFill>
              </a:rPr>
              <a:t>H</a:t>
            </a:r>
            <a:r>
              <a:rPr lang="en-US" b="1" baseline="-25000" dirty="0">
                <a:solidFill>
                  <a:srgbClr val="0070C0"/>
                </a:solidFill>
              </a:rPr>
              <a:t>2</a:t>
            </a:r>
            <a:r>
              <a:rPr lang="en-US" b="1" dirty="0">
                <a:solidFill>
                  <a:srgbClr val="0070C0"/>
                </a:solidFill>
              </a:rPr>
              <a:t>O</a:t>
            </a:r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11570862" y="6261338"/>
            <a:ext cx="350559" cy="0"/>
          </a:xfrm>
          <a:prstGeom prst="straightConnector1">
            <a:avLst/>
          </a:prstGeom>
          <a:ln w="19050">
            <a:solidFill>
              <a:srgbClr val="0070C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10146389" y="4808356"/>
            <a:ext cx="206419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/>
              <a:t>C</a:t>
            </a:r>
            <a:r>
              <a:rPr lang="cs-CZ" sz="1600" b="1" baseline="-25000" dirty="0"/>
              <a:t>4</a:t>
            </a:r>
            <a:r>
              <a:rPr lang="en-US" sz="1600" b="1" baseline="-25000" dirty="0"/>
              <a:t>4</a:t>
            </a:r>
            <a:r>
              <a:rPr lang="en-US" sz="1600" b="1" dirty="0"/>
              <a:t>H</a:t>
            </a:r>
            <a:r>
              <a:rPr lang="en-US" sz="1600" b="1" baseline="-25000" dirty="0"/>
              <a:t>80</a:t>
            </a:r>
            <a:r>
              <a:rPr lang="en-US" sz="1600" b="1" dirty="0"/>
              <a:t>O</a:t>
            </a:r>
            <a:r>
              <a:rPr lang="en-US" sz="1600" b="1" baseline="-25000" dirty="0"/>
              <a:t>2</a:t>
            </a:r>
          </a:p>
          <a:p>
            <a:pPr algn="ctr"/>
            <a:r>
              <a:rPr lang="en-US" sz="1600" dirty="0"/>
              <a:t>[M+H]+</a:t>
            </a:r>
          </a:p>
          <a:p>
            <a:pPr algn="ctr"/>
            <a:r>
              <a:rPr lang="en-US" sz="1600" i="1" dirty="0"/>
              <a:t>m/z 641.6153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186270" y="1914525"/>
            <a:ext cx="206419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/>
              <a:t>C</a:t>
            </a:r>
            <a:r>
              <a:rPr lang="en-US" sz="1600" b="1" baseline="-25000" dirty="0"/>
              <a:t>18</a:t>
            </a:r>
            <a:r>
              <a:rPr lang="en-US" sz="1600" b="1" dirty="0"/>
              <a:t>H</a:t>
            </a:r>
            <a:r>
              <a:rPr lang="en-US" sz="1600" b="1" baseline="-25000" dirty="0"/>
              <a:t>28</a:t>
            </a:r>
            <a:r>
              <a:rPr lang="en-US" sz="1600" b="1" dirty="0"/>
              <a:t>O</a:t>
            </a:r>
            <a:r>
              <a:rPr lang="en-US" sz="1600" b="1" baseline="-25000" dirty="0"/>
              <a:t>2</a:t>
            </a:r>
            <a:endParaRPr lang="en-US" sz="1600" baseline="-25000" dirty="0"/>
          </a:p>
          <a:p>
            <a:pPr algn="ctr"/>
            <a:r>
              <a:rPr lang="en-US" sz="1600" dirty="0"/>
              <a:t>[M+H]+</a:t>
            </a:r>
          </a:p>
          <a:p>
            <a:pPr algn="ctr"/>
            <a:r>
              <a:rPr lang="en-US" sz="1600" i="1" dirty="0"/>
              <a:t>m/z 277.21</a:t>
            </a:r>
            <a:r>
              <a:rPr lang="cs-CZ" sz="1600" i="1" dirty="0"/>
              <a:t>4</a:t>
            </a:r>
            <a:r>
              <a:rPr lang="en-US" sz="1600" i="1" dirty="0"/>
              <a:t>9</a:t>
            </a:r>
          </a:p>
        </p:txBody>
      </p:sp>
      <p:sp>
        <p:nvSpPr>
          <p:cNvPr id="9" name="Left Brace 8"/>
          <p:cNvSpPr/>
          <p:nvPr/>
        </p:nvSpPr>
        <p:spPr>
          <a:xfrm rot="5400000">
            <a:off x="2444712" y="3763214"/>
            <a:ext cx="301096" cy="2391380"/>
          </a:xfrm>
          <a:prstGeom prst="leftBrac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1564819" y="4128115"/>
            <a:ext cx="21362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/>
              <a:t>fragmentation of hydrocarbon chains</a:t>
            </a:r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5304022" y="3831649"/>
            <a:ext cx="6535553" cy="1660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7353780" y="3251875"/>
            <a:ext cx="206419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/>
              <a:t>C</a:t>
            </a:r>
            <a:r>
              <a:rPr lang="cs-CZ" sz="1600" b="1" baseline="-25000" dirty="0"/>
              <a:t>2</a:t>
            </a:r>
            <a:r>
              <a:rPr lang="en-US" sz="1600" b="1" baseline="-25000" dirty="0"/>
              <a:t>6</a:t>
            </a:r>
            <a:r>
              <a:rPr lang="en-US" sz="1600" b="1" dirty="0"/>
              <a:t>H</a:t>
            </a:r>
            <a:r>
              <a:rPr lang="en-US" sz="1600" b="1" baseline="-25000" dirty="0"/>
              <a:t>54</a:t>
            </a:r>
            <a:r>
              <a:rPr lang="en-US" sz="1600" b="1" dirty="0"/>
              <a:t>O</a:t>
            </a:r>
            <a:endParaRPr lang="en-US" sz="1600" i="1" dirty="0"/>
          </a:p>
          <a:p>
            <a:pPr algn="ctr"/>
            <a:r>
              <a:rPr lang="en-US" sz="1600" i="1" dirty="0"/>
              <a:t>382.4139</a:t>
            </a:r>
          </a:p>
        </p:txBody>
      </p:sp>
    </p:spTree>
    <p:extLst>
      <p:ext uri="{BB962C8B-B14F-4D97-AF65-F5344CB8AC3E}">
        <p14:creationId xmlns:p14="http://schemas.microsoft.com/office/powerpoint/2010/main" val="310475014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22015"/>
            <a:ext cx="12192000" cy="6135985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5063905" y="5475084"/>
            <a:ext cx="206419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/>
              <a:t>C</a:t>
            </a:r>
            <a:r>
              <a:rPr lang="en-US" sz="1600" b="1" baseline="-25000" dirty="0"/>
              <a:t>18</a:t>
            </a:r>
            <a:r>
              <a:rPr lang="en-US" sz="1600" b="1" dirty="0"/>
              <a:t>H</a:t>
            </a:r>
            <a:r>
              <a:rPr lang="cs-CZ" sz="1600" b="1" baseline="-25000" dirty="0"/>
              <a:t>30</a:t>
            </a:r>
            <a:r>
              <a:rPr lang="en-US" sz="1600" b="1" dirty="0"/>
              <a:t>O</a:t>
            </a:r>
            <a:r>
              <a:rPr lang="en-US" sz="1600" b="1" baseline="-25000" dirty="0"/>
              <a:t>2</a:t>
            </a:r>
            <a:endParaRPr lang="en-US" sz="1600" baseline="-25000" dirty="0"/>
          </a:p>
          <a:p>
            <a:pPr algn="ctr"/>
            <a:r>
              <a:rPr lang="en-US" sz="1600" dirty="0"/>
              <a:t>[M+H]+</a:t>
            </a:r>
          </a:p>
          <a:p>
            <a:pPr algn="ctr"/>
            <a:r>
              <a:rPr lang="en-US" sz="1600" i="1" dirty="0"/>
              <a:t>m/z 27</a:t>
            </a:r>
            <a:r>
              <a:rPr lang="cs-CZ" sz="1600" i="1" dirty="0"/>
              <a:t>9</a:t>
            </a:r>
            <a:r>
              <a:rPr lang="en-US" sz="1600" i="1" dirty="0"/>
              <a:t>.2326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619924" y="5209474"/>
            <a:ext cx="196460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rgbClr val="FF0000"/>
                </a:solidFill>
              </a:rPr>
              <a:t>FFA (18:</a:t>
            </a:r>
            <a:r>
              <a:rPr lang="cs-CZ" sz="1600" b="1" dirty="0">
                <a:solidFill>
                  <a:srgbClr val="FF0000"/>
                </a:solidFill>
              </a:rPr>
              <a:t>3</a:t>
            </a:r>
            <a:r>
              <a:rPr lang="en-US" sz="1600" b="1" dirty="0">
                <a:solidFill>
                  <a:srgbClr val="FF0000"/>
                </a:solidFill>
              </a:rPr>
              <a:t>)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031810" y="4546596"/>
            <a:ext cx="206419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/>
              <a:t>C</a:t>
            </a:r>
            <a:r>
              <a:rPr lang="en-US" sz="1600" b="1" baseline="-25000" dirty="0"/>
              <a:t>18</a:t>
            </a:r>
            <a:r>
              <a:rPr lang="en-US" sz="1600" b="1" dirty="0"/>
              <a:t>H</a:t>
            </a:r>
            <a:r>
              <a:rPr lang="cs-CZ" sz="1600" b="1" baseline="-25000" dirty="0"/>
              <a:t>28</a:t>
            </a:r>
            <a:r>
              <a:rPr lang="en-US" sz="1600" b="1" dirty="0"/>
              <a:t>O</a:t>
            </a:r>
            <a:endParaRPr lang="en-US" sz="1600" dirty="0"/>
          </a:p>
          <a:p>
            <a:pPr algn="ctr"/>
            <a:r>
              <a:rPr lang="en-US" sz="1600" dirty="0"/>
              <a:t>[RCO]+</a:t>
            </a:r>
          </a:p>
          <a:p>
            <a:pPr algn="ctr"/>
            <a:r>
              <a:rPr lang="en-US" sz="1600" i="1" dirty="0"/>
              <a:t>m/z 26</a:t>
            </a:r>
            <a:r>
              <a:rPr lang="cs-CZ" sz="1600" i="1" dirty="0"/>
              <a:t>1</a:t>
            </a:r>
            <a:r>
              <a:rPr lang="en-US" sz="1600" i="1" dirty="0"/>
              <a:t>.2</a:t>
            </a:r>
            <a:r>
              <a:rPr lang="cs-CZ" sz="1600" i="1" dirty="0"/>
              <a:t>2</a:t>
            </a:r>
            <a:r>
              <a:rPr lang="en-US" sz="1600" i="1" dirty="0"/>
              <a:t>06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2999715" y="5304768"/>
            <a:ext cx="206419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/>
              <a:t>C</a:t>
            </a:r>
            <a:r>
              <a:rPr lang="en-US" sz="1600" b="1" baseline="-25000" dirty="0"/>
              <a:t>18</a:t>
            </a:r>
            <a:r>
              <a:rPr lang="en-US" sz="1600" b="1" dirty="0"/>
              <a:t>H</a:t>
            </a:r>
            <a:r>
              <a:rPr lang="cs-CZ" sz="1600" b="1" baseline="-25000" dirty="0"/>
              <a:t>26</a:t>
            </a:r>
            <a:endParaRPr lang="en-US" sz="1600" b="1" baseline="-25000" dirty="0"/>
          </a:p>
          <a:p>
            <a:pPr algn="ctr"/>
            <a:r>
              <a:rPr lang="en-US" sz="1600" dirty="0"/>
              <a:t>[RCO</a:t>
            </a:r>
            <a:r>
              <a:rPr lang="cs-CZ" sz="1600" dirty="0"/>
              <a:t>-H</a:t>
            </a:r>
            <a:r>
              <a:rPr lang="cs-CZ" sz="1600" baseline="-25000" dirty="0"/>
              <a:t>2</a:t>
            </a:r>
            <a:r>
              <a:rPr lang="cs-CZ" sz="1600" dirty="0"/>
              <a:t>O</a:t>
            </a:r>
            <a:r>
              <a:rPr lang="en-US" sz="1600" dirty="0"/>
              <a:t>]+</a:t>
            </a:r>
          </a:p>
          <a:p>
            <a:pPr algn="ctr"/>
            <a:r>
              <a:rPr lang="en-US" sz="1600" i="1" dirty="0"/>
              <a:t>m/z </a:t>
            </a:r>
            <a:r>
              <a:rPr lang="cs-CZ" sz="1600" i="1" dirty="0"/>
              <a:t>243.2</a:t>
            </a:r>
            <a:r>
              <a:rPr lang="en-US" sz="1600" i="1" dirty="0"/>
              <a:t>068</a:t>
            </a:r>
          </a:p>
        </p:txBody>
      </p:sp>
      <p:sp>
        <p:nvSpPr>
          <p:cNvPr id="13" name="Left Brace 12"/>
          <p:cNvSpPr/>
          <p:nvPr/>
        </p:nvSpPr>
        <p:spPr>
          <a:xfrm rot="5400000">
            <a:off x="1984551" y="4628764"/>
            <a:ext cx="301096" cy="2492552"/>
          </a:xfrm>
          <a:prstGeom prst="leftBrac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1101469" y="5086363"/>
            <a:ext cx="21362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/>
              <a:t>fragmentation of hydrocarbon chains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906988" y="-22154"/>
            <a:ext cx="206419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/>
              <a:t>C</a:t>
            </a:r>
            <a:r>
              <a:rPr lang="cs-CZ" sz="1600" b="1" baseline="-25000" dirty="0"/>
              <a:t>4</a:t>
            </a:r>
            <a:r>
              <a:rPr lang="en-US" sz="1600" b="1" baseline="-25000" dirty="0"/>
              <a:t>4</a:t>
            </a:r>
            <a:r>
              <a:rPr lang="en-US" sz="1600" b="1" dirty="0"/>
              <a:t>H</a:t>
            </a:r>
            <a:r>
              <a:rPr lang="en-US" sz="1600" b="1" baseline="-25000" dirty="0"/>
              <a:t>82</a:t>
            </a:r>
            <a:r>
              <a:rPr lang="en-US" sz="1600" b="1" dirty="0"/>
              <a:t>O</a:t>
            </a:r>
            <a:r>
              <a:rPr lang="en-US" sz="1600" b="1" baseline="-25000" dirty="0"/>
              <a:t>2</a:t>
            </a:r>
          </a:p>
          <a:p>
            <a:pPr algn="ctr"/>
            <a:r>
              <a:rPr lang="en-US" sz="1600" dirty="0"/>
              <a:t>[M+H]+</a:t>
            </a:r>
          </a:p>
          <a:p>
            <a:pPr algn="ctr"/>
            <a:r>
              <a:rPr lang="en-US" sz="1600" i="1" dirty="0"/>
              <a:t>m/z 643.6299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11009768" y="-338435"/>
            <a:ext cx="236446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rgbClr val="FF0000"/>
                </a:solidFill>
              </a:rPr>
              <a:t>wax ester (26:0/</a:t>
            </a:r>
            <a:r>
              <a:rPr lang="cs-CZ" sz="1600" b="1" dirty="0">
                <a:solidFill>
                  <a:srgbClr val="FF0000"/>
                </a:solidFill>
              </a:rPr>
              <a:t>18:</a:t>
            </a:r>
            <a:r>
              <a:rPr lang="en-US" sz="1600" b="1" dirty="0">
                <a:solidFill>
                  <a:srgbClr val="FF0000"/>
                </a:solidFill>
              </a:rPr>
              <a:t>3)</a:t>
            </a:r>
          </a:p>
        </p:txBody>
      </p:sp>
      <p:cxnSp>
        <p:nvCxnSpPr>
          <p:cNvPr id="17" name="Straight Arrow Connector 16"/>
          <p:cNvCxnSpPr/>
          <p:nvPr/>
        </p:nvCxnSpPr>
        <p:spPr>
          <a:xfrm flipV="1">
            <a:off x="5456903" y="6292197"/>
            <a:ext cx="6363622" cy="3867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7606619" y="5666628"/>
            <a:ext cx="206419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/>
              <a:t>C</a:t>
            </a:r>
            <a:r>
              <a:rPr lang="cs-CZ" sz="1600" b="1" baseline="-25000" dirty="0"/>
              <a:t>2</a:t>
            </a:r>
            <a:r>
              <a:rPr lang="en-US" sz="1600" b="1" baseline="-25000" dirty="0"/>
              <a:t>6</a:t>
            </a:r>
            <a:r>
              <a:rPr lang="en-US" sz="1600" b="1" dirty="0"/>
              <a:t>H</a:t>
            </a:r>
            <a:r>
              <a:rPr lang="en-US" sz="1600" b="1" baseline="-25000" dirty="0"/>
              <a:t>52</a:t>
            </a:r>
            <a:endParaRPr lang="en-US" sz="1600" i="1" dirty="0"/>
          </a:p>
          <a:p>
            <a:pPr algn="ctr"/>
            <a:r>
              <a:rPr lang="en-US" sz="1600" i="1" dirty="0"/>
              <a:t>364.3973</a:t>
            </a:r>
          </a:p>
        </p:txBody>
      </p:sp>
    </p:spTree>
    <p:extLst>
      <p:ext uri="{BB962C8B-B14F-4D97-AF65-F5344CB8AC3E}">
        <p14:creationId xmlns:p14="http://schemas.microsoft.com/office/powerpoint/2010/main" val="276060250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22014"/>
            <a:ext cx="12192000" cy="613598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1394609" y="2375680"/>
            <a:ext cx="206419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/>
              <a:t>C</a:t>
            </a:r>
            <a:r>
              <a:rPr lang="cs-CZ" sz="1600" b="1" baseline="-25000" dirty="0"/>
              <a:t>42</a:t>
            </a:r>
            <a:r>
              <a:rPr lang="en-US" sz="1600" b="1" dirty="0"/>
              <a:t>H</a:t>
            </a:r>
            <a:r>
              <a:rPr lang="cs-CZ" sz="1600" b="1" baseline="-25000" dirty="0"/>
              <a:t>78</a:t>
            </a:r>
            <a:r>
              <a:rPr lang="en-US" sz="1600" b="1" dirty="0"/>
              <a:t>O</a:t>
            </a:r>
            <a:r>
              <a:rPr lang="cs-CZ" sz="1600" b="1" baseline="-25000" dirty="0"/>
              <a:t>3</a:t>
            </a:r>
            <a:endParaRPr lang="en-US" sz="1600" b="1" baseline="-25000" dirty="0"/>
          </a:p>
          <a:p>
            <a:pPr algn="ctr"/>
            <a:r>
              <a:rPr lang="en-US" sz="1600" dirty="0"/>
              <a:t>[M+H]+</a:t>
            </a:r>
          </a:p>
          <a:p>
            <a:pPr algn="ctr"/>
            <a:r>
              <a:rPr lang="en-US" sz="1600" i="1" dirty="0"/>
              <a:t>m/z </a:t>
            </a:r>
            <a:r>
              <a:rPr lang="cs-CZ" sz="1600" i="1" dirty="0"/>
              <a:t>631.59</a:t>
            </a:r>
            <a:r>
              <a:rPr lang="en-US" sz="1600" i="1" dirty="0"/>
              <a:t>81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1335832" y="1862878"/>
            <a:ext cx="212296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1600" b="1" dirty="0">
                <a:solidFill>
                  <a:srgbClr val="FF0000"/>
                </a:solidFill>
              </a:rPr>
              <a:t>hydroxy </a:t>
            </a:r>
            <a:r>
              <a:rPr lang="en-US" sz="1600" b="1" dirty="0">
                <a:solidFill>
                  <a:srgbClr val="FF0000"/>
                </a:solidFill>
              </a:rPr>
              <a:t>wax ester (24:0/1</a:t>
            </a:r>
            <a:r>
              <a:rPr lang="cs-CZ" sz="1600" b="1" dirty="0">
                <a:solidFill>
                  <a:srgbClr val="FF0000"/>
                </a:solidFill>
              </a:rPr>
              <a:t>8</a:t>
            </a:r>
            <a:r>
              <a:rPr lang="en-US" sz="1600" b="1" dirty="0">
                <a:solidFill>
                  <a:srgbClr val="FF0000"/>
                </a:solidFill>
              </a:rPr>
              <a:t>:</a:t>
            </a:r>
            <a:r>
              <a:rPr lang="cs-CZ" sz="1600" b="1" dirty="0">
                <a:solidFill>
                  <a:srgbClr val="FF0000"/>
                </a:solidFill>
              </a:rPr>
              <a:t>3-O</a:t>
            </a:r>
            <a:r>
              <a:rPr lang="en-US" sz="1600" b="1" dirty="0">
                <a:solidFill>
                  <a:srgbClr val="FF0000"/>
                </a:solidFill>
              </a:rPr>
              <a:t>)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1255259" y="3989006"/>
            <a:ext cx="948868" cy="519351"/>
          </a:xfrm>
          <a:prstGeom prst="ellipse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70C0"/>
                </a:solidFill>
              </a:rPr>
              <a:t>-</a:t>
            </a:r>
            <a:r>
              <a:rPr lang="en-US" b="1" dirty="0">
                <a:solidFill>
                  <a:srgbClr val="0070C0"/>
                </a:solidFill>
              </a:rPr>
              <a:t>H</a:t>
            </a:r>
            <a:r>
              <a:rPr lang="en-US" b="1" baseline="-25000" dirty="0">
                <a:solidFill>
                  <a:srgbClr val="0070C0"/>
                </a:solidFill>
              </a:rPr>
              <a:t>2</a:t>
            </a:r>
            <a:r>
              <a:rPr lang="en-US" b="1" dirty="0">
                <a:solidFill>
                  <a:srgbClr val="0070C0"/>
                </a:solidFill>
              </a:rPr>
              <a:t>O</a:t>
            </a:r>
          </a:p>
        </p:txBody>
      </p:sp>
      <p:cxnSp>
        <p:nvCxnSpPr>
          <p:cNvPr id="6" name="Straight Arrow Connector 5"/>
          <p:cNvCxnSpPr/>
          <p:nvPr/>
        </p:nvCxnSpPr>
        <p:spPr>
          <a:xfrm flipV="1">
            <a:off x="11553659" y="4728771"/>
            <a:ext cx="333019" cy="582"/>
          </a:xfrm>
          <a:prstGeom prst="straightConnector1">
            <a:avLst/>
          </a:prstGeom>
          <a:ln w="19050">
            <a:solidFill>
              <a:srgbClr val="0070C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10502514" y="-215"/>
            <a:ext cx="206419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/>
              <a:t>C</a:t>
            </a:r>
            <a:r>
              <a:rPr lang="en-US" sz="1600" b="1" baseline="-25000" dirty="0"/>
              <a:t>4</a:t>
            </a:r>
            <a:r>
              <a:rPr lang="cs-CZ" sz="1600" b="1" baseline="-25000" dirty="0"/>
              <a:t>2</a:t>
            </a:r>
            <a:r>
              <a:rPr lang="en-US" sz="1600" b="1" dirty="0"/>
              <a:t>H</a:t>
            </a:r>
            <a:r>
              <a:rPr lang="cs-CZ" sz="1600" b="1" baseline="-25000" dirty="0"/>
              <a:t>76</a:t>
            </a:r>
            <a:r>
              <a:rPr lang="en-US" sz="1600" b="1" dirty="0"/>
              <a:t>O</a:t>
            </a:r>
            <a:r>
              <a:rPr lang="en-US" sz="1600" b="1" baseline="-25000" dirty="0"/>
              <a:t>2</a:t>
            </a:r>
            <a:endParaRPr lang="en-US" sz="1600" baseline="-25000" dirty="0"/>
          </a:p>
          <a:p>
            <a:pPr algn="ctr"/>
            <a:r>
              <a:rPr lang="en-US" sz="1600" dirty="0"/>
              <a:t>[M+H]+</a:t>
            </a:r>
          </a:p>
          <a:p>
            <a:pPr algn="ctr"/>
            <a:r>
              <a:rPr lang="en-US" sz="1600" i="1" dirty="0"/>
              <a:t>m/z </a:t>
            </a:r>
            <a:r>
              <a:rPr lang="cs-CZ" sz="1600" i="1" dirty="0"/>
              <a:t>613.58</a:t>
            </a:r>
            <a:r>
              <a:rPr lang="en-US" sz="1600" i="1" dirty="0"/>
              <a:t>73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187621" y="5372910"/>
            <a:ext cx="206419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/>
              <a:t>C</a:t>
            </a:r>
            <a:r>
              <a:rPr lang="en-US" sz="1600" b="1" baseline="-25000" dirty="0"/>
              <a:t>18</a:t>
            </a:r>
            <a:r>
              <a:rPr lang="en-US" sz="1600" b="1" dirty="0"/>
              <a:t>H</a:t>
            </a:r>
            <a:r>
              <a:rPr lang="en-US" sz="1600" b="1" baseline="-25000" dirty="0"/>
              <a:t>30</a:t>
            </a:r>
            <a:r>
              <a:rPr lang="en-US" sz="1600" b="1" dirty="0"/>
              <a:t>O</a:t>
            </a:r>
            <a:r>
              <a:rPr lang="en-US" sz="1600" b="1" baseline="-25000" dirty="0"/>
              <a:t>3</a:t>
            </a:r>
            <a:endParaRPr lang="en-US" sz="1600" baseline="-25000" dirty="0"/>
          </a:p>
          <a:p>
            <a:pPr algn="ctr"/>
            <a:r>
              <a:rPr lang="en-US" sz="1600" dirty="0"/>
              <a:t>[M+H]+</a:t>
            </a:r>
          </a:p>
          <a:p>
            <a:pPr algn="ctr"/>
            <a:r>
              <a:rPr lang="en-US" sz="1600" i="1" dirty="0"/>
              <a:t>m/z 295.2212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474561" y="5114416"/>
            <a:ext cx="196460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err="1">
                <a:solidFill>
                  <a:srgbClr val="FF0000"/>
                </a:solidFill>
              </a:rPr>
              <a:t>hydroxy</a:t>
            </a:r>
            <a:r>
              <a:rPr lang="en-US" sz="1600" b="1" dirty="0">
                <a:solidFill>
                  <a:srgbClr val="FF0000"/>
                </a:solidFill>
              </a:rPr>
              <a:t> FFA (18:3)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442466" y="789274"/>
            <a:ext cx="206419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/>
              <a:t>C</a:t>
            </a:r>
            <a:r>
              <a:rPr lang="en-US" sz="1600" b="1" baseline="-25000" dirty="0"/>
              <a:t>18</a:t>
            </a:r>
            <a:r>
              <a:rPr lang="en-US" sz="1600" b="1" dirty="0"/>
              <a:t>H</a:t>
            </a:r>
            <a:r>
              <a:rPr lang="en-US" sz="1600" b="1" baseline="-25000" dirty="0"/>
              <a:t>28</a:t>
            </a:r>
            <a:r>
              <a:rPr lang="en-US" sz="1600" b="1" dirty="0"/>
              <a:t>O</a:t>
            </a:r>
            <a:r>
              <a:rPr lang="en-US" sz="1600" b="1" baseline="-25000" dirty="0"/>
              <a:t>2</a:t>
            </a:r>
            <a:endParaRPr lang="en-US" sz="1600" baseline="-25000" dirty="0"/>
          </a:p>
          <a:p>
            <a:pPr algn="ctr"/>
            <a:r>
              <a:rPr lang="en-US" sz="1600" dirty="0"/>
              <a:t>[M+H]+</a:t>
            </a:r>
          </a:p>
          <a:p>
            <a:pPr algn="ctr"/>
            <a:r>
              <a:rPr lang="en-US" sz="1600" i="1" dirty="0"/>
              <a:t>m/z 277.2133</a:t>
            </a:r>
          </a:p>
        </p:txBody>
      </p:sp>
      <p:sp>
        <p:nvSpPr>
          <p:cNvPr id="11" name="Left Brace 10"/>
          <p:cNvSpPr/>
          <p:nvPr/>
        </p:nvSpPr>
        <p:spPr>
          <a:xfrm rot="5400000">
            <a:off x="2635347" y="2318916"/>
            <a:ext cx="301096" cy="2492552"/>
          </a:xfrm>
          <a:prstGeom prst="leftBrac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1717753" y="2771082"/>
            <a:ext cx="21362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/>
              <a:t>fragmentation of hydrocarbon chains</a:t>
            </a:r>
          </a:p>
        </p:txBody>
      </p:sp>
      <p:cxnSp>
        <p:nvCxnSpPr>
          <p:cNvPr id="13" name="Straight Arrow Connector 12"/>
          <p:cNvCxnSpPr/>
          <p:nvPr/>
        </p:nvCxnSpPr>
        <p:spPr>
          <a:xfrm flipV="1">
            <a:off x="5819775" y="6292198"/>
            <a:ext cx="6000750" cy="22877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7788055" y="5678666"/>
            <a:ext cx="206419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/>
              <a:t>C</a:t>
            </a:r>
            <a:r>
              <a:rPr lang="cs-CZ" sz="1600" b="1" baseline="-25000" dirty="0"/>
              <a:t>2</a:t>
            </a:r>
            <a:r>
              <a:rPr lang="en-US" sz="1600" b="1" baseline="-25000" dirty="0"/>
              <a:t>4</a:t>
            </a:r>
            <a:r>
              <a:rPr lang="en-US" sz="1600" b="1" dirty="0"/>
              <a:t>H</a:t>
            </a:r>
            <a:r>
              <a:rPr lang="en-US" sz="1600" b="1" baseline="-25000" dirty="0"/>
              <a:t>48</a:t>
            </a:r>
            <a:endParaRPr lang="en-US" sz="1600" i="1" dirty="0"/>
          </a:p>
          <a:p>
            <a:pPr algn="ctr"/>
            <a:r>
              <a:rPr lang="en-US" sz="1600" i="1" dirty="0"/>
              <a:t>336.3769</a:t>
            </a:r>
          </a:p>
        </p:txBody>
      </p:sp>
    </p:spTree>
    <p:extLst>
      <p:ext uri="{BB962C8B-B14F-4D97-AF65-F5344CB8AC3E}">
        <p14:creationId xmlns:p14="http://schemas.microsoft.com/office/powerpoint/2010/main" val="21350278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22014"/>
            <a:ext cx="12192000" cy="613598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810735" y="466944"/>
            <a:ext cx="206419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/>
              <a:t>C</a:t>
            </a:r>
            <a:r>
              <a:rPr lang="en-US" sz="1600" b="1" baseline="-25000" dirty="0"/>
              <a:t>4</a:t>
            </a:r>
            <a:r>
              <a:rPr lang="cs-CZ" sz="1600" b="1" baseline="-25000" dirty="0"/>
              <a:t>2</a:t>
            </a:r>
            <a:r>
              <a:rPr lang="en-US" sz="1600" b="1" dirty="0"/>
              <a:t>H</a:t>
            </a:r>
            <a:r>
              <a:rPr lang="cs-CZ" sz="1600" b="1" baseline="-25000" dirty="0"/>
              <a:t>8</a:t>
            </a:r>
            <a:r>
              <a:rPr lang="en-US" sz="1600" b="1" baseline="-25000" dirty="0"/>
              <a:t>2</a:t>
            </a:r>
            <a:r>
              <a:rPr lang="en-US" sz="1600" b="1" dirty="0"/>
              <a:t>O</a:t>
            </a:r>
            <a:r>
              <a:rPr lang="cs-CZ" sz="1600" b="1" baseline="-25000" dirty="0"/>
              <a:t>3</a:t>
            </a:r>
            <a:endParaRPr lang="en-US" sz="1600" b="1" baseline="-25000" dirty="0"/>
          </a:p>
          <a:p>
            <a:pPr algn="ctr"/>
            <a:r>
              <a:rPr lang="en-US" sz="1600" dirty="0"/>
              <a:t>[M+H]+</a:t>
            </a:r>
          </a:p>
          <a:p>
            <a:pPr algn="ctr"/>
            <a:r>
              <a:rPr lang="en-US" sz="1600" i="1" dirty="0"/>
              <a:t>m/z </a:t>
            </a:r>
            <a:r>
              <a:rPr lang="cs-CZ" sz="1600" i="1" dirty="0"/>
              <a:t>635.6317</a:t>
            </a:r>
            <a:endParaRPr lang="en-US" sz="1600" i="1" dirty="0"/>
          </a:p>
        </p:txBody>
      </p:sp>
      <p:sp>
        <p:nvSpPr>
          <p:cNvPr id="4" name="TextBox 3"/>
          <p:cNvSpPr txBox="1"/>
          <p:nvPr/>
        </p:nvSpPr>
        <p:spPr>
          <a:xfrm>
            <a:off x="10810735" y="-88733"/>
            <a:ext cx="221432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1600" b="1" dirty="0">
                <a:solidFill>
                  <a:srgbClr val="FF0000"/>
                </a:solidFill>
              </a:rPr>
              <a:t>hydroxy </a:t>
            </a:r>
            <a:r>
              <a:rPr lang="en-US" sz="1600" b="1" dirty="0">
                <a:solidFill>
                  <a:srgbClr val="FF0000"/>
                </a:solidFill>
              </a:rPr>
              <a:t>wax ester (24:0/18:1</a:t>
            </a:r>
            <a:r>
              <a:rPr lang="cs-CZ" sz="1600" b="1" dirty="0">
                <a:solidFill>
                  <a:srgbClr val="FF0000"/>
                </a:solidFill>
              </a:rPr>
              <a:t>-O</a:t>
            </a:r>
            <a:r>
              <a:rPr lang="en-US" sz="1600" b="1" dirty="0">
                <a:solidFill>
                  <a:srgbClr val="FF0000"/>
                </a:solidFill>
              </a:rPr>
              <a:t>)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0127810" y="4566007"/>
            <a:ext cx="206419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/>
              <a:t>C</a:t>
            </a:r>
            <a:r>
              <a:rPr lang="en-US" sz="1600" b="1" baseline="-25000" dirty="0"/>
              <a:t>42</a:t>
            </a:r>
            <a:r>
              <a:rPr lang="en-US" sz="1600" b="1" dirty="0"/>
              <a:t>H</a:t>
            </a:r>
            <a:r>
              <a:rPr lang="cs-CZ" sz="1600" b="1" baseline="-25000" dirty="0"/>
              <a:t>80</a:t>
            </a:r>
            <a:r>
              <a:rPr lang="en-US" sz="1600" b="1" dirty="0"/>
              <a:t>O</a:t>
            </a:r>
            <a:r>
              <a:rPr lang="en-US" sz="1600" b="1" baseline="-25000" dirty="0"/>
              <a:t>2</a:t>
            </a:r>
            <a:endParaRPr lang="en-US" sz="1600" baseline="-25000" dirty="0"/>
          </a:p>
          <a:p>
            <a:pPr algn="ctr"/>
            <a:r>
              <a:rPr lang="en-US" sz="1600" dirty="0"/>
              <a:t>[M+H]+</a:t>
            </a:r>
          </a:p>
          <a:p>
            <a:pPr algn="ctr"/>
            <a:r>
              <a:rPr lang="en-US" sz="1600" i="1" dirty="0"/>
              <a:t>m/z 61</a:t>
            </a:r>
            <a:r>
              <a:rPr lang="cs-CZ" sz="1600" i="1" dirty="0"/>
              <a:t>7</a:t>
            </a:r>
            <a:r>
              <a:rPr lang="en-US" sz="1600" i="1" dirty="0"/>
              <a:t>.</a:t>
            </a:r>
            <a:r>
              <a:rPr lang="cs-CZ" sz="1600" i="1" dirty="0"/>
              <a:t>6208</a:t>
            </a:r>
            <a:endParaRPr lang="en-US" sz="1600" i="1" dirty="0"/>
          </a:p>
        </p:txBody>
      </p:sp>
      <p:sp>
        <p:nvSpPr>
          <p:cNvPr id="6" name="TextBox 5"/>
          <p:cNvSpPr txBox="1"/>
          <p:nvPr/>
        </p:nvSpPr>
        <p:spPr>
          <a:xfrm>
            <a:off x="11243132" y="5751074"/>
            <a:ext cx="948868" cy="519351"/>
          </a:xfrm>
          <a:prstGeom prst="ellipse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70C0"/>
                </a:solidFill>
              </a:rPr>
              <a:t>-</a:t>
            </a:r>
            <a:r>
              <a:rPr lang="en-US" b="1" dirty="0">
                <a:solidFill>
                  <a:srgbClr val="0070C0"/>
                </a:solidFill>
              </a:rPr>
              <a:t>H</a:t>
            </a:r>
            <a:r>
              <a:rPr lang="en-US" b="1" baseline="-25000" dirty="0">
                <a:solidFill>
                  <a:srgbClr val="0070C0"/>
                </a:solidFill>
              </a:rPr>
              <a:t>2</a:t>
            </a:r>
            <a:r>
              <a:rPr lang="en-US" b="1" dirty="0">
                <a:solidFill>
                  <a:srgbClr val="0070C0"/>
                </a:solidFill>
              </a:rPr>
              <a:t>O</a:t>
            </a:r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11558337" y="5682851"/>
            <a:ext cx="350559" cy="0"/>
          </a:xfrm>
          <a:prstGeom prst="straightConnector1">
            <a:avLst/>
          </a:prstGeom>
          <a:ln w="19050">
            <a:solidFill>
              <a:srgbClr val="0070C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5210453" y="384636"/>
            <a:ext cx="206419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/>
              <a:t>C</a:t>
            </a:r>
            <a:r>
              <a:rPr lang="en-US" sz="1600" b="1" baseline="-25000" dirty="0"/>
              <a:t>18</a:t>
            </a:r>
            <a:r>
              <a:rPr lang="en-US" sz="1600" b="1" dirty="0"/>
              <a:t>H</a:t>
            </a:r>
            <a:r>
              <a:rPr lang="en-US" sz="1600" b="1" baseline="-25000" dirty="0"/>
              <a:t>3</a:t>
            </a:r>
            <a:r>
              <a:rPr lang="cs-CZ" sz="1600" b="1" baseline="-25000" dirty="0"/>
              <a:t>2</a:t>
            </a:r>
            <a:r>
              <a:rPr lang="en-US" sz="1600" b="1" dirty="0"/>
              <a:t>O</a:t>
            </a:r>
            <a:r>
              <a:rPr lang="en-US" sz="1600" b="1" baseline="-25000" dirty="0"/>
              <a:t>2</a:t>
            </a:r>
          </a:p>
          <a:p>
            <a:pPr algn="ctr"/>
            <a:r>
              <a:rPr lang="en-US" sz="1600" dirty="0"/>
              <a:t>[RCOOH</a:t>
            </a:r>
            <a:r>
              <a:rPr lang="en-US" sz="1600" baseline="-25000" dirty="0"/>
              <a:t>2</a:t>
            </a:r>
            <a:r>
              <a:rPr lang="en-US" sz="1600" dirty="0"/>
              <a:t>]+</a:t>
            </a:r>
          </a:p>
          <a:p>
            <a:pPr algn="ctr"/>
            <a:r>
              <a:rPr lang="en-US" sz="1600" i="1" dirty="0"/>
              <a:t>m/z 28</a:t>
            </a:r>
            <a:r>
              <a:rPr lang="cs-CZ" sz="1600" i="1" dirty="0"/>
              <a:t>1</a:t>
            </a:r>
            <a:r>
              <a:rPr lang="en-US" sz="1600" i="1" dirty="0"/>
              <a:t>.2</a:t>
            </a:r>
            <a:r>
              <a:rPr lang="cs-CZ" sz="1600" i="1" dirty="0"/>
              <a:t>501</a:t>
            </a:r>
            <a:endParaRPr lang="en-US" sz="1600" i="1" dirty="0"/>
          </a:p>
        </p:txBody>
      </p:sp>
      <p:sp>
        <p:nvSpPr>
          <p:cNvPr id="10" name="TextBox 9"/>
          <p:cNvSpPr txBox="1"/>
          <p:nvPr/>
        </p:nvSpPr>
        <p:spPr>
          <a:xfrm>
            <a:off x="3837098" y="1657249"/>
            <a:ext cx="206419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/>
              <a:t>C</a:t>
            </a:r>
            <a:r>
              <a:rPr lang="en-US" sz="1600" b="1" baseline="-25000" dirty="0"/>
              <a:t>18</a:t>
            </a:r>
            <a:r>
              <a:rPr lang="en-US" sz="1600" b="1" dirty="0"/>
              <a:t>H</a:t>
            </a:r>
            <a:r>
              <a:rPr lang="en-US" sz="1600" b="1" baseline="-25000" dirty="0"/>
              <a:t>3</a:t>
            </a:r>
            <a:r>
              <a:rPr lang="cs-CZ" sz="1600" b="1" baseline="-25000" dirty="0"/>
              <a:t>0</a:t>
            </a:r>
            <a:r>
              <a:rPr lang="en-US" sz="1600" b="1" dirty="0"/>
              <a:t>O</a:t>
            </a:r>
            <a:endParaRPr lang="en-US" sz="1600" dirty="0"/>
          </a:p>
          <a:p>
            <a:pPr algn="ctr"/>
            <a:r>
              <a:rPr lang="en-US" sz="1600" dirty="0"/>
              <a:t>[RCO]+</a:t>
            </a:r>
          </a:p>
          <a:p>
            <a:pPr algn="ctr"/>
            <a:r>
              <a:rPr lang="en-US" sz="1600" i="1" dirty="0"/>
              <a:t>m/z 26</a:t>
            </a:r>
            <a:r>
              <a:rPr lang="cs-CZ" sz="1600" i="1" dirty="0"/>
              <a:t>3</a:t>
            </a:r>
            <a:r>
              <a:rPr lang="en-US" sz="1600" i="1" dirty="0"/>
              <a:t>.2</a:t>
            </a:r>
            <a:r>
              <a:rPr lang="cs-CZ" sz="1600" i="1" dirty="0"/>
              <a:t>375</a:t>
            </a:r>
            <a:endParaRPr lang="en-US" sz="1600" i="1" dirty="0"/>
          </a:p>
        </p:txBody>
      </p:sp>
      <p:sp>
        <p:nvSpPr>
          <p:cNvPr id="11" name="TextBox 10"/>
          <p:cNvSpPr txBox="1"/>
          <p:nvPr/>
        </p:nvSpPr>
        <p:spPr>
          <a:xfrm>
            <a:off x="3178162" y="2589226"/>
            <a:ext cx="206419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/>
              <a:t>C</a:t>
            </a:r>
            <a:r>
              <a:rPr lang="en-US" sz="1600" b="1" baseline="-25000" dirty="0"/>
              <a:t>18</a:t>
            </a:r>
            <a:r>
              <a:rPr lang="en-US" sz="1600" b="1" dirty="0"/>
              <a:t>H</a:t>
            </a:r>
            <a:r>
              <a:rPr lang="cs-CZ" sz="1600" b="1" baseline="-25000" dirty="0"/>
              <a:t>28</a:t>
            </a:r>
            <a:endParaRPr lang="en-US" sz="1600" dirty="0"/>
          </a:p>
          <a:p>
            <a:pPr algn="ctr"/>
            <a:r>
              <a:rPr lang="en-US" sz="1600" dirty="0"/>
              <a:t>[RCO-H</a:t>
            </a:r>
            <a:r>
              <a:rPr lang="en-US" sz="1600" baseline="-25000" dirty="0"/>
              <a:t>2</a:t>
            </a:r>
            <a:r>
              <a:rPr lang="en-US" sz="1600" dirty="0"/>
              <a:t>O]+</a:t>
            </a:r>
          </a:p>
          <a:p>
            <a:pPr algn="ctr"/>
            <a:r>
              <a:rPr lang="en-US" sz="1600" i="1" dirty="0"/>
              <a:t>m/z 24</a:t>
            </a:r>
            <a:r>
              <a:rPr lang="cs-CZ" sz="1600" i="1" dirty="0"/>
              <a:t>5</a:t>
            </a:r>
            <a:r>
              <a:rPr lang="en-US" sz="1600" i="1" dirty="0"/>
              <a:t>.2</a:t>
            </a:r>
            <a:r>
              <a:rPr lang="cs-CZ" sz="1600" i="1" dirty="0"/>
              <a:t>252</a:t>
            </a:r>
            <a:endParaRPr lang="en-US" sz="1600" i="1" dirty="0"/>
          </a:p>
        </p:txBody>
      </p:sp>
      <p:cxnSp>
        <p:nvCxnSpPr>
          <p:cNvPr id="12" name="Straight Arrow Connector 11"/>
          <p:cNvCxnSpPr/>
          <p:nvPr/>
        </p:nvCxnSpPr>
        <p:spPr>
          <a:xfrm>
            <a:off x="5550195" y="4040687"/>
            <a:ext cx="6292634" cy="0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7664417" y="3426185"/>
            <a:ext cx="206419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/>
              <a:t>C</a:t>
            </a:r>
            <a:r>
              <a:rPr lang="cs-CZ" sz="1600" b="1" baseline="-25000" dirty="0"/>
              <a:t>24</a:t>
            </a:r>
            <a:r>
              <a:rPr lang="en-US" sz="1600" b="1" dirty="0"/>
              <a:t>H</a:t>
            </a:r>
            <a:r>
              <a:rPr lang="en-US" sz="1600" b="1" baseline="-25000" dirty="0"/>
              <a:t>5</a:t>
            </a:r>
            <a:r>
              <a:rPr lang="cs-CZ" sz="1600" b="1" baseline="-25000" dirty="0"/>
              <a:t>0</a:t>
            </a:r>
            <a:r>
              <a:rPr lang="cs-CZ" sz="1600" b="1" dirty="0"/>
              <a:t>O</a:t>
            </a:r>
            <a:endParaRPr lang="en-US" sz="1600" i="1" dirty="0"/>
          </a:p>
          <a:p>
            <a:pPr algn="ctr"/>
            <a:r>
              <a:rPr lang="cs-CZ" sz="1600" i="1" dirty="0"/>
              <a:t>354.3816</a:t>
            </a:r>
            <a:endParaRPr lang="en-US" sz="1600" i="1" dirty="0"/>
          </a:p>
        </p:txBody>
      </p:sp>
      <p:sp>
        <p:nvSpPr>
          <p:cNvPr id="15" name="Left Brace 14"/>
          <p:cNvSpPr/>
          <p:nvPr/>
        </p:nvSpPr>
        <p:spPr>
          <a:xfrm rot="5400000">
            <a:off x="2306479" y="3553455"/>
            <a:ext cx="301096" cy="2668602"/>
          </a:xfrm>
          <a:prstGeom prst="leftBrac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1461489" y="4040687"/>
            <a:ext cx="208229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/>
              <a:t>fragmentation of hydrocarbon chains</a:t>
            </a:r>
          </a:p>
        </p:txBody>
      </p:sp>
    </p:spTree>
    <p:extLst>
      <p:ext uri="{BB962C8B-B14F-4D97-AF65-F5344CB8AC3E}">
        <p14:creationId xmlns:p14="http://schemas.microsoft.com/office/powerpoint/2010/main" val="12969021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23014"/>
            <a:ext cx="12190014" cy="613498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853266" y="-29098"/>
            <a:ext cx="206419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/>
              <a:t>C</a:t>
            </a:r>
            <a:r>
              <a:rPr lang="en-US" sz="1600" b="1" baseline="-25000" dirty="0"/>
              <a:t>4</a:t>
            </a:r>
            <a:r>
              <a:rPr lang="cs-CZ" sz="1600" b="1" baseline="-25000" dirty="0"/>
              <a:t>4</a:t>
            </a:r>
            <a:r>
              <a:rPr lang="en-US" sz="1600" b="1" dirty="0"/>
              <a:t>H</a:t>
            </a:r>
            <a:r>
              <a:rPr lang="cs-CZ" sz="1600" b="1" baseline="-25000" dirty="0"/>
              <a:t>84</a:t>
            </a:r>
            <a:r>
              <a:rPr lang="en-US" sz="1600" b="1" dirty="0"/>
              <a:t>O</a:t>
            </a:r>
            <a:r>
              <a:rPr lang="cs-CZ" sz="1600" b="1" baseline="-25000" dirty="0"/>
              <a:t>3</a:t>
            </a:r>
            <a:endParaRPr lang="en-US" sz="1600" b="1" baseline="-25000" dirty="0"/>
          </a:p>
          <a:p>
            <a:pPr algn="ctr"/>
            <a:r>
              <a:rPr lang="en-US" sz="1600" dirty="0"/>
              <a:t>[M+H]+</a:t>
            </a:r>
          </a:p>
          <a:p>
            <a:pPr algn="ctr"/>
            <a:r>
              <a:rPr lang="en-US" sz="1600" i="1" dirty="0"/>
              <a:t>m/z </a:t>
            </a:r>
            <a:r>
              <a:rPr lang="cs-CZ" sz="1600" i="1" dirty="0"/>
              <a:t>661.6446</a:t>
            </a:r>
            <a:endParaRPr lang="en-US" sz="1600" i="1" dirty="0"/>
          </a:p>
        </p:txBody>
      </p:sp>
      <p:sp>
        <p:nvSpPr>
          <p:cNvPr id="4" name="TextBox 3"/>
          <p:cNvSpPr txBox="1"/>
          <p:nvPr/>
        </p:nvSpPr>
        <p:spPr>
          <a:xfrm>
            <a:off x="10823877" y="-569647"/>
            <a:ext cx="212296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1600" b="1" dirty="0">
                <a:solidFill>
                  <a:srgbClr val="FF0000"/>
                </a:solidFill>
              </a:rPr>
              <a:t>hydroxy </a:t>
            </a:r>
            <a:r>
              <a:rPr lang="en-US" sz="1600" b="1" dirty="0">
                <a:solidFill>
                  <a:srgbClr val="FF0000"/>
                </a:solidFill>
              </a:rPr>
              <a:t>wax ester (26:0/18:</a:t>
            </a:r>
            <a:r>
              <a:rPr lang="cs-CZ" sz="1600" b="1" dirty="0">
                <a:solidFill>
                  <a:srgbClr val="FF0000"/>
                </a:solidFill>
              </a:rPr>
              <a:t>2-O</a:t>
            </a:r>
            <a:r>
              <a:rPr lang="en-US" sz="1600" b="1" dirty="0">
                <a:solidFill>
                  <a:srgbClr val="FF0000"/>
                </a:solidFill>
              </a:rPr>
              <a:t>)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9671034" y="5380173"/>
            <a:ext cx="206419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/>
              <a:t>C</a:t>
            </a:r>
            <a:r>
              <a:rPr lang="en-US" sz="1600" b="1" baseline="-25000" dirty="0"/>
              <a:t>42</a:t>
            </a:r>
            <a:r>
              <a:rPr lang="en-US" sz="1600" b="1" dirty="0"/>
              <a:t>H</a:t>
            </a:r>
            <a:r>
              <a:rPr lang="cs-CZ" sz="1600" b="1" baseline="-25000" dirty="0"/>
              <a:t>80</a:t>
            </a:r>
            <a:r>
              <a:rPr lang="en-US" sz="1600" b="1" dirty="0"/>
              <a:t>O</a:t>
            </a:r>
            <a:r>
              <a:rPr lang="en-US" sz="1600" b="1" baseline="-25000" dirty="0"/>
              <a:t>2</a:t>
            </a:r>
            <a:endParaRPr lang="en-US" sz="1600" baseline="-25000" dirty="0"/>
          </a:p>
          <a:p>
            <a:pPr algn="ctr"/>
            <a:r>
              <a:rPr lang="en-US" sz="1600" dirty="0"/>
              <a:t>[M+H]+</a:t>
            </a:r>
          </a:p>
          <a:p>
            <a:pPr algn="ctr"/>
            <a:r>
              <a:rPr lang="en-US" sz="1600" i="1" dirty="0"/>
              <a:t>m/z </a:t>
            </a:r>
            <a:r>
              <a:rPr lang="cs-CZ" sz="1600" i="1" dirty="0"/>
              <a:t>643.6424</a:t>
            </a:r>
            <a:endParaRPr lang="en-US" sz="1600" i="1" dirty="0"/>
          </a:p>
        </p:txBody>
      </p:sp>
      <p:sp>
        <p:nvSpPr>
          <p:cNvPr id="6" name="TextBox 5"/>
          <p:cNvSpPr txBox="1"/>
          <p:nvPr/>
        </p:nvSpPr>
        <p:spPr>
          <a:xfrm>
            <a:off x="11240153" y="5291709"/>
            <a:ext cx="948868" cy="519351"/>
          </a:xfrm>
          <a:prstGeom prst="ellipse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70C0"/>
                </a:solidFill>
              </a:rPr>
              <a:t>-</a:t>
            </a:r>
            <a:r>
              <a:rPr lang="en-US" b="1" dirty="0">
                <a:solidFill>
                  <a:srgbClr val="0070C0"/>
                </a:solidFill>
              </a:rPr>
              <a:t>H</a:t>
            </a:r>
            <a:r>
              <a:rPr lang="en-US" b="1" baseline="-25000" dirty="0">
                <a:solidFill>
                  <a:srgbClr val="0070C0"/>
                </a:solidFill>
              </a:rPr>
              <a:t>2</a:t>
            </a:r>
            <a:r>
              <a:rPr lang="en-US" b="1" dirty="0">
                <a:solidFill>
                  <a:srgbClr val="0070C0"/>
                </a:solidFill>
              </a:rPr>
              <a:t>O</a:t>
            </a:r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11558337" y="5985113"/>
            <a:ext cx="350559" cy="0"/>
          </a:xfrm>
          <a:prstGeom prst="straightConnector1">
            <a:avLst/>
          </a:prstGeom>
          <a:ln w="19050">
            <a:solidFill>
              <a:srgbClr val="0070C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5389390" y="5497965"/>
            <a:ext cx="206419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/>
              <a:t>C</a:t>
            </a:r>
            <a:r>
              <a:rPr lang="en-US" sz="1600" b="1" baseline="-25000" dirty="0"/>
              <a:t>18</a:t>
            </a:r>
            <a:r>
              <a:rPr lang="en-US" sz="1600" b="1" dirty="0"/>
              <a:t>H</a:t>
            </a:r>
            <a:r>
              <a:rPr lang="en-US" sz="1600" b="1" baseline="-25000" dirty="0"/>
              <a:t>3</a:t>
            </a:r>
            <a:r>
              <a:rPr lang="cs-CZ" sz="1600" b="1" baseline="-25000" dirty="0"/>
              <a:t>2</a:t>
            </a:r>
            <a:r>
              <a:rPr lang="en-US" sz="1600" b="1" dirty="0"/>
              <a:t>O</a:t>
            </a:r>
            <a:r>
              <a:rPr lang="en-US" sz="1600" b="1" baseline="-25000" dirty="0"/>
              <a:t>3</a:t>
            </a:r>
            <a:endParaRPr lang="en-US" sz="1600" baseline="-25000" dirty="0"/>
          </a:p>
          <a:p>
            <a:pPr algn="ctr"/>
            <a:r>
              <a:rPr lang="en-US" sz="1600" dirty="0"/>
              <a:t>[M+H]+</a:t>
            </a:r>
          </a:p>
          <a:p>
            <a:pPr algn="ctr"/>
            <a:r>
              <a:rPr lang="en-US" sz="1600" i="1" dirty="0"/>
              <a:t>m/z 29</a:t>
            </a:r>
            <a:r>
              <a:rPr lang="cs-CZ" sz="1600" i="1" dirty="0"/>
              <a:t>7</a:t>
            </a:r>
            <a:r>
              <a:rPr lang="en-US" sz="1600" i="1" dirty="0"/>
              <a:t>.2</a:t>
            </a:r>
            <a:r>
              <a:rPr lang="cs-CZ" sz="1600" i="1" dirty="0"/>
              <a:t>498</a:t>
            </a:r>
            <a:endParaRPr lang="en-US" sz="1600" i="1" dirty="0"/>
          </a:p>
        </p:txBody>
      </p:sp>
      <p:sp>
        <p:nvSpPr>
          <p:cNvPr id="9" name="TextBox 8"/>
          <p:cNvSpPr txBox="1"/>
          <p:nvPr/>
        </p:nvSpPr>
        <p:spPr>
          <a:xfrm>
            <a:off x="5756178" y="5210896"/>
            <a:ext cx="196460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err="1">
                <a:solidFill>
                  <a:srgbClr val="FF0000"/>
                </a:solidFill>
              </a:rPr>
              <a:t>hydroxy</a:t>
            </a:r>
            <a:r>
              <a:rPr lang="en-US" sz="1600" b="1" dirty="0">
                <a:solidFill>
                  <a:srgbClr val="FF0000"/>
                </a:solidFill>
              </a:rPr>
              <a:t> FFA (18:</a:t>
            </a:r>
            <a:r>
              <a:rPr lang="cs-CZ" sz="1600" b="1" dirty="0">
                <a:solidFill>
                  <a:srgbClr val="FF0000"/>
                </a:solidFill>
              </a:rPr>
              <a:t>2</a:t>
            </a:r>
            <a:r>
              <a:rPr lang="en-US" sz="1600" b="1" dirty="0">
                <a:solidFill>
                  <a:srgbClr val="FF0000"/>
                </a:solidFill>
              </a:rPr>
              <a:t>)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974024" y="5576843"/>
            <a:ext cx="948868" cy="519351"/>
          </a:xfrm>
          <a:prstGeom prst="ellipse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70C0"/>
                </a:solidFill>
              </a:rPr>
              <a:t>-</a:t>
            </a:r>
            <a:r>
              <a:rPr lang="en-US" b="1" dirty="0">
                <a:solidFill>
                  <a:srgbClr val="0070C0"/>
                </a:solidFill>
              </a:rPr>
              <a:t>H</a:t>
            </a:r>
            <a:r>
              <a:rPr lang="en-US" b="1" baseline="-25000" dirty="0">
                <a:solidFill>
                  <a:srgbClr val="0070C0"/>
                </a:solidFill>
              </a:rPr>
              <a:t>2</a:t>
            </a:r>
            <a:r>
              <a:rPr lang="en-US" b="1" dirty="0">
                <a:solidFill>
                  <a:srgbClr val="0070C0"/>
                </a:solidFill>
              </a:rPr>
              <a:t>O</a:t>
            </a:r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5273179" y="6203329"/>
            <a:ext cx="350559" cy="0"/>
          </a:xfrm>
          <a:prstGeom prst="straightConnector1">
            <a:avLst/>
          </a:prstGeom>
          <a:ln w="19050">
            <a:solidFill>
              <a:srgbClr val="0070C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4241084" y="2105181"/>
            <a:ext cx="206419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/>
              <a:t>C</a:t>
            </a:r>
            <a:r>
              <a:rPr lang="en-US" sz="1600" b="1" baseline="-25000" dirty="0"/>
              <a:t>18</a:t>
            </a:r>
            <a:r>
              <a:rPr lang="en-US" sz="1600" b="1" dirty="0"/>
              <a:t>H</a:t>
            </a:r>
            <a:r>
              <a:rPr lang="cs-CZ" sz="1600" b="1" baseline="-25000" dirty="0"/>
              <a:t>30</a:t>
            </a:r>
            <a:r>
              <a:rPr lang="en-US" sz="1600" b="1" dirty="0"/>
              <a:t>O</a:t>
            </a:r>
            <a:r>
              <a:rPr lang="en-US" sz="1600" b="1" baseline="-25000" dirty="0"/>
              <a:t>2</a:t>
            </a:r>
            <a:endParaRPr lang="en-US" sz="1600" baseline="-25000" dirty="0"/>
          </a:p>
          <a:p>
            <a:pPr algn="ctr"/>
            <a:r>
              <a:rPr lang="en-US" sz="1600" dirty="0"/>
              <a:t>[M+H]+</a:t>
            </a:r>
          </a:p>
          <a:p>
            <a:pPr algn="ctr"/>
            <a:r>
              <a:rPr lang="en-US" sz="1600" i="1" dirty="0"/>
              <a:t>m/z 27</a:t>
            </a:r>
            <a:r>
              <a:rPr lang="cs-CZ" sz="1600" i="1" dirty="0"/>
              <a:t>9</a:t>
            </a:r>
            <a:r>
              <a:rPr lang="en-US" sz="1600" i="1" dirty="0"/>
              <a:t>.2</a:t>
            </a:r>
            <a:r>
              <a:rPr lang="cs-CZ" sz="1600" i="1" dirty="0"/>
              <a:t>322</a:t>
            </a:r>
            <a:endParaRPr lang="en-US" sz="1600" i="1" dirty="0"/>
          </a:p>
        </p:txBody>
      </p:sp>
      <p:cxnSp>
        <p:nvCxnSpPr>
          <p:cNvPr id="13" name="Straight Arrow Connector 12"/>
          <p:cNvCxnSpPr/>
          <p:nvPr/>
        </p:nvCxnSpPr>
        <p:spPr>
          <a:xfrm>
            <a:off x="5756178" y="4040687"/>
            <a:ext cx="6086651" cy="0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7720780" y="3424634"/>
            <a:ext cx="206419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/>
              <a:t>C</a:t>
            </a:r>
            <a:r>
              <a:rPr lang="cs-CZ" sz="1600" b="1" baseline="-25000" dirty="0"/>
              <a:t>26</a:t>
            </a:r>
            <a:r>
              <a:rPr lang="en-US" sz="1600" b="1" dirty="0"/>
              <a:t>H</a:t>
            </a:r>
            <a:r>
              <a:rPr lang="en-US" sz="1600" b="1" baseline="-25000" dirty="0"/>
              <a:t>5</a:t>
            </a:r>
            <a:r>
              <a:rPr lang="cs-CZ" sz="1600" b="1" baseline="-25000" dirty="0"/>
              <a:t>2</a:t>
            </a:r>
            <a:endParaRPr lang="en-US" sz="1600" i="1" dirty="0"/>
          </a:p>
          <a:p>
            <a:pPr algn="ctr"/>
            <a:r>
              <a:rPr lang="cs-CZ" sz="1600" i="1" dirty="0"/>
              <a:t>364.3948</a:t>
            </a:r>
            <a:endParaRPr lang="en-US" sz="1600" i="1" dirty="0"/>
          </a:p>
        </p:txBody>
      </p:sp>
      <p:sp>
        <p:nvSpPr>
          <p:cNvPr id="17" name="Left Brace 16"/>
          <p:cNvSpPr/>
          <p:nvPr/>
        </p:nvSpPr>
        <p:spPr>
          <a:xfrm rot="5400000">
            <a:off x="2466032" y="4425958"/>
            <a:ext cx="301096" cy="2668602"/>
          </a:xfrm>
          <a:prstGeom prst="leftBrac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>
            <a:off x="1621042" y="4913190"/>
            <a:ext cx="208229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/>
              <a:t>fragmentation of hydrocarbon chains</a:t>
            </a:r>
          </a:p>
        </p:txBody>
      </p:sp>
    </p:spTree>
    <p:extLst>
      <p:ext uri="{BB962C8B-B14F-4D97-AF65-F5344CB8AC3E}">
        <p14:creationId xmlns:p14="http://schemas.microsoft.com/office/powerpoint/2010/main" val="21184731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2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23015"/>
            <a:ext cx="12190014" cy="6134986"/>
          </a:xfrm>
          <a:prstGeom prst="rect">
            <a:avLst/>
          </a:prstGeom>
        </p:spPr>
      </p:pic>
      <p:sp>
        <p:nvSpPr>
          <p:cNvPr id="25" name="TextBox 24"/>
          <p:cNvSpPr txBox="1"/>
          <p:nvPr/>
        </p:nvSpPr>
        <p:spPr>
          <a:xfrm>
            <a:off x="10879780" y="3825181"/>
            <a:ext cx="206419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/>
              <a:t>C</a:t>
            </a:r>
            <a:r>
              <a:rPr lang="en-US" sz="1600" b="1" baseline="-25000" dirty="0"/>
              <a:t>4</a:t>
            </a:r>
            <a:r>
              <a:rPr lang="cs-CZ" sz="1600" b="1" baseline="-25000" dirty="0"/>
              <a:t>2</a:t>
            </a:r>
            <a:r>
              <a:rPr lang="en-US" sz="1600" b="1" dirty="0"/>
              <a:t>H</a:t>
            </a:r>
            <a:r>
              <a:rPr lang="cs-CZ" sz="1600" b="1" baseline="-25000" dirty="0"/>
              <a:t>84</a:t>
            </a:r>
            <a:r>
              <a:rPr lang="en-US" sz="1600" b="1" dirty="0"/>
              <a:t>O</a:t>
            </a:r>
            <a:r>
              <a:rPr lang="cs-CZ" sz="1600" b="1" baseline="-25000" dirty="0"/>
              <a:t>3</a:t>
            </a:r>
            <a:endParaRPr lang="en-US" sz="1600" b="1" baseline="-25000" dirty="0"/>
          </a:p>
          <a:p>
            <a:pPr algn="ctr"/>
            <a:r>
              <a:rPr lang="en-US" sz="1600" dirty="0"/>
              <a:t>[M+H]+</a:t>
            </a:r>
          </a:p>
          <a:p>
            <a:pPr algn="ctr"/>
            <a:r>
              <a:rPr lang="en-US" sz="1600" i="1" dirty="0"/>
              <a:t>m/z </a:t>
            </a:r>
            <a:r>
              <a:rPr lang="cs-CZ" sz="1600" i="1" dirty="0"/>
              <a:t>637.6466</a:t>
            </a:r>
            <a:endParaRPr lang="en-US" sz="1600" i="1" dirty="0"/>
          </a:p>
        </p:txBody>
      </p:sp>
      <p:sp>
        <p:nvSpPr>
          <p:cNvPr id="26" name="TextBox 25"/>
          <p:cNvSpPr txBox="1"/>
          <p:nvPr/>
        </p:nvSpPr>
        <p:spPr>
          <a:xfrm>
            <a:off x="10850391" y="3284632"/>
            <a:ext cx="212296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1600" b="1" dirty="0">
                <a:solidFill>
                  <a:srgbClr val="FF0000"/>
                </a:solidFill>
              </a:rPr>
              <a:t>hydroxy </a:t>
            </a:r>
            <a:r>
              <a:rPr lang="en-US" sz="1600" b="1" dirty="0">
                <a:solidFill>
                  <a:srgbClr val="FF0000"/>
                </a:solidFill>
              </a:rPr>
              <a:t>wax ester (26:0/1</a:t>
            </a:r>
            <a:r>
              <a:rPr lang="cs-CZ" sz="1600" b="1" dirty="0">
                <a:solidFill>
                  <a:srgbClr val="FF0000"/>
                </a:solidFill>
              </a:rPr>
              <a:t>6</a:t>
            </a:r>
            <a:r>
              <a:rPr lang="en-US" sz="1600" b="1" dirty="0">
                <a:solidFill>
                  <a:srgbClr val="FF0000"/>
                </a:solidFill>
              </a:rPr>
              <a:t>:</a:t>
            </a:r>
            <a:r>
              <a:rPr lang="cs-CZ" sz="1600" b="1" dirty="0">
                <a:solidFill>
                  <a:srgbClr val="FF0000"/>
                </a:solidFill>
              </a:rPr>
              <a:t>0-O</a:t>
            </a:r>
            <a:r>
              <a:rPr lang="en-US" sz="1600" b="1" dirty="0">
                <a:solidFill>
                  <a:srgbClr val="FF0000"/>
                </a:solidFill>
              </a:rPr>
              <a:t>)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11243132" y="5526061"/>
            <a:ext cx="948868" cy="519351"/>
          </a:xfrm>
          <a:prstGeom prst="ellipse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70C0"/>
                </a:solidFill>
              </a:rPr>
              <a:t>-</a:t>
            </a:r>
            <a:r>
              <a:rPr lang="en-US" b="1" dirty="0">
                <a:solidFill>
                  <a:srgbClr val="0070C0"/>
                </a:solidFill>
              </a:rPr>
              <a:t>H</a:t>
            </a:r>
            <a:r>
              <a:rPr lang="en-US" b="1" baseline="-25000" dirty="0">
                <a:solidFill>
                  <a:srgbClr val="0070C0"/>
                </a:solidFill>
              </a:rPr>
              <a:t>2</a:t>
            </a:r>
            <a:r>
              <a:rPr lang="en-US" b="1" dirty="0">
                <a:solidFill>
                  <a:srgbClr val="0070C0"/>
                </a:solidFill>
              </a:rPr>
              <a:t>O</a:t>
            </a:r>
          </a:p>
        </p:txBody>
      </p:sp>
      <p:cxnSp>
        <p:nvCxnSpPr>
          <p:cNvPr id="28" name="Straight Arrow Connector 27"/>
          <p:cNvCxnSpPr/>
          <p:nvPr/>
        </p:nvCxnSpPr>
        <p:spPr>
          <a:xfrm>
            <a:off x="11561316" y="6219465"/>
            <a:ext cx="350559" cy="0"/>
          </a:xfrm>
          <a:prstGeom prst="straightConnector1">
            <a:avLst/>
          </a:prstGeom>
          <a:ln w="19050">
            <a:solidFill>
              <a:srgbClr val="0070C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4189728" y="0"/>
            <a:ext cx="206419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/>
              <a:t>C</a:t>
            </a:r>
            <a:r>
              <a:rPr lang="en-US" sz="1600" b="1" baseline="-25000" dirty="0"/>
              <a:t>1</a:t>
            </a:r>
            <a:r>
              <a:rPr lang="cs-CZ" sz="1600" b="1" baseline="-25000" dirty="0"/>
              <a:t>6</a:t>
            </a:r>
            <a:r>
              <a:rPr lang="en-US" sz="1600" b="1" dirty="0"/>
              <a:t>H</a:t>
            </a:r>
            <a:r>
              <a:rPr lang="en-US" sz="1600" b="1" baseline="-25000" dirty="0"/>
              <a:t>3</a:t>
            </a:r>
            <a:r>
              <a:rPr lang="cs-CZ" sz="1600" b="1" baseline="-25000" dirty="0"/>
              <a:t>0</a:t>
            </a:r>
            <a:r>
              <a:rPr lang="en-US" sz="1600" b="1" dirty="0"/>
              <a:t>O</a:t>
            </a:r>
            <a:r>
              <a:rPr lang="en-US" sz="1600" b="1" baseline="-25000" dirty="0"/>
              <a:t>2</a:t>
            </a:r>
          </a:p>
          <a:p>
            <a:pPr algn="ctr"/>
            <a:r>
              <a:rPr lang="en-US" sz="1600" dirty="0"/>
              <a:t>[</a:t>
            </a:r>
            <a:r>
              <a:rPr lang="cs-CZ" sz="1600" dirty="0"/>
              <a:t>M+H</a:t>
            </a:r>
            <a:r>
              <a:rPr lang="en-US" sz="1600" dirty="0"/>
              <a:t>]+</a:t>
            </a:r>
          </a:p>
          <a:p>
            <a:pPr algn="ctr"/>
            <a:r>
              <a:rPr lang="en-US" sz="1600" i="1" dirty="0"/>
              <a:t>m/z </a:t>
            </a:r>
            <a:r>
              <a:rPr lang="cs-CZ" sz="1600" i="1" dirty="0"/>
              <a:t>255</a:t>
            </a:r>
            <a:r>
              <a:rPr lang="en-US" sz="1600" i="1" dirty="0"/>
              <a:t>.2</a:t>
            </a:r>
            <a:r>
              <a:rPr lang="cs-CZ" sz="1600" i="1" dirty="0"/>
              <a:t>332</a:t>
            </a:r>
            <a:endParaRPr lang="en-US" sz="1600" i="1" dirty="0"/>
          </a:p>
        </p:txBody>
      </p:sp>
      <p:sp>
        <p:nvSpPr>
          <p:cNvPr id="30" name="TextBox 29"/>
          <p:cNvSpPr txBox="1"/>
          <p:nvPr/>
        </p:nvSpPr>
        <p:spPr>
          <a:xfrm>
            <a:off x="3349019" y="841046"/>
            <a:ext cx="206419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/>
              <a:t>C</a:t>
            </a:r>
            <a:r>
              <a:rPr lang="en-US" sz="1600" b="1" baseline="-25000" dirty="0"/>
              <a:t>1</a:t>
            </a:r>
            <a:r>
              <a:rPr lang="cs-CZ" sz="1600" b="1" baseline="-25000" dirty="0"/>
              <a:t>6</a:t>
            </a:r>
            <a:r>
              <a:rPr lang="en-US" sz="1600" b="1" dirty="0"/>
              <a:t>H</a:t>
            </a:r>
            <a:r>
              <a:rPr lang="cs-CZ" sz="1600" b="1" baseline="-25000" dirty="0"/>
              <a:t>28</a:t>
            </a:r>
            <a:r>
              <a:rPr lang="en-US" sz="1600" b="1" dirty="0"/>
              <a:t>O</a:t>
            </a:r>
            <a:endParaRPr lang="en-US" sz="1600" dirty="0"/>
          </a:p>
          <a:p>
            <a:pPr algn="ctr"/>
            <a:r>
              <a:rPr lang="en-US" sz="1600" dirty="0"/>
              <a:t>[RCO]+</a:t>
            </a:r>
          </a:p>
          <a:p>
            <a:pPr algn="ctr"/>
            <a:r>
              <a:rPr lang="en-US" sz="1600" i="1" dirty="0"/>
              <a:t>m/z </a:t>
            </a:r>
            <a:r>
              <a:rPr lang="cs-CZ" sz="1600" i="1" dirty="0"/>
              <a:t>237</a:t>
            </a:r>
            <a:r>
              <a:rPr lang="en-US" sz="1600" i="1" dirty="0"/>
              <a:t>.2</a:t>
            </a:r>
            <a:r>
              <a:rPr lang="cs-CZ" sz="1600" i="1" dirty="0"/>
              <a:t>229</a:t>
            </a:r>
            <a:endParaRPr lang="en-US" sz="1600" i="1" dirty="0"/>
          </a:p>
        </p:txBody>
      </p:sp>
      <p:sp>
        <p:nvSpPr>
          <p:cNvPr id="31" name="TextBox 30"/>
          <p:cNvSpPr txBox="1"/>
          <p:nvPr/>
        </p:nvSpPr>
        <p:spPr>
          <a:xfrm>
            <a:off x="3029594" y="1832230"/>
            <a:ext cx="206419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/>
              <a:t>C</a:t>
            </a:r>
            <a:r>
              <a:rPr lang="en-US" sz="1600" b="1" baseline="-25000" dirty="0"/>
              <a:t>1</a:t>
            </a:r>
            <a:r>
              <a:rPr lang="cs-CZ" sz="1600" b="1" baseline="-25000" dirty="0"/>
              <a:t>6</a:t>
            </a:r>
            <a:r>
              <a:rPr lang="en-US" sz="1600" b="1" dirty="0"/>
              <a:t>H</a:t>
            </a:r>
            <a:r>
              <a:rPr lang="cs-CZ" sz="1600" b="1" baseline="-25000" dirty="0"/>
              <a:t>26</a:t>
            </a:r>
            <a:endParaRPr lang="en-US" sz="1600" dirty="0"/>
          </a:p>
          <a:p>
            <a:pPr algn="ctr"/>
            <a:r>
              <a:rPr lang="en-US" sz="1600" dirty="0"/>
              <a:t>[RCO</a:t>
            </a:r>
            <a:r>
              <a:rPr lang="cs-CZ" sz="1600" dirty="0"/>
              <a:t>-H</a:t>
            </a:r>
            <a:r>
              <a:rPr lang="cs-CZ" sz="1600" baseline="-25000" dirty="0"/>
              <a:t>2</a:t>
            </a:r>
            <a:r>
              <a:rPr lang="cs-CZ" sz="1600" dirty="0"/>
              <a:t>O</a:t>
            </a:r>
            <a:r>
              <a:rPr lang="en-US" sz="1600" dirty="0"/>
              <a:t>]+</a:t>
            </a:r>
          </a:p>
          <a:p>
            <a:pPr algn="ctr"/>
            <a:r>
              <a:rPr lang="en-US" sz="1600" i="1" dirty="0"/>
              <a:t>m/z </a:t>
            </a:r>
            <a:r>
              <a:rPr lang="cs-CZ" sz="1600" i="1" dirty="0"/>
              <a:t>219</a:t>
            </a:r>
            <a:r>
              <a:rPr lang="en-US" sz="1600" i="1" dirty="0"/>
              <a:t>.2</a:t>
            </a:r>
            <a:r>
              <a:rPr lang="cs-CZ" sz="1600" i="1" dirty="0"/>
              <a:t>123</a:t>
            </a:r>
            <a:endParaRPr lang="en-US" sz="1600" i="1" dirty="0"/>
          </a:p>
        </p:txBody>
      </p:sp>
      <p:sp>
        <p:nvSpPr>
          <p:cNvPr id="32" name="Left Brace 31"/>
          <p:cNvSpPr/>
          <p:nvPr/>
        </p:nvSpPr>
        <p:spPr>
          <a:xfrm rot="5400000">
            <a:off x="2576840" y="3603794"/>
            <a:ext cx="301096" cy="2668602"/>
          </a:xfrm>
          <a:prstGeom prst="leftBrac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TextBox 32"/>
          <p:cNvSpPr txBox="1"/>
          <p:nvPr/>
        </p:nvSpPr>
        <p:spPr>
          <a:xfrm>
            <a:off x="1731850" y="4091026"/>
            <a:ext cx="208229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/>
              <a:t>fragmentation of hydrocarbon chains</a:t>
            </a:r>
          </a:p>
        </p:txBody>
      </p:sp>
      <p:cxnSp>
        <p:nvCxnSpPr>
          <p:cNvPr id="34" name="Straight Arrow Connector 33"/>
          <p:cNvCxnSpPr/>
          <p:nvPr/>
        </p:nvCxnSpPr>
        <p:spPr>
          <a:xfrm flipV="1">
            <a:off x="5093784" y="6212445"/>
            <a:ext cx="6378746" cy="1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>
            <a:off x="6980212" y="5550210"/>
            <a:ext cx="206419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/>
              <a:t>C</a:t>
            </a:r>
            <a:r>
              <a:rPr lang="cs-CZ" sz="1600" b="1" baseline="-25000" dirty="0"/>
              <a:t>26</a:t>
            </a:r>
            <a:r>
              <a:rPr lang="en-US" sz="1600" b="1" dirty="0"/>
              <a:t>H</a:t>
            </a:r>
            <a:r>
              <a:rPr lang="en-US" sz="1600" b="1" baseline="-25000" dirty="0"/>
              <a:t>5</a:t>
            </a:r>
            <a:r>
              <a:rPr lang="cs-CZ" sz="1600" b="1" baseline="-25000" dirty="0"/>
              <a:t>2</a:t>
            </a:r>
            <a:endParaRPr lang="en-US" sz="1600" i="1" dirty="0"/>
          </a:p>
          <a:p>
            <a:pPr algn="ctr"/>
            <a:r>
              <a:rPr lang="cs-CZ" sz="1600" i="1" dirty="0"/>
              <a:t>364.4087</a:t>
            </a:r>
            <a:endParaRPr lang="en-US" sz="1600" i="1" dirty="0"/>
          </a:p>
        </p:txBody>
      </p:sp>
      <p:sp>
        <p:nvSpPr>
          <p:cNvPr id="38" name="TextBox 37"/>
          <p:cNvSpPr txBox="1"/>
          <p:nvPr/>
        </p:nvSpPr>
        <p:spPr>
          <a:xfrm>
            <a:off x="10009806" y="4733667"/>
            <a:ext cx="206419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/>
              <a:t>C</a:t>
            </a:r>
            <a:r>
              <a:rPr lang="en-US" sz="1600" b="1" baseline="-25000" dirty="0"/>
              <a:t>42</a:t>
            </a:r>
            <a:r>
              <a:rPr lang="en-US" sz="1600" b="1" dirty="0"/>
              <a:t>H</a:t>
            </a:r>
            <a:r>
              <a:rPr lang="cs-CZ" sz="1600" b="1" baseline="-25000" dirty="0"/>
              <a:t>82</a:t>
            </a:r>
            <a:r>
              <a:rPr lang="en-US" sz="1600" b="1" dirty="0"/>
              <a:t>O</a:t>
            </a:r>
            <a:r>
              <a:rPr lang="en-US" sz="1600" b="1" baseline="-25000" dirty="0"/>
              <a:t>2</a:t>
            </a:r>
            <a:endParaRPr lang="en-US" sz="1600" baseline="-25000" dirty="0"/>
          </a:p>
          <a:p>
            <a:pPr algn="ctr"/>
            <a:r>
              <a:rPr lang="en-US" sz="1600" dirty="0"/>
              <a:t>[M+H]+</a:t>
            </a:r>
          </a:p>
          <a:p>
            <a:pPr algn="ctr"/>
            <a:r>
              <a:rPr lang="en-US" sz="1600" i="1" dirty="0"/>
              <a:t>m/z 61</a:t>
            </a:r>
            <a:r>
              <a:rPr lang="cs-CZ" sz="1600" i="1" dirty="0"/>
              <a:t>9</a:t>
            </a:r>
            <a:r>
              <a:rPr lang="en-US" sz="1600" i="1" dirty="0"/>
              <a:t>.</a:t>
            </a:r>
            <a:r>
              <a:rPr lang="cs-CZ" sz="1600" i="1" dirty="0"/>
              <a:t>6487</a:t>
            </a:r>
            <a:endParaRPr lang="en-US" sz="1600" i="1" dirty="0"/>
          </a:p>
        </p:txBody>
      </p:sp>
    </p:spTree>
    <p:extLst>
      <p:ext uri="{BB962C8B-B14F-4D97-AF65-F5344CB8AC3E}">
        <p14:creationId xmlns:p14="http://schemas.microsoft.com/office/powerpoint/2010/main" val="403121447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712380"/>
            <a:ext cx="12211142" cy="614561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853266" y="668154"/>
            <a:ext cx="206419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/>
              <a:t>C</a:t>
            </a:r>
            <a:r>
              <a:rPr lang="en-US" sz="1600" b="1" baseline="-25000" dirty="0"/>
              <a:t>4</a:t>
            </a:r>
            <a:r>
              <a:rPr lang="cs-CZ" sz="1600" b="1" baseline="-25000" dirty="0"/>
              <a:t>4</a:t>
            </a:r>
            <a:r>
              <a:rPr lang="en-US" sz="1600" b="1" dirty="0"/>
              <a:t>H</a:t>
            </a:r>
            <a:r>
              <a:rPr lang="cs-CZ" sz="1600" b="1" baseline="-25000" dirty="0"/>
              <a:t>86</a:t>
            </a:r>
            <a:r>
              <a:rPr lang="en-US" sz="1600" b="1" dirty="0"/>
              <a:t>O</a:t>
            </a:r>
            <a:r>
              <a:rPr lang="cs-CZ" sz="1600" b="1" baseline="-25000" dirty="0"/>
              <a:t>3</a:t>
            </a:r>
            <a:endParaRPr lang="en-US" sz="1600" b="1" baseline="-25000" dirty="0"/>
          </a:p>
          <a:p>
            <a:pPr algn="ctr"/>
            <a:r>
              <a:rPr lang="en-US" sz="1600" dirty="0"/>
              <a:t>[M+H]+</a:t>
            </a:r>
          </a:p>
          <a:p>
            <a:pPr algn="ctr"/>
            <a:r>
              <a:rPr lang="en-US" sz="1600" i="1" dirty="0"/>
              <a:t>m/z </a:t>
            </a:r>
            <a:r>
              <a:rPr lang="cs-CZ" sz="1600" i="1" dirty="0"/>
              <a:t>663.6599</a:t>
            </a:r>
            <a:endParaRPr lang="en-US" sz="1600" i="1" dirty="0"/>
          </a:p>
        </p:txBody>
      </p:sp>
      <p:sp>
        <p:nvSpPr>
          <p:cNvPr id="4" name="TextBox 3"/>
          <p:cNvSpPr txBox="1"/>
          <p:nvPr/>
        </p:nvSpPr>
        <p:spPr>
          <a:xfrm>
            <a:off x="10823877" y="127605"/>
            <a:ext cx="212296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1600" b="1" dirty="0">
                <a:solidFill>
                  <a:srgbClr val="FF0000"/>
                </a:solidFill>
              </a:rPr>
              <a:t>hydroxy </a:t>
            </a:r>
            <a:r>
              <a:rPr lang="en-US" sz="1600" b="1" dirty="0">
                <a:solidFill>
                  <a:srgbClr val="FF0000"/>
                </a:solidFill>
              </a:rPr>
              <a:t>wax ester (26:0/1</a:t>
            </a:r>
            <a:r>
              <a:rPr lang="cs-CZ" sz="1600" b="1" dirty="0">
                <a:solidFill>
                  <a:srgbClr val="FF0000"/>
                </a:solidFill>
              </a:rPr>
              <a:t>8</a:t>
            </a:r>
            <a:r>
              <a:rPr lang="en-US" sz="1600" b="1" dirty="0">
                <a:solidFill>
                  <a:srgbClr val="FF0000"/>
                </a:solidFill>
              </a:rPr>
              <a:t>:</a:t>
            </a:r>
            <a:r>
              <a:rPr lang="cs-CZ" sz="1600" b="1" dirty="0">
                <a:solidFill>
                  <a:srgbClr val="FF0000"/>
                </a:solidFill>
              </a:rPr>
              <a:t>1-O</a:t>
            </a:r>
            <a:r>
              <a:rPr lang="en-US" sz="1600" b="1" dirty="0">
                <a:solidFill>
                  <a:srgbClr val="FF0000"/>
                </a:solidFill>
              </a:rPr>
              <a:t>)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1305453" y="5581513"/>
            <a:ext cx="948868" cy="519351"/>
          </a:xfrm>
          <a:prstGeom prst="ellipse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70C0"/>
                </a:solidFill>
              </a:rPr>
              <a:t>-</a:t>
            </a:r>
            <a:r>
              <a:rPr lang="en-US" b="1" dirty="0">
                <a:solidFill>
                  <a:srgbClr val="0070C0"/>
                </a:solidFill>
              </a:rPr>
              <a:t>H</a:t>
            </a:r>
            <a:r>
              <a:rPr lang="en-US" b="1" baseline="-25000" dirty="0">
                <a:solidFill>
                  <a:srgbClr val="0070C0"/>
                </a:solidFill>
              </a:rPr>
              <a:t>2</a:t>
            </a:r>
            <a:r>
              <a:rPr lang="en-US" b="1" dirty="0">
                <a:solidFill>
                  <a:srgbClr val="0070C0"/>
                </a:solidFill>
              </a:rPr>
              <a:t>O</a:t>
            </a:r>
          </a:p>
        </p:txBody>
      </p:sp>
      <p:cxnSp>
        <p:nvCxnSpPr>
          <p:cNvPr id="6" name="Straight Arrow Connector 5"/>
          <p:cNvCxnSpPr/>
          <p:nvPr/>
        </p:nvCxnSpPr>
        <p:spPr>
          <a:xfrm flipV="1">
            <a:off x="11578856" y="6219465"/>
            <a:ext cx="333019" cy="582"/>
          </a:xfrm>
          <a:prstGeom prst="straightConnector1">
            <a:avLst/>
          </a:prstGeom>
          <a:ln w="19050">
            <a:solidFill>
              <a:srgbClr val="0070C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10127810" y="4660439"/>
            <a:ext cx="206419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/>
              <a:t>C</a:t>
            </a:r>
            <a:r>
              <a:rPr lang="en-US" sz="1600" b="1" baseline="-25000" dirty="0"/>
              <a:t>4</a:t>
            </a:r>
            <a:r>
              <a:rPr lang="cs-CZ" sz="1600" b="1" baseline="-25000" dirty="0"/>
              <a:t>4</a:t>
            </a:r>
            <a:r>
              <a:rPr lang="en-US" sz="1600" b="1" dirty="0"/>
              <a:t>H</a:t>
            </a:r>
            <a:r>
              <a:rPr lang="cs-CZ" sz="1600" b="1" baseline="-25000" dirty="0"/>
              <a:t>84</a:t>
            </a:r>
            <a:r>
              <a:rPr lang="en-US" sz="1600" b="1" dirty="0"/>
              <a:t>O</a:t>
            </a:r>
            <a:r>
              <a:rPr lang="en-US" sz="1600" b="1" baseline="-25000" dirty="0"/>
              <a:t>2</a:t>
            </a:r>
            <a:endParaRPr lang="en-US" sz="1600" baseline="-25000" dirty="0"/>
          </a:p>
          <a:p>
            <a:pPr algn="ctr"/>
            <a:r>
              <a:rPr lang="en-US" sz="1600" dirty="0"/>
              <a:t>[M+H]+</a:t>
            </a:r>
          </a:p>
          <a:p>
            <a:pPr algn="ctr"/>
            <a:r>
              <a:rPr lang="en-US" sz="1600" i="1" dirty="0"/>
              <a:t>m/z </a:t>
            </a:r>
            <a:r>
              <a:rPr lang="cs-CZ" sz="1600" i="1" dirty="0"/>
              <a:t>645.6628</a:t>
            </a:r>
            <a:endParaRPr lang="en-US" sz="1600" i="1" dirty="0"/>
          </a:p>
        </p:txBody>
      </p:sp>
      <p:sp>
        <p:nvSpPr>
          <p:cNvPr id="9" name="TextBox 8"/>
          <p:cNvSpPr txBox="1"/>
          <p:nvPr/>
        </p:nvSpPr>
        <p:spPr>
          <a:xfrm>
            <a:off x="4189728" y="0"/>
            <a:ext cx="206419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/>
              <a:t>C</a:t>
            </a:r>
            <a:r>
              <a:rPr lang="en-US" sz="1600" b="1" baseline="-25000" dirty="0"/>
              <a:t>1</a:t>
            </a:r>
            <a:r>
              <a:rPr lang="cs-CZ" sz="1600" b="1" baseline="-25000" dirty="0"/>
              <a:t>8</a:t>
            </a:r>
            <a:r>
              <a:rPr lang="en-US" sz="1600" b="1" dirty="0"/>
              <a:t>H</a:t>
            </a:r>
            <a:r>
              <a:rPr lang="en-US" sz="1600" b="1" baseline="-25000" dirty="0"/>
              <a:t>3</a:t>
            </a:r>
            <a:r>
              <a:rPr lang="cs-CZ" sz="1600" b="1" baseline="-25000" dirty="0"/>
              <a:t>2</a:t>
            </a:r>
            <a:r>
              <a:rPr lang="en-US" sz="1600" b="1" dirty="0"/>
              <a:t>O</a:t>
            </a:r>
            <a:r>
              <a:rPr lang="en-US" sz="1600" b="1" baseline="-25000" dirty="0"/>
              <a:t>2</a:t>
            </a:r>
          </a:p>
          <a:p>
            <a:pPr algn="ctr"/>
            <a:r>
              <a:rPr lang="en-US" sz="1600" dirty="0"/>
              <a:t>[</a:t>
            </a:r>
            <a:r>
              <a:rPr lang="cs-CZ" sz="1600" dirty="0"/>
              <a:t>M+H</a:t>
            </a:r>
            <a:r>
              <a:rPr lang="en-US" sz="1600" dirty="0"/>
              <a:t>]+</a:t>
            </a:r>
          </a:p>
          <a:p>
            <a:pPr algn="ctr"/>
            <a:r>
              <a:rPr lang="en-US" sz="1600" i="1" dirty="0"/>
              <a:t>m/z </a:t>
            </a:r>
            <a:r>
              <a:rPr lang="cs-CZ" sz="1600" i="1" dirty="0"/>
              <a:t>281.2502</a:t>
            </a:r>
            <a:endParaRPr lang="en-US" sz="1600" i="1" dirty="0"/>
          </a:p>
        </p:txBody>
      </p:sp>
      <p:cxnSp>
        <p:nvCxnSpPr>
          <p:cNvPr id="10" name="Straight Arrow Connector 9"/>
          <p:cNvCxnSpPr/>
          <p:nvPr/>
        </p:nvCxnSpPr>
        <p:spPr>
          <a:xfrm flipV="1">
            <a:off x="5337544" y="6188147"/>
            <a:ext cx="6241312" cy="15128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7086538" y="5516089"/>
            <a:ext cx="206419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/>
              <a:t>C</a:t>
            </a:r>
            <a:r>
              <a:rPr lang="cs-CZ" sz="1600" b="1" baseline="-25000" dirty="0"/>
              <a:t>26</a:t>
            </a:r>
            <a:r>
              <a:rPr lang="en-US" sz="1600" b="1" dirty="0"/>
              <a:t>H</a:t>
            </a:r>
            <a:r>
              <a:rPr lang="en-US" sz="1600" b="1" baseline="-25000" dirty="0"/>
              <a:t>5</a:t>
            </a:r>
            <a:r>
              <a:rPr lang="cs-CZ" sz="1600" b="1" baseline="-25000" dirty="0"/>
              <a:t>2</a:t>
            </a:r>
            <a:endParaRPr lang="en-US" sz="1600" i="1" dirty="0"/>
          </a:p>
          <a:p>
            <a:pPr algn="ctr"/>
            <a:r>
              <a:rPr lang="cs-CZ" sz="1600" i="1" dirty="0"/>
              <a:t>364.4126</a:t>
            </a:r>
            <a:endParaRPr lang="en-US" sz="1600" i="1" dirty="0"/>
          </a:p>
        </p:txBody>
      </p:sp>
      <p:sp>
        <p:nvSpPr>
          <p:cNvPr id="13" name="Left Brace 12"/>
          <p:cNvSpPr/>
          <p:nvPr/>
        </p:nvSpPr>
        <p:spPr>
          <a:xfrm rot="5400000">
            <a:off x="2459881" y="3784547"/>
            <a:ext cx="301096" cy="2668602"/>
          </a:xfrm>
          <a:prstGeom prst="leftBrac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1614891" y="4271779"/>
            <a:ext cx="208229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/>
              <a:t>fragmentation of hydrocarbon chains</a:t>
            </a:r>
          </a:p>
        </p:txBody>
      </p:sp>
    </p:spTree>
    <p:extLst>
      <p:ext uri="{BB962C8B-B14F-4D97-AF65-F5344CB8AC3E}">
        <p14:creationId xmlns:p14="http://schemas.microsoft.com/office/powerpoint/2010/main" val="353854109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733647"/>
            <a:ext cx="12168886" cy="6124353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853266" y="4889279"/>
            <a:ext cx="206419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/>
              <a:t>C</a:t>
            </a:r>
            <a:r>
              <a:rPr lang="en-US" sz="1600" b="1" baseline="-25000" dirty="0"/>
              <a:t>4</a:t>
            </a:r>
            <a:r>
              <a:rPr lang="cs-CZ" sz="1600" b="1" baseline="-25000" dirty="0"/>
              <a:t>0</a:t>
            </a:r>
            <a:r>
              <a:rPr lang="en-US" sz="1600" b="1" dirty="0"/>
              <a:t>H</a:t>
            </a:r>
            <a:r>
              <a:rPr lang="cs-CZ" sz="1600" b="1" baseline="-25000" dirty="0"/>
              <a:t>80</a:t>
            </a:r>
            <a:r>
              <a:rPr lang="en-US" sz="1600" b="1" dirty="0"/>
              <a:t>O</a:t>
            </a:r>
            <a:r>
              <a:rPr lang="cs-CZ" sz="1600" b="1" baseline="-25000" dirty="0"/>
              <a:t>3</a:t>
            </a:r>
            <a:endParaRPr lang="en-US" sz="1600" b="1" baseline="-25000" dirty="0"/>
          </a:p>
          <a:p>
            <a:pPr algn="ctr"/>
            <a:r>
              <a:rPr lang="en-US" sz="1600" dirty="0"/>
              <a:t>[M+H]+</a:t>
            </a:r>
          </a:p>
          <a:p>
            <a:pPr algn="ctr"/>
            <a:r>
              <a:rPr lang="en-US" sz="1600" i="1" dirty="0"/>
              <a:t>m/z </a:t>
            </a:r>
            <a:r>
              <a:rPr lang="cs-CZ" sz="1600" i="1" dirty="0"/>
              <a:t>609.6143</a:t>
            </a:r>
            <a:endParaRPr lang="en-US" sz="1600" i="1" dirty="0"/>
          </a:p>
        </p:txBody>
      </p:sp>
      <p:sp>
        <p:nvSpPr>
          <p:cNvPr id="4" name="TextBox 3"/>
          <p:cNvSpPr txBox="1"/>
          <p:nvPr/>
        </p:nvSpPr>
        <p:spPr>
          <a:xfrm>
            <a:off x="10823877" y="4348730"/>
            <a:ext cx="212296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1600" b="1" dirty="0">
                <a:solidFill>
                  <a:srgbClr val="FF0000"/>
                </a:solidFill>
              </a:rPr>
              <a:t>hydroxy </a:t>
            </a:r>
            <a:r>
              <a:rPr lang="en-US" sz="1600" b="1" dirty="0">
                <a:solidFill>
                  <a:srgbClr val="FF0000"/>
                </a:solidFill>
              </a:rPr>
              <a:t>wax ester (24:0/1</a:t>
            </a:r>
            <a:r>
              <a:rPr lang="cs-CZ" sz="1600" b="1" dirty="0">
                <a:solidFill>
                  <a:srgbClr val="FF0000"/>
                </a:solidFill>
              </a:rPr>
              <a:t>6</a:t>
            </a:r>
            <a:r>
              <a:rPr lang="en-US" sz="1600" b="1" dirty="0">
                <a:solidFill>
                  <a:srgbClr val="FF0000"/>
                </a:solidFill>
              </a:rPr>
              <a:t>:</a:t>
            </a:r>
            <a:r>
              <a:rPr lang="cs-CZ" sz="1600" b="1" dirty="0">
                <a:solidFill>
                  <a:srgbClr val="FF0000"/>
                </a:solidFill>
              </a:rPr>
              <a:t>0-O</a:t>
            </a:r>
            <a:r>
              <a:rPr lang="en-US" sz="1600" b="1" dirty="0">
                <a:solidFill>
                  <a:srgbClr val="FF0000"/>
                </a:solidFill>
              </a:rPr>
              <a:t>)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551235" y="499731"/>
            <a:ext cx="206419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/>
              <a:t>C</a:t>
            </a:r>
            <a:r>
              <a:rPr lang="en-US" sz="1600" b="1" baseline="-25000" dirty="0"/>
              <a:t>1</a:t>
            </a:r>
            <a:r>
              <a:rPr lang="cs-CZ" sz="1600" b="1" baseline="-25000" dirty="0"/>
              <a:t>6</a:t>
            </a:r>
            <a:r>
              <a:rPr lang="en-US" sz="1600" b="1" dirty="0"/>
              <a:t>H</a:t>
            </a:r>
            <a:r>
              <a:rPr lang="en-US" sz="1600" b="1" baseline="-25000" dirty="0"/>
              <a:t>3</a:t>
            </a:r>
            <a:r>
              <a:rPr lang="cs-CZ" sz="1600" b="1" baseline="-25000" dirty="0"/>
              <a:t>0</a:t>
            </a:r>
            <a:r>
              <a:rPr lang="en-US" sz="1600" b="1" dirty="0"/>
              <a:t>O</a:t>
            </a:r>
            <a:r>
              <a:rPr lang="en-US" sz="1600" b="1" baseline="-25000" dirty="0"/>
              <a:t>2</a:t>
            </a:r>
          </a:p>
          <a:p>
            <a:pPr algn="ctr"/>
            <a:r>
              <a:rPr lang="en-US" sz="1600" dirty="0"/>
              <a:t>[</a:t>
            </a:r>
            <a:r>
              <a:rPr lang="cs-CZ" sz="1600" dirty="0"/>
              <a:t>M+H</a:t>
            </a:r>
            <a:r>
              <a:rPr lang="en-US" sz="1600" dirty="0"/>
              <a:t>]+</a:t>
            </a:r>
          </a:p>
          <a:p>
            <a:pPr algn="ctr"/>
            <a:r>
              <a:rPr lang="en-US" sz="1600" i="1" dirty="0"/>
              <a:t>m/z </a:t>
            </a:r>
            <a:r>
              <a:rPr lang="cs-CZ" sz="1600" i="1" dirty="0"/>
              <a:t>255</a:t>
            </a:r>
            <a:r>
              <a:rPr lang="en-US" sz="1600" i="1" dirty="0"/>
              <a:t>.2</a:t>
            </a:r>
            <a:r>
              <a:rPr lang="cs-CZ" sz="1600" i="1" dirty="0"/>
              <a:t>332</a:t>
            </a:r>
            <a:endParaRPr lang="en-US" sz="1600" i="1" dirty="0"/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5232007" y="6191182"/>
            <a:ext cx="6602030" cy="18232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7144315" y="5489449"/>
            <a:ext cx="206419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/>
              <a:t>C</a:t>
            </a:r>
            <a:r>
              <a:rPr lang="cs-CZ" sz="1600" b="1" baseline="-25000" dirty="0"/>
              <a:t>24</a:t>
            </a:r>
            <a:r>
              <a:rPr lang="en-US" sz="1600" b="1" dirty="0"/>
              <a:t>H</a:t>
            </a:r>
            <a:r>
              <a:rPr lang="en-US" sz="1600" b="1" baseline="-25000" dirty="0"/>
              <a:t>5</a:t>
            </a:r>
            <a:r>
              <a:rPr lang="cs-CZ" sz="1600" b="1" baseline="-25000" dirty="0"/>
              <a:t>0</a:t>
            </a:r>
            <a:r>
              <a:rPr lang="cs-CZ" sz="1600" b="1" dirty="0"/>
              <a:t>O</a:t>
            </a:r>
            <a:endParaRPr lang="en-US" sz="1600" i="1" dirty="0"/>
          </a:p>
          <a:p>
            <a:pPr algn="ctr"/>
            <a:r>
              <a:rPr lang="cs-CZ" sz="1600" i="1" dirty="0"/>
              <a:t>354.3811</a:t>
            </a:r>
            <a:endParaRPr lang="en-US" sz="1600" i="1" dirty="0"/>
          </a:p>
        </p:txBody>
      </p:sp>
      <p:sp>
        <p:nvSpPr>
          <p:cNvPr id="9" name="TextBox 8"/>
          <p:cNvSpPr txBox="1"/>
          <p:nvPr/>
        </p:nvSpPr>
        <p:spPr>
          <a:xfrm>
            <a:off x="3519140" y="68844"/>
            <a:ext cx="206419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/>
              <a:t>C</a:t>
            </a:r>
            <a:r>
              <a:rPr lang="en-US" sz="1600" b="1" baseline="-25000" dirty="0"/>
              <a:t>1</a:t>
            </a:r>
            <a:r>
              <a:rPr lang="cs-CZ" sz="1600" b="1" baseline="-25000" dirty="0"/>
              <a:t>6</a:t>
            </a:r>
            <a:r>
              <a:rPr lang="en-US" sz="1600" b="1" dirty="0"/>
              <a:t>H</a:t>
            </a:r>
            <a:r>
              <a:rPr lang="cs-CZ" sz="1600" b="1" baseline="-25000" dirty="0"/>
              <a:t>28</a:t>
            </a:r>
            <a:r>
              <a:rPr lang="en-US" sz="1600" b="1" dirty="0"/>
              <a:t>O</a:t>
            </a:r>
            <a:endParaRPr lang="en-US" sz="1600" dirty="0"/>
          </a:p>
          <a:p>
            <a:pPr algn="ctr"/>
            <a:r>
              <a:rPr lang="en-US" sz="1600" dirty="0"/>
              <a:t>[RCO]+</a:t>
            </a:r>
          </a:p>
          <a:p>
            <a:pPr algn="ctr"/>
            <a:r>
              <a:rPr lang="en-US" sz="1600" i="1" dirty="0"/>
              <a:t>m/z </a:t>
            </a:r>
            <a:r>
              <a:rPr lang="cs-CZ" sz="1600" i="1" dirty="0"/>
              <a:t>237</a:t>
            </a:r>
            <a:r>
              <a:rPr lang="en-US" sz="1600" i="1" dirty="0"/>
              <a:t>.2</a:t>
            </a:r>
            <a:r>
              <a:rPr lang="cs-CZ" sz="1600" i="1" dirty="0"/>
              <a:t>228</a:t>
            </a:r>
            <a:endParaRPr lang="en-US" sz="1600" i="1" dirty="0"/>
          </a:p>
        </p:txBody>
      </p:sp>
      <p:sp>
        <p:nvSpPr>
          <p:cNvPr id="10" name="TextBox 9"/>
          <p:cNvSpPr txBox="1"/>
          <p:nvPr/>
        </p:nvSpPr>
        <p:spPr>
          <a:xfrm>
            <a:off x="3167817" y="2483682"/>
            <a:ext cx="206419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/>
              <a:t>C</a:t>
            </a:r>
            <a:r>
              <a:rPr lang="en-US" sz="1600" b="1" baseline="-25000" dirty="0"/>
              <a:t>1</a:t>
            </a:r>
            <a:r>
              <a:rPr lang="cs-CZ" sz="1600" b="1" baseline="-25000" dirty="0"/>
              <a:t>6</a:t>
            </a:r>
            <a:r>
              <a:rPr lang="en-US" sz="1600" b="1" dirty="0"/>
              <a:t>H</a:t>
            </a:r>
            <a:r>
              <a:rPr lang="cs-CZ" sz="1600" b="1" baseline="-25000" dirty="0"/>
              <a:t>26</a:t>
            </a:r>
            <a:endParaRPr lang="en-US" sz="1600" dirty="0"/>
          </a:p>
          <a:p>
            <a:pPr algn="ctr"/>
            <a:r>
              <a:rPr lang="en-US" sz="1600" dirty="0"/>
              <a:t>[RCO</a:t>
            </a:r>
            <a:r>
              <a:rPr lang="cs-CZ" sz="1600" dirty="0"/>
              <a:t>-H</a:t>
            </a:r>
            <a:r>
              <a:rPr lang="cs-CZ" sz="1600" baseline="-25000" dirty="0"/>
              <a:t>2</a:t>
            </a:r>
            <a:r>
              <a:rPr lang="cs-CZ" sz="1600" dirty="0"/>
              <a:t>O</a:t>
            </a:r>
            <a:r>
              <a:rPr lang="en-US" sz="1600" dirty="0"/>
              <a:t>]+</a:t>
            </a:r>
          </a:p>
          <a:p>
            <a:pPr algn="ctr"/>
            <a:r>
              <a:rPr lang="en-US" sz="1600" i="1" dirty="0"/>
              <a:t>m/z </a:t>
            </a:r>
            <a:r>
              <a:rPr lang="cs-CZ" sz="1600" i="1" dirty="0"/>
              <a:t>219</a:t>
            </a:r>
            <a:r>
              <a:rPr lang="en-US" sz="1600" i="1" dirty="0"/>
              <a:t>.2</a:t>
            </a:r>
            <a:r>
              <a:rPr lang="cs-CZ" sz="1600" i="1" dirty="0"/>
              <a:t>123</a:t>
            </a:r>
            <a:endParaRPr lang="en-US" sz="1600" i="1" dirty="0"/>
          </a:p>
        </p:txBody>
      </p:sp>
      <p:sp>
        <p:nvSpPr>
          <p:cNvPr id="11" name="Left Brace 10"/>
          <p:cNvSpPr/>
          <p:nvPr/>
        </p:nvSpPr>
        <p:spPr>
          <a:xfrm rot="5400000">
            <a:off x="2578095" y="3714767"/>
            <a:ext cx="301096" cy="2668602"/>
          </a:xfrm>
          <a:prstGeom prst="leftBrac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1733105" y="4201999"/>
            <a:ext cx="208229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/>
              <a:t>fragmentation of hydrocarbon chains</a:t>
            </a:r>
          </a:p>
        </p:txBody>
      </p:sp>
    </p:spTree>
    <p:extLst>
      <p:ext uri="{BB962C8B-B14F-4D97-AF65-F5344CB8AC3E}">
        <p14:creationId xmlns:p14="http://schemas.microsoft.com/office/powerpoint/2010/main" val="165436537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44278"/>
            <a:ext cx="12147760" cy="611372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810735" y="5347287"/>
            <a:ext cx="206419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/>
              <a:t>C</a:t>
            </a:r>
            <a:r>
              <a:rPr lang="cs-CZ" sz="1600" b="1" baseline="-25000" dirty="0"/>
              <a:t>35</a:t>
            </a:r>
            <a:r>
              <a:rPr lang="en-US" sz="1600" b="1" dirty="0"/>
              <a:t>H</a:t>
            </a:r>
            <a:r>
              <a:rPr lang="cs-CZ" sz="1600" b="1" baseline="-25000" dirty="0"/>
              <a:t>68</a:t>
            </a:r>
            <a:r>
              <a:rPr lang="en-US" sz="1600" b="1" dirty="0"/>
              <a:t>O</a:t>
            </a:r>
            <a:r>
              <a:rPr lang="en-US" sz="1600" b="1" baseline="-25000" dirty="0"/>
              <a:t>2</a:t>
            </a:r>
          </a:p>
          <a:p>
            <a:pPr algn="ctr"/>
            <a:r>
              <a:rPr lang="en-US" sz="1600" dirty="0"/>
              <a:t>[M+H]+</a:t>
            </a:r>
          </a:p>
          <a:p>
            <a:pPr algn="ctr"/>
            <a:r>
              <a:rPr lang="en-US" sz="1600" i="1" dirty="0"/>
              <a:t>m/z </a:t>
            </a:r>
            <a:r>
              <a:rPr lang="cs-CZ" sz="1600" i="1" dirty="0"/>
              <a:t>521.5240</a:t>
            </a:r>
            <a:endParaRPr lang="en-US" sz="1600" i="1" dirty="0"/>
          </a:p>
        </p:txBody>
      </p:sp>
      <p:sp>
        <p:nvSpPr>
          <p:cNvPr id="4" name="TextBox 3"/>
          <p:cNvSpPr txBox="1"/>
          <p:nvPr/>
        </p:nvSpPr>
        <p:spPr>
          <a:xfrm>
            <a:off x="10810735" y="5030887"/>
            <a:ext cx="236446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rgbClr val="FF0000"/>
                </a:solidFill>
              </a:rPr>
              <a:t>wax ester (26:0/</a:t>
            </a:r>
            <a:r>
              <a:rPr lang="cs-CZ" sz="1600" b="1" dirty="0">
                <a:solidFill>
                  <a:srgbClr val="FF0000"/>
                </a:solidFill>
              </a:rPr>
              <a:t>9</a:t>
            </a:r>
            <a:r>
              <a:rPr lang="en-US" sz="1600" b="1" dirty="0">
                <a:solidFill>
                  <a:srgbClr val="FF0000"/>
                </a:solidFill>
              </a:rPr>
              <a:t>:1)</a:t>
            </a:r>
          </a:p>
        </p:txBody>
      </p:sp>
      <p:cxnSp>
        <p:nvCxnSpPr>
          <p:cNvPr id="5" name="Straight Arrow Connector 4"/>
          <p:cNvCxnSpPr/>
          <p:nvPr/>
        </p:nvCxnSpPr>
        <p:spPr>
          <a:xfrm>
            <a:off x="3934047" y="6286295"/>
            <a:ext cx="7878725" cy="29445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7105796" y="5624286"/>
            <a:ext cx="206419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/>
              <a:t>C</a:t>
            </a:r>
            <a:r>
              <a:rPr lang="cs-CZ" sz="1600" b="1" baseline="-25000" dirty="0"/>
              <a:t>24</a:t>
            </a:r>
            <a:r>
              <a:rPr lang="en-US" sz="1600" b="1" dirty="0"/>
              <a:t>H</a:t>
            </a:r>
            <a:r>
              <a:rPr lang="en-US" sz="1600" b="1" baseline="-25000" dirty="0"/>
              <a:t>5</a:t>
            </a:r>
            <a:r>
              <a:rPr lang="cs-CZ" sz="1600" b="1" baseline="-25000" dirty="0"/>
              <a:t>0</a:t>
            </a:r>
            <a:r>
              <a:rPr lang="cs-CZ" sz="1600" b="1" dirty="0"/>
              <a:t>O</a:t>
            </a:r>
            <a:endParaRPr lang="en-US" sz="1600" i="1" dirty="0"/>
          </a:p>
          <a:p>
            <a:pPr algn="ctr"/>
            <a:r>
              <a:rPr lang="cs-CZ" sz="1600" i="1" dirty="0"/>
              <a:t>364.4026</a:t>
            </a:r>
            <a:endParaRPr lang="en-US" sz="1600" i="1" dirty="0"/>
          </a:p>
        </p:txBody>
      </p:sp>
      <p:sp>
        <p:nvSpPr>
          <p:cNvPr id="8" name="TextBox 7"/>
          <p:cNvSpPr txBox="1"/>
          <p:nvPr/>
        </p:nvSpPr>
        <p:spPr>
          <a:xfrm>
            <a:off x="3179635" y="2873969"/>
            <a:ext cx="206419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/>
              <a:t>C</a:t>
            </a:r>
            <a:r>
              <a:rPr lang="cs-CZ" sz="1600" b="1" baseline="-25000" dirty="0"/>
              <a:t>9</a:t>
            </a:r>
            <a:r>
              <a:rPr lang="en-US" sz="1600" b="1" dirty="0"/>
              <a:t>H</a:t>
            </a:r>
            <a:r>
              <a:rPr lang="cs-CZ" sz="1600" b="1" baseline="-25000" dirty="0"/>
              <a:t>16</a:t>
            </a:r>
            <a:r>
              <a:rPr lang="en-US" sz="1600" b="1" dirty="0"/>
              <a:t>O</a:t>
            </a:r>
            <a:r>
              <a:rPr lang="en-US" sz="1600" b="1" baseline="-25000" dirty="0"/>
              <a:t>2</a:t>
            </a:r>
          </a:p>
          <a:p>
            <a:pPr algn="ctr"/>
            <a:r>
              <a:rPr lang="en-US" sz="1600" dirty="0"/>
              <a:t>[RCOOH</a:t>
            </a:r>
            <a:r>
              <a:rPr lang="en-US" sz="1600" baseline="-25000" dirty="0"/>
              <a:t>2</a:t>
            </a:r>
            <a:r>
              <a:rPr lang="en-US" sz="1600" dirty="0"/>
              <a:t>]+</a:t>
            </a:r>
          </a:p>
          <a:p>
            <a:pPr algn="ctr"/>
            <a:r>
              <a:rPr lang="en-US" sz="1600" i="1" dirty="0"/>
              <a:t>m/z </a:t>
            </a:r>
            <a:r>
              <a:rPr lang="cs-CZ" sz="1600" i="1" dirty="0"/>
              <a:t>157.1214</a:t>
            </a:r>
            <a:endParaRPr lang="en-US" sz="1600" i="1" dirty="0"/>
          </a:p>
        </p:txBody>
      </p:sp>
      <p:sp>
        <p:nvSpPr>
          <p:cNvPr id="9" name="TextBox 8"/>
          <p:cNvSpPr txBox="1"/>
          <p:nvPr/>
        </p:nvSpPr>
        <p:spPr>
          <a:xfrm>
            <a:off x="3792942" y="2655543"/>
            <a:ext cx="196460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rgbClr val="FF0000"/>
                </a:solidFill>
              </a:rPr>
              <a:t>FA (</a:t>
            </a:r>
            <a:r>
              <a:rPr lang="cs-CZ" sz="1600" b="1" dirty="0">
                <a:solidFill>
                  <a:srgbClr val="FF0000"/>
                </a:solidFill>
              </a:rPr>
              <a:t>9</a:t>
            </a:r>
            <a:r>
              <a:rPr lang="en-US" sz="1600" b="1" dirty="0">
                <a:solidFill>
                  <a:srgbClr val="FF0000"/>
                </a:solidFill>
              </a:rPr>
              <a:t>:1)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470798" y="70403"/>
            <a:ext cx="206419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/>
              <a:t>C</a:t>
            </a:r>
            <a:r>
              <a:rPr lang="cs-CZ" sz="1600" b="1" baseline="-25000" dirty="0"/>
              <a:t>9</a:t>
            </a:r>
            <a:r>
              <a:rPr lang="en-US" sz="1600" b="1" dirty="0"/>
              <a:t>H</a:t>
            </a:r>
            <a:r>
              <a:rPr lang="cs-CZ" sz="1600" b="1" baseline="-25000" dirty="0"/>
              <a:t>14</a:t>
            </a:r>
            <a:r>
              <a:rPr lang="en-US" sz="1600" b="1" dirty="0"/>
              <a:t>O</a:t>
            </a:r>
            <a:endParaRPr lang="en-US" sz="1600" b="1" baseline="-25000" dirty="0"/>
          </a:p>
          <a:p>
            <a:pPr algn="ctr"/>
            <a:r>
              <a:rPr lang="en-US" sz="1600" dirty="0"/>
              <a:t>[RCO]+</a:t>
            </a:r>
          </a:p>
          <a:p>
            <a:pPr algn="ctr"/>
            <a:r>
              <a:rPr lang="en-US" sz="1600" i="1" dirty="0"/>
              <a:t>m/z </a:t>
            </a:r>
            <a:r>
              <a:rPr lang="cs-CZ" sz="1600" i="1" dirty="0"/>
              <a:t>139.1097</a:t>
            </a:r>
            <a:endParaRPr lang="en-US" sz="1600" i="1" dirty="0"/>
          </a:p>
        </p:txBody>
      </p:sp>
      <p:sp>
        <p:nvSpPr>
          <p:cNvPr id="11" name="TextBox 10"/>
          <p:cNvSpPr txBox="1"/>
          <p:nvPr/>
        </p:nvSpPr>
        <p:spPr>
          <a:xfrm>
            <a:off x="1772594" y="3784892"/>
            <a:ext cx="206419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/>
              <a:t>C</a:t>
            </a:r>
            <a:r>
              <a:rPr lang="cs-CZ" sz="1600" b="1" baseline="-25000" dirty="0"/>
              <a:t>9</a:t>
            </a:r>
            <a:r>
              <a:rPr lang="en-US" sz="1600" b="1" dirty="0"/>
              <a:t>H</a:t>
            </a:r>
            <a:r>
              <a:rPr lang="cs-CZ" sz="1600" b="1" baseline="-25000" dirty="0"/>
              <a:t>12</a:t>
            </a:r>
            <a:endParaRPr lang="en-US" sz="1600" b="1" baseline="-25000" dirty="0"/>
          </a:p>
          <a:p>
            <a:pPr algn="ctr"/>
            <a:r>
              <a:rPr lang="en-US" sz="1600" dirty="0"/>
              <a:t>[RCO</a:t>
            </a:r>
            <a:r>
              <a:rPr lang="cs-CZ" sz="1600" dirty="0"/>
              <a:t> -H</a:t>
            </a:r>
            <a:r>
              <a:rPr lang="cs-CZ" sz="1600" baseline="-25000" dirty="0"/>
              <a:t>2</a:t>
            </a:r>
            <a:r>
              <a:rPr lang="cs-CZ" sz="1600" dirty="0"/>
              <a:t>O</a:t>
            </a:r>
            <a:r>
              <a:rPr lang="en-US" sz="1600" dirty="0"/>
              <a:t>]+</a:t>
            </a:r>
          </a:p>
          <a:p>
            <a:pPr algn="ctr"/>
            <a:r>
              <a:rPr lang="en-US" sz="1600" i="1" dirty="0"/>
              <a:t>m/z </a:t>
            </a:r>
            <a:r>
              <a:rPr lang="cs-CZ" sz="1600" i="1" dirty="0"/>
              <a:t>121.0984</a:t>
            </a:r>
            <a:endParaRPr lang="en-US" sz="1600" i="1" dirty="0"/>
          </a:p>
        </p:txBody>
      </p:sp>
      <p:sp>
        <p:nvSpPr>
          <p:cNvPr id="12" name="Left Brace 11"/>
          <p:cNvSpPr/>
          <p:nvPr/>
        </p:nvSpPr>
        <p:spPr>
          <a:xfrm rot="5400000">
            <a:off x="1916099" y="4835282"/>
            <a:ext cx="301096" cy="1938619"/>
          </a:xfrm>
          <a:prstGeom prst="leftBrac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1025498" y="5024718"/>
            <a:ext cx="208229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/>
              <a:t>fragmentation of hydrocarbon chains</a:t>
            </a:r>
          </a:p>
        </p:txBody>
      </p:sp>
    </p:spTree>
    <p:extLst>
      <p:ext uri="{BB962C8B-B14F-4D97-AF65-F5344CB8AC3E}">
        <p14:creationId xmlns:p14="http://schemas.microsoft.com/office/powerpoint/2010/main" val="384705414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70021"/>
            <a:ext cx="12096612" cy="608797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781077" y="-44226"/>
            <a:ext cx="206419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/>
              <a:t>C</a:t>
            </a:r>
            <a:r>
              <a:rPr lang="cs-CZ" sz="1600" b="1" baseline="-25000" dirty="0"/>
              <a:t>44</a:t>
            </a:r>
            <a:r>
              <a:rPr lang="en-US" sz="1600" b="1" dirty="0"/>
              <a:t>H</a:t>
            </a:r>
            <a:r>
              <a:rPr lang="cs-CZ" sz="1600" b="1" baseline="-25000" dirty="0"/>
              <a:t>82</a:t>
            </a:r>
            <a:r>
              <a:rPr lang="en-US" sz="1600" b="1" dirty="0"/>
              <a:t>O</a:t>
            </a:r>
            <a:r>
              <a:rPr lang="cs-CZ" sz="1600" b="1" baseline="-25000" dirty="0"/>
              <a:t>3</a:t>
            </a:r>
            <a:endParaRPr lang="en-US" sz="1600" b="1" baseline="-25000" dirty="0"/>
          </a:p>
          <a:p>
            <a:pPr algn="ctr"/>
            <a:r>
              <a:rPr lang="en-US" sz="1600" dirty="0"/>
              <a:t>[M+H]+</a:t>
            </a:r>
          </a:p>
          <a:p>
            <a:pPr algn="ctr"/>
            <a:r>
              <a:rPr lang="en-US" sz="1600" i="1" dirty="0"/>
              <a:t>m/z </a:t>
            </a:r>
            <a:r>
              <a:rPr lang="cs-CZ" sz="1600" i="1" dirty="0"/>
              <a:t>659.6268</a:t>
            </a:r>
            <a:endParaRPr lang="en-US" sz="1600" i="1" dirty="0"/>
          </a:p>
        </p:txBody>
      </p:sp>
      <p:sp>
        <p:nvSpPr>
          <p:cNvPr id="4" name="TextBox 3"/>
          <p:cNvSpPr txBox="1"/>
          <p:nvPr/>
        </p:nvSpPr>
        <p:spPr>
          <a:xfrm>
            <a:off x="10751688" y="-584775"/>
            <a:ext cx="212296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1600" b="1" dirty="0">
                <a:solidFill>
                  <a:srgbClr val="FF0000"/>
                </a:solidFill>
              </a:rPr>
              <a:t>hydroxy </a:t>
            </a:r>
            <a:r>
              <a:rPr lang="en-US" sz="1600" b="1" dirty="0">
                <a:solidFill>
                  <a:srgbClr val="FF0000"/>
                </a:solidFill>
              </a:rPr>
              <a:t>wax ester (26:0/1</a:t>
            </a:r>
            <a:r>
              <a:rPr lang="cs-CZ" sz="1600" b="1" dirty="0">
                <a:solidFill>
                  <a:srgbClr val="FF0000"/>
                </a:solidFill>
              </a:rPr>
              <a:t>8</a:t>
            </a:r>
            <a:r>
              <a:rPr lang="en-US" sz="1600" b="1" dirty="0">
                <a:solidFill>
                  <a:srgbClr val="FF0000"/>
                </a:solidFill>
              </a:rPr>
              <a:t>:</a:t>
            </a:r>
            <a:r>
              <a:rPr lang="cs-CZ" sz="1600" b="1" dirty="0">
                <a:solidFill>
                  <a:srgbClr val="FF0000"/>
                </a:solidFill>
              </a:rPr>
              <a:t>3-O</a:t>
            </a:r>
            <a:r>
              <a:rPr lang="en-US" sz="1600" b="1" dirty="0">
                <a:solidFill>
                  <a:srgbClr val="FF0000"/>
                </a:solidFill>
              </a:rPr>
              <a:t>)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9749763" y="1358097"/>
            <a:ext cx="206419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/>
              <a:t>C</a:t>
            </a:r>
            <a:r>
              <a:rPr lang="en-US" sz="1600" b="1" baseline="-25000" dirty="0"/>
              <a:t>4</a:t>
            </a:r>
            <a:r>
              <a:rPr lang="cs-CZ" sz="1600" b="1" baseline="-25000" dirty="0"/>
              <a:t>4</a:t>
            </a:r>
            <a:r>
              <a:rPr lang="en-US" sz="1600" b="1" dirty="0"/>
              <a:t>H</a:t>
            </a:r>
            <a:r>
              <a:rPr lang="cs-CZ" sz="1600" b="1" baseline="-25000" dirty="0"/>
              <a:t>80</a:t>
            </a:r>
            <a:r>
              <a:rPr lang="en-US" sz="1600" b="1" dirty="0"/>
              <a:t>O</a:t>
            </a:r>
            <a:r>
              <a:rPr lang="en-US" sz="1600" b="1" baseline="-25000" dirty="0"/>
              <a:t>2</a:t>
            </a:r>
            <a:endParaRPr lang="en-US" sz="1600" baseline="-25000" dirty="0"/>
          </a:p>
          <a:p>
            <a:pPr algn="ctr"/>
            <a:r>
              <a:rPr lang="en-US" sz="1600" dirty="0"/>
              <a:t>[M+H]+</a:t>
            </a:r>
          </a:p>
          <a:p>
            <a:pPr algn="ctr"/>
            <a:r>
              <a:rPr lang="en-US" sz="1600" i="1" dirty="0"/>
              <a:t>m/z </a:t>
            </a:r>
            <a:r>
              <a:rPr lang="cs-CZ" sz="1600" i="1" dirty="0"/>
              <a:t>641.6257</a:t>
            </a:r>
            <a:endParaRPr lang="en-US" sz="1600" i="1" dirty="0"/>
          </a:p>
        </p:txBody>
      </p:sp>
      <p:sp>
        <p:nvSpPr>
          <p:cNvPr id="6" name="TextBox 5"/>
          <p:cNvSpPr txBox="1"/>
          <p:nvPr/>
        </p:nvSpPr>
        <p:spPr>
          <a:xfrm>
            <a:off x="11200745" y="2700959"/>
            <a:ext cx="948868" cy="519351"/>
          </a:xfrm>
          <a:prstGeom prst="ellipse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70C0"/>
                </a:solidFill>
              </a:rPr>
              <a:t>-</a:t>
            </a:r>
            <a:r>
              <a:rPr lang="en-US" b="1" dirty="0">
                <a:solidFill>
                  <a:srgbClr val="0070C0"/>
                </a:solidFill>
              </a:rPr>
              <a:t>H</a:t>
            </a:r>
            <a:r>
              <a:rPr lang="en-US" b="1" baseline="-25000" dirty="0">
                <a:solidFill>
                  <a:srgbClr val="0070C0"/>
                </a:solidFill>
              </a:rPr>
              <a:t>2</a:t>
            </a:r>
            <a:r>
              <a:rPr lang="en-US" b="1" dirty="0">
                <a:solidFill>
                  <a:srgbClr val="0070C0"/>
                </a:solidFill>
              </a:rPr>
              <a:t>O</a:t>
            </a:r>
          </a:p>
        </p:txBody>
      </p:sp>
      <p:cxnSp>
        <p:nvCxnSpPr>
          <p:cNvPr id="7" name="Straight Arrow Connector 6"/>
          <p:cNvCxnSpPr/>
          <p:nvPr/>
        </p:nvCxnSpPr>
        <p:spPr>
          <a:xfrm flipV="1">
            <a:off x="11474148" y="3338911"/>
            <a:ext cx="333019" cy="582"/>
          </a:xfrm>
          <a:prstGeom prst="straightConnector1">
            <a:avLst/>
          </a:prstGeom>
          <a:ln w="19050">
            <a:solidFill>
              <a:srgbClr val="0070C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4916250" y="5608590"/>
            <a:ext cx="948868" cy="519351"/>
          </a:xfrm>
          <a:prstGeom prst="ellipse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70C0"/>
                </a:solidFill>
              </a:rPr>
              <a:t>-</a:t>
            </a:r>
            <a:r>
              <a:rPr lang="en-US" b="1" dirty="0">
                <a:solidFill>
                  <a:srgbClr val="0070C0"/>
                </a:solidFill>
              </a:rPr>
              <a:t>H</a:t>
            </a:r>
            <a:r>
              <a:rPr lang="en-US" b="1" baseline="-25000" dirty="0">
                <a:solidFill>
                  <a:srgbClr val="0070C0"/>
                </a:solidFill>
              </a:rPr>
              <a:t>2</a:t>
            </a:r>
            <a:r>
              <a:rPr lang="en-US" b="1" dirty="0">
                <a:solidFill>
                  <a:srgbClr val="0070C0"/>
                </a:solidFill>
              </a:rPr>
              <a:t>O</a:t>
            </a:r>
          </a:p>
        </p:txBody>
      </p:sp>
      <p:cxnSp>
        <p:nvCxnSpPr>
          <p:cNvPr id="9" name="Straight Arrow Connector 8"/>
          <p:cNvCxnSpPr/>
          <p:nvPr/>
        </p:nvCxnSpPr>
        <p:spPr>
          <a:xfrm flipV="1">
            <a:off x="5201685" y="6258574"/>
            <a:ext cx="333019" cy="582"/>
          </a:xfrm>
          <a:prstGeom prst="straightConnector1">
            <a:avLst/>
          </a:prstGeom>
          <a:ln w="19050">
            <a:solidFill>
              <a:srgbClr val="0070C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4928282" y="4778982"/>
            <a:ext cx="206419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/>
              <a:t>C</a:t>
            </a:r>
            <a:r>
              <a:rPr lang="en-US" sz="1600" b="1" baseline="-25000" dirty="0"/>
              <a:t>18</a:t>
            </a:r>
            <a:r>
              <a:rPr lang="en-US" sz="1600" b="1" dirty="0"/>
              <a:t>H</a:t>
            </a:r>
            <a:r>
              <a:rPr lang="en-US" sz="1600" b="1" baseline="-25000" dirty="0"/>
              <a:t>30</a:t>
            </a:r>
            <a:r>
              <a:rPr lang="en-US" sz="1600" b="1" dirty="0"/>
              <a:t>O</a:t>
            </a:r>
            <a:r>
              <a:rPr lang="en-US" sz="1600" b="1" baseline="-25000" dirty="0"/>
              <a:t>3</a:t>
            </a:r>
            <a:endParaRPr lang="en-US" sz="1600" baseline="-25000" dirty="0"/>
          </a:p>
          <a:p>
            <a:pPr algn="ctr"/>
            <a:r>
              <a:rPr lang="en-US" sz="1600" dirty="0"/>
              <a:t>[M+H]+</a:t>
            </a:r>
          </a:p>
          <a:p>
            <a:pPr algn="ctr"/>
            <a:r>
              <a:rPr lang="en-US" sz="1600" i="1" dirty="0"/>
              <a:t>m/z 295.22</a:t>
            </a:r>
            <a:r>
              <a:rPr lang="cs-CZ" sz="1600" i="1" dirty="0"/>
              <a:t>61</a:t>
            </a:r>
            <a:endParaRPr lang="en-US" sz="1600" i="1" dirty="0"/>
          </a:p>
        </p:txBody>
      </p:sp>
      <p:sp>
        <p:nvSpPr>
          <p:cNvPr id="11" name="TextBox 10"/>
          <p:cNvSpPr txBox="1"/>
          <p:nvPr/>
        </p:nvSpPr>
        <p:spPr>
          <a:xfrm>
            <a:off x="5210846" y="4491913"/>
            <a:ext cx="196460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err="1">
                <a:solidFill>
                  <a:srgbClr val="FF0000"/>
                </a:solidFill>
              </a:rPr>
              <a:t>hydroxy</a:t>
            </a:r>
            <a:r>
              <a:rPr lang="en-US" sz="1600" b="1" dirty="0">
                <a:solidFill>
                  <a:srgbClr val="FF0000"/>
                </a:solidFill>
              </a:rPr>
              <a:t> FFA (18:3)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178751" y="2033493"/>
            <a:ext cx="206419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/>
              <a:t>C</a:t>
            </a:r>
            <a:r>
              <a:rPr lang="en-US" sz="1600" b="1" baseline="-25000" dirty="0"/>
              <a:t>18</a:t>
            </a:r>
            <a:r>
              <a:rPr lang="en-US" sz="1600" b="1" dirty="0"/>
              <a:t>H</a:t>
            </a:r>
            <a:r>
              <a:rPr lang="en-US" sz="1600" b="1" baseline="-25000" dirty="0"/>
              <a:t>28</a:t>
            </a:r>
            <a:r>
              <a:rPr lang="en-US" sz="1600" b="1" dirty="0"/>
              <a:t>O</a:t>
            </a:r>
            <a:r>
              <a:rPr lang="en-US" sz="1600" b="1" baseline="-25000" dirty="0"/>
              <a:t>2</a:t>
            </a:r>
            <a:endParaRPr lang="en-US" sz="1600" baseline="-25000" dirty="0"/>
          </a:p>
          <a:p>
            <a:pPr algn="ctr"/>
            <a:r>
              <a:rPr lang="en-US" sz="1600" dirty="0"/>
              <a:t>[M+H]+</a:t>
            </a:r>
          </a:p>
          <a:p>
            <a:pPr algn="ctr"/>
            <a:r>
              <a:rPr lang="en-US" sz="1600" i="1" dirty="0"/>
              <a:t>m/z 277.21</a:t>
            </a:r>
            <a:r>
              <a:rPr lang="cs-CZ" sz="1600" i="1" dirty="0"/>
              <a:t>95</a:t>
            </a:r>
            <a:endParaRPr lang="en-US" sz="1600" i="1" dirty="0"/>
          </a:p>
        </p:txBody>
      </p:sp>
      <p:sp>
        <p:nvSpPr>
          <p:cNvPr id="13" name="TextBox 12"/>
          <p:cNvSpPr txBox="1"/>
          <p:nvPr/>
        </p:nvSpPr>
        <p:spPr>
          <a:xfrm>
            <a:off x="3535876" y="4203271"/>
            <a:ext cx="206419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/>
              <a:t>C</a:t>
            </a:r>
            <a:r>
              <a:rPr lang="en-US" sz="1600" b="1" baseline="-25000" dirty="0"/>
              <a:t>1</a:t>
            </a:r>
            <a:r>
              <a:rPr lang="cs-CZ" sz="1600" b="1" baseline="-25000" dirty="0"/>
              <a:t>8</a:t>
            </a:r>
            <a:r>
              <a:rPr lang="en-US" sz="1600" b="1" dirty="0"/>
              <a:t>H</a:t>
            </a:r>
            <a:r>
              <a:rPr lang="cs-CZ" sz="1600" b="1" baseline="-25000" dirty="0"/>
              <a:t>26</a:t>
            </a:r>
            <a:r>
              <a:rPr lang="en-US" sz="1600" b="1" dirty="0"/>
              <a:t>O</a:t>
            </a:r>
            <a:endParaRPr lang="en-US" sz="1600" dirty="0"/>
          </a:p>
          <a:p>
            <a:pPr algn="ctr"/>
            <a:r>
              <a:rPr lang="en-US" sz="1600" dirty="0"/>
              <a:t>[RCO]+</a:t>
            </a:r>
          </a:p>
          <a:p>
            <a:pPr algn="ctr"/>
            <a:r>
              <a:rPr lang="en-US" sz="1600" i="1" dirty="0"/>
              <a:t>m/z </a:t>
            </a:r>
            <a:r>
              <a:rPr lang="cs-CZ" sz="1600" i="1" dirty="0"/>
              <a:t>259</a:t>
            </a:r>
            <a:r>
              <a:rPr lang="en-US" sz="1600" i="1" dirty="0"/>
              <a:t>.2</a:t>
            </a:r>
            <a:r>
              <a:rPr lang="cs-CZ" sz="1600" i="1" dirty="0"/>
              <a:t>053</a:t>
            </a:r>
            <a:endParaRPr lang="en-US" sz="1600" i="1" dirty="0"/>
          </a:p>
        </p:txBody>
      </p:sp>
      <p:sp>
        <p:nvSpPr>
          <p:cNvPr id="14" name="TextBox 13"/>
          <p:cNvSpPr txBox="1"/>
          <p:nvPr/>
        </p:nvSpPr>
        <p:spPr>
          <a:xfrm>
            <a:off x="3258791" y="5009762"/>
            <a:ext cx="206419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/>
              <a:t>C</a:t>
            </a:r>
            <a:r>
              <a:rPr lang="en-US" sz="1600" b="1" baseline="-25000" dirty="0"/>
              <a:t>1</a:t>
            </a:r>
            <a:r>
              <a:rPr lang="cs-CZ" sz="1600" b="1" baseline="-25000" dirty="0"/>
              <a:t>8</a:t>
            </a:r>
            <a:r>
              <a:rPr lang="en-US" sz="1600" b="1" dirty="0"/>
              <a:t>H</a:t>
            </a:r>
            <a:r>
              <a:rPr lang="cs-CZ" sz="1600" b="1" baseline="-25000" dirty="0"/>
              <a:t>24</a:t>
            </a:r>
            <a:endParaRPr lang="en-US" sz="1600" dirty="0"/>
          </a:p>
          <a:p>
            <a:pPr algn="ctr"/>
            <a:r>
              <a:rPr lang="en-US" sz="1600" dirty="0"/>
              <a:t>[RCO</a:t>
            </a:r>
            <a:r>
              <a:rPr lang="cs-CZ" sz="1600" dirty="0"/>
              <a:t>-H</a:t>
            </a:r>
            <a:r>
              <a:rPr lang="cs-CZ" sz="1600" baseline="-25000" dirty="0"/>
              <a:t>2</a:t>
            </a:r>
            <a:r>
              <a:rPr lang="cs-CZ" sz="1600" dirty="0"/>
              <a:t>O</a:t>
            </a:r>
            <a:r>
              <a:rPr lang="en-US" sz="1600" dirty="0"/>
              <a:t>]+</a:t>
            </a:r>
          </a:p>
          <a:p>
            <a:pPr algn="ctr"/>
            <a:r>
              <a:rPr lang="en-US" sz="1600" i="1" dirty="0"/>
              <a:t>m/z </a:t>
            </a:r>
            <a:r>
              <a:rPr lang="cs-CZ" sz="1600" i="1" dirty="0"/>
              <a:t>241.1922</a:t>
            </a:r>
            <a:endParaRPr lang="en-US" sz="1600" i="1" dirty="0"/>
          </a:p>
        </p:txBody>
      </p:sp>
      <p:cxnSp>
        <p:nvCxnSpPr>
          <p:cNvPr id="15" name="Straight Arrow Connector 14"/>
          <p:cNvCxnSpPr/>
          <p:nvPr/>
        </p:nvCxnSpPr>
        <p:spPr>
          <a:xfrm>
            <a:off x="5600066" y="6258574"/>
            <a:ext cx="6207101" cy="0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8250269" y="5633550"/>
            <a:ext cx="206419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/>
              <a:t>C</a:t>
            </a:r>
            <a:r>
              <a:rPr lang="cs-CZ" sz="1600" b="1" baseline="-25000" dirty="0"/>
              <a:t>26</a:t>
            </a:r>
            <a:r>
              <a:rPr lang="en-US" sz="1600" b="1" dirty="0"/>
              <a:t>H</a:t>
            </a:r>
            <a:r>
              <a:rPr lang="en-US" sz="1600" b="1" baseline="-25000" dirty="0"/>
              <a:t>5</a:t>
            </a:r>
            <a:r>
              <a:rPr lang="cs-CZ" sz="1600" b="1" baseline="-25000" dirty="0"/>
              <a:t>2</a:t>
            </a:r>
            <a:endParaRPr lang="en-US" sz="1600" i="1" dirty="0"/>
          </a:p>
          <a:p>
            <a:pPr algn="ctr"/>
            <a:r>
              <a:rPr lang="cs-CZ" sz="1600" i="1" dirty="0"/>
              <a:t>364.4007</a:t>
            </a:r>
            <a:endParaRPr lang="en-US" sz="1600" i="1" dirty="0"/>
          </a:p>
        </p:txBody>
      </p:sp>
      <p:sp>
        <p:nvSpPr>
          <p:cNvPr id="18" name="TextBox 17"/>
          <p:cNvSpPr txBox="1"/>
          <p:nvPr/>
        </p:nvSpPr>
        <p:spPr>
          <a:xfrm>
            <a:off x="6541646" y="5288422"/>
            <a:ext cx="206419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/>
              <a:t>C</a:t>
            </a:r>
            <a:r>
              <a:rPr lang="cs-CZ" sz="1600" b="1" baseline="-25000" dirty="0"/>
              <a:t>26</a:t>
            </a:r>
            <a:r>
              <a:rPr lang="en-US" sz="1600" b="1" dirty="0"/>
              <a:t>H</a:t>
            </a:r>
            <a:r>
              <a:rPr lang="cs-CZ" sz="1600" b="1" baseline="-25000" dirty="0"/>
              <a:t>52</a:t>
            </a:r>
            <a:r>
              <a:rPr lang="en-US" sz="1600" b="1" dirty="0"/>
              <a:t>O</a:t>
            </a:r>
            <a:r>
              <a:rPr lang="cs-CZ" sz="1600" b="1" baseline="-25000" dirty="0"/>
              <a:t>2</a:t>
            </a:r>
            <a:endParaRPr lang="en-US" sz="1600" baseline="-25000" dirty="0"/>
          </a:p>
          <a:p>
            <a:pPr algn="ctr"/>
            <a:r>
              <a:rPr lang="en-US" sz="1600" dirty="0"/>
              <a:t>[</a:t>
            </a:r>
            <a:r>
              <a:rPr lang="cs-CZ" sz="1600" dirty="0"/>
              <a:t>M+H</a:t>
            </a:r>
            <a:r>
              <a:rPr lang="en-US" sz="1600" dirty="0"/>
              <a:t>]+</a:t>
            </a:r>
          </a:p>
          <a:p>
            <a:pPr algn="ctr"/>
            <a:r>
              <a:rPr lang="en-US" sz="1600" i="1" dirty="0"/>
              <a:t>m/z </a:t>
            </a:r>
            <a:r>
              <a:rPr lang="cs-CZ" sz="1600" i="1" dirty="0"/>
              <a:t>397.4049</a:t>
            </a:r>
            <a:endParaRPr lang="en-US" sz="1600" i="1" dirty="0"/>
          </a:p>
        </p:txBody>
      </p:sp>
      <p:sp>
        <p:nvSpPr>
          <p:cNvPr id="19" name="TextBox 18"/>
          <p:cNvSpPr txBox="1"/>
          <p:nvPr/>
        </p:nvSpPr>
        <p:spPr>
          <a:xfrm>
            <a:off x="6092150" y="3712121"/>
            <a:ext cx="206419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/>
              <a:t>C</a:t>
            </a:r>
            <a:r>
              <a:rPr lang="cs-CZ" sz="1600" b="1" baseline="-25000" dirty="0"/>
              <a:t>26</a:t>
            </a:r>
            <a:r>
              <a:rPr lang="en-US" sz="1600" b="1" dirty="0"/>
              <a:t>H</a:t>
            </a:r>
            <a:r>
              <a:rPr lang="cs-CZ" sz="1600" b="1" baseline="-25000" dirty="0"/>
              <a:t>50</a:t>
            </a:r>
            <a:r>
              <a:rPr lang="en-US" sz="1600" b="1" dirty="0"/>
              <a:t>O</a:t>
            </a:r>
            <a:endParaRPr lang="en-US" sz="1600" baseline="-25000" dirty="0"/>
          </a:p>
          <a:p>
            <a:pPr algn="ctr"/>
            <a:r>
              <a:rPr lang="en-US" sz="1600" dirty="0"/>
              <a:t>[</a:t>
            </a:r>
            <a:r>
              <a:rPr lang="cs-CZ" sz="1600" dirty="0"/>
              <a:t>M+H</a:t>
            </a:r>
            <a:r>
              <a:rPr lang="en-US" sz="1600" dirty="0"/>
              <a:t>]+</a:t>
            </a:r>
          </a:p>
          <a:p>
            <a:pPr algn="ctr"/>
            <a:r>
              <a:rPr lang="en-US" sz="1600" i="1" dirty="0"/>
              <a:t>m/z </a:t>
            </a:r>
            <a:r>
              <a:rPr lang="cs-CZ" sz="1600" i="1" dirty="0"/>
              <a:t>379.3923</a:t>
            </a:r>
            <a:endParaRPr lang="en-US" sz="1600" i="1" dirty="0"/>
          </a:p>
        </p:txBody>
      </p:sp>
      <p:sp>
        <p:nvSpPr>
          <p:cNvPr id="20" name="Left Brace 19"/>
          <p:cNvSpPr/>
          <p:nvPr/>
        </p:nvSpPr>
        <p:spPr>
          <a:xfrm rot="5400000">
            <a:off x="2245568" y="3501888"/>
            <a:ext cx="301096" cy="2668602"/>
          </a:xfrm>
          <a:prstGeom prst="leftBrac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/>
          <p:cNvSpPr txBox="1"/>
          <p:nvPr/>
        </p:nvSpPr>
        <p:spPr>
          <a:xfrm>
            <a:off x="1400578" y="3989120"/>
            <a:ext cx="208229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/>
              <a:t>fragmentation of hydrocarbon chains</a:t>
            </a:r>
          </a:p>
        </p:txBody>
      </p:sp>
    </p:spTree>
    <p:extLst>
      <p:ext uri="{BB962C8B-B14F-4D97-AF65-F5344CB8AC3E}">
        <p14:creationId xmlns:p14="http://schemas.microsoft.com/office/powerpoint/2010/main" val="348234924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314972AA58E3264EB3ABADCCE7A3BD35" ma:contentTypeVersion="16" ma:contentTypeDescription="Vytvoří nový dokument" ma:contentTypeScope="" ma:versionID="c2acf6e104e6360078fa7b8c5244f16a">
  <xsd:schema xmlns:xsd="http://www.w3.org/2001/XMLSchema" xmlns:xs="http://www.w3.org/2001/XMLSchema" xmlns:p="http://schemas.microsoft.com/office/2006/metadata/properties" xmlns:ns3="25f7842c-d8c0-4ff4-a35b-21ba1f92db01" xmlns:ns4="6b1d1a3d-43d7-47c3-a249-e95fe22cd78a" targetNamespace="http://schemas.microsoft.com/office/2006/metadata/properties" ma:root="true" ma:fieldsID="f2e2c0e56fb4be0b848adce891d27be9" ns3:_="" ns4:_="">
    <xsd:import namespace="25f7842c-d8c0-4ff4-a35b-21ba1f92db01"/>
    <xsd:import namespace="6b1d1a3d-43d7-47c3-a249-e95fe22cd78a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DateTaken" minOccurs="0"/>
                <xsd:element ref="ns3:MediaServiceAutoKeyPoints" minOccurs="0"/>
                <xsd:element ref="ns3:MediaServiceKeyPoints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Location" minOccurs="0"/>
                <xsd:element ref="ns3:MediaLengthInSeconds" minOccurs="0"/>
                <xsd:element ref="ns3:_activity" minOccurs="0"/>
                <xsd:element ref="ns3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5f7842c-d8c0-4ff4-a35b-21ba1f92db0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internalName="MediaServiceLocation" ma:readOnly="true">
      <xsd:simpleType>
        <xsd:restriction base="dms:Text"/>
      </xsd:simpleType>
    </xsd:element>
    <xsd:element name="MediaLengthInSeconds" ma:index="21" nillable="true" ma:displayName="MediaLengthInSeconds" ma:hidden="true" ma:internalName="MediaLengthInSeconds" ma:readOnly="true">
      <xsd:simpleType>
        <xsd:restriction base="dms:Unknown"/>
      </xsd:simpleType>
    </xsd:element>
    <xsd:element name="_activity" ma:index="22" nillable="true" ma:displayName="_activity" ma:hidden="true" ma:internalName="_activity">
      <xsd:simpleType>
        <xsd:restriction base="dms:Note"/>
      </xsd:simpleType>
    </xsd:element>
    <xsd:element name="MediaServiceObjectDetectorVersions" ma:index="23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b1d1a3d-43d7-47c3-a249-e95fe22cd78a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dílí se s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dílené s podrobnostmi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9" nillable="true" ma:displayName="Hodnota hash upozornění na sdílení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 obsahu"/>
        <xsd:element ref="dc:title" minOccurs="0" maxOccurs="1" ma:index="4" ma:displayName="Nadpis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25f7842c-d8c0-4ff4-a35b-21ba1f92db01" xsi:nil="true"/>
  </documentManagement>
</p:properties>
</file>

<file path=customXml/itemProps1.xml><?xml version="1.0" encoding="utf-8"?>
<ds:datastoreItem xmlns:ds="http://schemas.openxmlformats.org/officeDocument/2006/customXml" ds:itemID="{66AE8D4E-2941-48DF-A212-40295CBD3D68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09CA1715-DB01-46B7-8BA8-CC76456EBCE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25f7842c-d8c0-4ff4-a35b-21ba1f92db01"/>
    <ds:schemaRef ds:uri="6b1d1a3d-43d7-47c3-a249-e95fe22cd78a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7A76DF0B-FC17-4049-B039-267B608DBDC9}">
  <ds:schemaRefs>
    <ds:schemaRef ds:uri="25f7842c-d8c0-4ff4-a35b-21ba1f92db01"/>
    <ds:schemaRef ds:uri="http://purl.org/dc/elements/1.1/"/>
    <ds:schemaRef ds:uri="http://schemas.openxmlformats.org/package/2006/metadata/core-properties"/>
    <ds:schemaRef ds:uri="http://www.w3.org/XML/1998/namespace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6b1d1a3d-43d7-47c3-a249-e95fe22cd78a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3424</TotalTime>
  <Words>1821</Words>
  <Application>Microsoft Office PowerPoint</Application>
  <PresentationFormat>Widescreen</PresentationFormat>
  <Paragraphs>533</Paragraphs>
  <Slides>28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2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ALOE2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Bechynska Kamila</dc:creator>
  <cp:lastModifiedBy>Bechynska Kamila</cp:lastModifiedBy>
  <cp:revision>106</cp:revision>
  <dcterms:created xsi:type="dcterms:W3CDTF">2023-08-16T11:49:26Z</dcterms:created>
  <dcterms:modified xsi:type="dcterms:W3CDTF">2024-04-02T19:44:48Z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0x010100314972AA58E3264EB3ABADCCE7A3BD35</vt:lpwstr>
  </property>
</Properties>
</file>