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7" r:id="rId1"/>
  </p:sldMasterIdLst>
  <p:notesMasterIdLst>
    <p:notesMasterId r:id="rId49"/>
  </p:notesMasterIdLst>
  <p:sldIdLst>
    <p:sldId id="267" r:id="rId2"/>
    <p:sldId id="269" r:id="rId3"/>
    <p:sldId id="270" r:id="rId4"/>
    <p:sldId id="271" r:id="rId5"/>
    <p:sldId id="284" r:id="rId6"/>
    <p:sldId id="273" r:id="rId7"/>
    <p:sldId id="272" r:id="rId8"/>
    <p:sldId id="274" r:id="rId9"/>
    <p:sldId id="276" r:id="rId10"/>
    <p:sldId id="279" r:id="rId11"/>
    <p:sldId id="280" r:id="rId12"/>
    <p:sldId id="281" r:id="rId13"/>
    <p:sldId id="282" r:id="rId14"/>
    <p:sldId id="283" r:id="rId15"/>
    <p:sldId id="291" r:id="rId16"/>
    <p:sldId id="288" r:id="rId17"/>
    <p:sldId id="292" r:id="rId18"/>
    <p:sldId id="294" r:id="rId19"/>
    <p:sldId id="295" r:id="rId20"/>
    <p:sldId id="296" r:id="rId21"/>
    <p:sldId id="297" r:id="rId22"/>
    <p:sldId id="300" r:id="rId23"/>
    <p:sldId id="301" r:id="rId24"/>
    <p:sldId id="302" r:id="rId25"/>
    <p:sldId id="304" r:id="rId26"/>
    <p:sldId id="303" r:id="rId27"/>
    <p:sldId id="305" r:id="rId28"/>
    <p:sldId id="306" r:id="rId29"/>
    <p:sldId id="307" r:id="rId30"/>
    <p:sldId id="308" r:id="rId31"/>
    <p:sldId id="309" r:id="rId32"/>
    <p:sldId id="310" r:id="rId33"/>
    <p:sldId id="311" r:id="rId34"/>
    <p:sldId id="312" r:id="rId35"/>
    <p:sldId id="313" r:id="rId36"/>
    <p:sldId id="314" r:id="rId37"/>
    <p:sldId id="315" r:id="rId38"/>
    <p:sldId id="316" r:id="rId39"/>
    <p:sldId id="317" r:id="rId40"/>
    <p:sldId id="320" r:id="rId41"/>
    <p:sldId id="319" r:id="rId42"/>
    <p:sldId id="323" r:id="rId43"/>
    <p:sldId id="321" r:id="rId44"/>
    <p:sldId id="322" r:id="rId45"/>
    <p:sldId id="324" r:id="rId46"/>
    <p:sldId id="325" r:id="rId47"/>
    <p:sldId id="318" r:id="rId48"/>
  </p:sldIdLst>
  <p:sldSz cx="10080625" cy="7559675"/>
  <p:notesSz cx="7559675" cy="10691813"/>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4"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6" d="100"/>
          <a:sy n="96" d="100"/>
        </p:scale>
        <p:origin x="1674" y="78"/>
      </p:cViewPr>
      <p:guideLst>
        <p:guide orient="horz" pos="2154"/>
        <p:guide pos="2880"/>
      </p:guideLst>
    </p:cSldViewPr>
  </p:slideViewPr>
  <p:outlineViewPr>
    <p:cViewPr varScale="1">
      <p:scale>
        <a:sx n="170" d="200"/>
        <a:sy n="170" d="200"/>
      </p:scale>
      <p:origin x="-780" y="-84"/>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
          <p:cNvSpPr>
            <a:spLocks noGrp="1" noRot="1" noChangeAspect="1" noChangeArrowheads="1"/>
          </p:cNvSpPr>
          <p:nvPr>
            <p:ph type="sldImg"/>
          </p:nvPr>
        </p:nvSpPr>
        <p:spPr bwMode="auto">
          <a:xfrm>
            <a:off x="1106488" y="812800"/>
            <a:ext cx="5343525" cy="4006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0" name="Rectangle 2"/>
          <p:cNvSpPr>
            <a:spLocks noGrp="1" noChangeArrowheads="1"/>
          </p:cNvSpPr>
          <p:nvPr>
            <p:ph type="body"/>
          </p:nvPr>
        </p:nvSpPr>
        <p:spPr bwMode="auto">
          <a:xfrm>
            <a:off x="755650" y="5078413"/>
            <a:ext cx="6046788" cy="481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en-US" altLang="en-US" noProof="0"/>
          </a:p>
        </p:txBody>
      </p:sp>
      <p:sp>
        <p:nvSpPr>
          <p:cNvPr id="2051" name="Rectangle 3"/>
          <p:cNvSpPr>
            <a:spLocks noGrp="1" noChangeArrowheads="1"/>
          </p:cNvSpPr>
          <p:nvPr>
            <p:ph type="hdr"/>
          </p:nvPr>
        </p:nvSpPr>
        <p:spPr bwMode="auto">
          <a:xfrm>
            <a:off x="0" y="0"/>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fontAlgn="auto" hangingPunct="1">
              <a:lnSpc>
                <a:spcPct val="95000"/>
              </a:lnSpc>
              <a:spcBef>
                <a:spcPts val="0"/>
              </a:spcBef>
              <a:spcAft>
                <a:spcPts val="0"/>
              </a:spcAft>
              <a:tabLst>
                <a:tab pos="449263" algn="l"/>
                <a:tab pos="898525" algn="l"/>
                <a:tab pos="1347788" algn="l"/>
                <a:tab pos="1797050" algn="l"/>
                <a:tab pos="2246313" algn="l"/>
                <a:tab pos="2695575" algn="l"/>
                <a:tab pos="3144838" algn="l"/>
              </a:tabLst>
              <a:defRPr sz="1400">
                <a:solidFill>
                  <a:srgbClr val="000000"/>
                </a:solidFill>
                <a:latin typeface="Times New Roman" panose="02020603050405020304" pitchFamily="18" charset="0"/>
                <a:cs typeface="Segoe UI" panose="020B0502040204020203" pitchFamily="34" charset="0"/>
              </a:defRPr>
            </a:lvl1pPr>
          </a:lstStyle>
          <a:p>
            <a:pPr>
              <a:defRPr/>
            </a:pPr>
            <a:endParaRPr lang="en-GB" altLang="en-US"/>
          </a:p>
        </p:txBody>
      </p:sp>
      <p:sp>
        <p:nvSpPr>
          <p:cNvPr id="2052" name="Rectangle 4"/>
          <p:cNvSpPr>
            <a:spLocks noGrp="1" noChangeArrowheads="1"/>
          </p:cNvSpPr>
          <p:nvPr>
            <p:ph type="dt"/>
          </p:nvPr>
        </p:nvSpPr>
        <p:spPr bwMode="auto">
          <a:xfrm>
            <a:off x="4278313" y="0"/>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fontAlgn="auto" hangingPunct="1">
              <a:lnSpc>
                <a:spcPct val="95000"/>
              </a:lnSpc>
              <a:spcBef>
                <a:spcPts val="0"/>
              </a:spcBef>
              <a:spcAft>
                <a:spcPts val="0"/>
              </a:spcAft>
              <a:tabLst>
                <a:tab pos="449263" algn="l"/>
                <a:tab pos="898525" algn="l"/>
                <a:tab pos="1347788" algn="l"/>
                <a:tab pos="1797050" algn="l"/>
                <a:tab pos="2246313" algn="l"/>
                <a:tab pos="2695575" algn="l"/>
                <a:tab pos="3144838" algn="l"/>
              </a:tabLst>
              <a:defRPr sz="1400">
                <a:solidFill>
                  <a:srgbClr val="000000"/>
                </a:solidFill>
                <a:latin typeface="Times New Roman" panose="02020603050405020304" pitchFamily="18" charset="0"/>
                <a:cs typeface="Segoe UI" panose="020B0502040204020203" pitchFamily="34" charset="0"/>
              </a:defRPr>
            </a:lvl1pPr>
          </a:lstStyle>
          <a:p>
            <a:pPr>
              <a:defRPr/>
            </a:pPr>
            <a:endParaRPr lang="en-GB" altLang="en-US"/>
          </a:p>
        </p:txBody>
      </p:sp>
      <p:sp>
        <p:nvSpPr>
          <p:cNvPr id="2053" name="Rectangle 5"/>
          <p:cNvSpPr>
            <a:spLocks noGrp="1" noChangeArrowheads="1"/>
          </p:cNvSpPr>
          <p:nvPr>
            <p:ph type="ftr"/>
          </p:nvPr>
        </p:nvSpPr>
        <p:spPr bwMode="auto">
          <a:xfrm>
            <a:off x="0"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eaLnBrk="1" fontAlgn="auto" hangingPunct="1">
              <a:lnSpc>
                <a:spcPct val="95000"/>
              </a:lnSpc>
              <a:spcBef>
                <a:spcPts val="0"/>
              </a:spcBef>
              <a:spcAft>
                <a:spcPts val="0"/>
              </a:spcAft>
              <a:tabLst>
                <a:tab pos="449263" algn="l"/>
                <a:tab pos="898525" algn="l"/>
                <a:tab pos="1347788" algn="l"/>
                <a:tab pos="1797050" algn="l"/>
                <a:tab pos="2246313" algn="l"/>
                <a:tab pos="2695575" algn="l"/>
                <a:tab pos="3144838" algn="l"/>
              </a:tabLst>
              <a:defRPr sz="1400">
                <a:solidFill>
                  <a:srgbClr val="000000"/>
                </a:solidFill>
                <a:latin typeface="Times New Roman" panose="02020603050405020304" pitchFamily="18" charset="0"/>
                <a:cs typeface="Segoe UI" panose="020B0502040204020203" pitchFamily="34" charset="0"/>
              </a:defRPr>
            </a:lvl1pPr>
          </a:lstStyle>
          <a:p>
            <a:pPr>
              <a:defRPr/>
            </a:pPr>
            <a:endParaRPr lang="en-GB" altLang="en-US"/>
          </a:p>
        </p:txBody>
      </p:sp>
      <p:sp>
        <p:nvSpPr>
          <p:cNvPr id="2054" name="Rectangle 6"/>
          <p:cNvSpPr>
            <a:spLocks noGrp="1" noChangeArrowheads="1"/>
          </p:cNvSpPr>
          <p:nvPr>
            <p:ph type="sldNum"/>
          </p:nvPr>
        </p:nvSpPr>
        <p:spPr bwMode="auto">
          <a:xfrm>
            <a:off x="4278313" y="10156825"/>
            <a:ext cx="3279775"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fontAlgn="auto" hangingPunct="1">
              <a:lnSpc>
                <a:spcPct val="95000"/>
              </a:lnSpc>
              <a:spcBef>
                <a:spcPts val="0"/>
              </a:spcBef>
              <a:spcAft>
                <a:spcPts val="0"/>
              </a:spcAft>
              <a:tabLst>
                <a:tab pos="449263" algn="l"/>
                <a:tab pos="898525" algn="l"/>
                <a:tab pos="1347788" algn="l"/>
                <a:tab pos="1797050" algn="l"/>
                <a:tab pos="2246313" algn="l"/>
                <a:tab pos="2695575" algn="l"/>
                <a:tab pos="3144838" algn="l"/>
              </a:tabLst>
              <a:defRPr sz="1400">
                <a:solidFill>
                  <a:srgbClr val="000000"/>
                </a:solidFill>
                <a:latin typeface="Times New Roman" panose="02020603050405020304" pitchFamily="18" charset="0"/>
                <a:cs typeface="Segoe UI" panose="020B0502040204020203" pitchFamily="34" charset="0"/>
              </a:defRPr>
            </a:lvl1pPr>
          </a:lstStyle>
          <a:p>
            <a:pPr>
              <a:defRPr/>
            </a:pPr>
            <a:fld id="{8AF35800-788F-4684-A670-E0D4CDA305A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212CB97B-E007-280A-1533-1F3928D99FFF}"/>
              </a:ext>
            </a:extLst>
          </p:cNvPr>
          <p:cNvSpPr>
            <a:spLocks noGrp="1"/>
          </p:cNvSpPr>
          <p:nvPr>
            <p:ph type="ctrTitle"/>
          </p:nvPr>
        </p:nvSpPr>
        <p:spPr>
          <a:xfrm>
            <a:off x="1260078" y="1237197"/>
            <a:ext cx="7560469" cy="2631887"/>
          </a:xfrm>
        </p:spPr>
        <p:txBody>
          <a:bodyPr anchor="b"/>
          <a:lstStyle>
            <a:lvl1pPr algn="ctr">
              <a:defRPr sz="4961"/>
            </a:lvl1pPr>
          </a:lstStyle>
          <a:p>
            <a:r>
              <a:rPr lang="zh-TW" altLang="en-US"/>
              <a:t>按一下以編輯母片標題樣式</a:t>
            </a:r>
          </a:p>
        </p:txBody>
      </p:sp>
      <p:sp>
        <p:nvSpPr>
          <p:cNvPr id="3" name="副標題 2">
            <a:extLst>
              <a:ext uri="{FF2B5EF4-FFF2-40B4-BE49-F238E27FC236}">
                <a16:creationId xmlns:a16="http://schemas.microsoft.com/office/drawing/2014/main" id="{53F9F47F-D729-03A7-E286-832B879EDBE9}"/>
              </a:ext>
            </a:extLst>
          </p:cNvPr>
          <p:cNvSpPr>
            <a:spLocks noGrp="1"/>
          </p:cNvSpPr>
          <p:nvPr>
            <p:ph type="subTitle" idx="1"/>
          </p:nvPr>
        </p:nvSpPr>
        <p:spPr>
          <a:xfrm>
            <a:off x="1260078" y="3970580"/>
            <a:ext cx="7560469" cy="1825171"/>
          </a:xfrm>
        </p:spPr>
        <p:txBody>
          <a:bodyPr/>
          <a:lstStyle>
            <a:lvl1pPr marL="0" indent="0" algn="ctr">
              <a:buNone/>
              <a:defRPr sz="1984"/>
            </a:lvl1pPr>
            <a:lvl2pPr marL="378013" indent="0" algn="ctr">
              <a:buNone/>
              <a:defRPr sz="1654"/>
            </a:lvl2pPr>
            <a:lvl3pPr marL="756026" indent="0" algn="ctr">
              <a:buNone/>
              <a:defRPr sz="1488"/>
            </a:lvl3pPr>
            <a:lvl4pPr marL="1134039" indent="0" algn="ctr">
              <a:buNone/>
              <a:defRPr sz="1323"/>
            </a:lvl4pPr>
            <a:lvl5pPr marL="1512052" indent="0" algn="ctr">
              <a:buNone/>
              <a:defRPr sz="1323"/>
            </a:lvl5pPr>
            <a:lvl6pPr marL="1890065" indent="0" algn="ctr">
              <a:buNone/>
              <a:defRPr sz="1323"/>
            </a:lvl6pPr>
            <a:lvl7pPr marL="2268078" indent="0" algn="ctr">
              <a:buNone/>
              <a:defRPr sz="1323"/>
            </a:lvl7pPr>
            <a:lvl8pPr marL="2646091" indent="0" algn="ctr">
              <a:buNone/>
              <a:defRPr sz="1323"/>
            </a:lvl8pPr>
            <a:lvl9pPr marL="3024104" indent="0" algn="ctr">
              <a:buNone/>
              <a:defRPr sz="1323"/>
            </a:lvl9pPr>
          </a:lstStyle>
          <a:p>
            <a:r>
              <a:rPr lang="zh-TW" altLang="en-US"/>
              <a:t>按一下以編輯母片子標題樣式</a:t>
            </a:r>
          </a:p>
        </p:txBody>
      </p:sp>
      <p:sp>
        <p:nvSpPr>
          <p:cNvPr id="4" name="日期版面配置區 3">
            <a:extLst>
              <a:ext uri="{FF2B5EF4-FFF2-40B4-BE49-F238E27FC236}">
                <a16:creationId xmlns:a16="http://schemas.microsoft.com/office/drawing/2014/main" id="{4F992289-8F9D-992D-3F31-64A13C33EC85}"/>
              </a:ext>
            </a:extLst>
          </p:cNvPr>
          <p:cNvSpPr>
            <a:spLocks noGrp="1"/>
          </p:cNvSpPr>
          <p:nvPr>
            <p:ph type="dt" sz="half" idx="10"/>
          </p:nvPr>
        </p:nvSpPr>
        <p:spPr/>
        <p:txBody>
          <a:bodyPr/>
          <a:lstStyle/>
          <a:p>
            <a:pPr>
              <a:defRPr/>
            </a:pPr>
            <a:endParaRPr lang="en-GB" altLang="en-US"/>
          </a:p>
        </p:txBody>
      </p:sp>
      <p:sp>
        <p:nvSpPr>
          <p:cNvPr id="5" name="頁尾版面配置區 4">
            <a:extLst>
              <a:ext uri="{FF2B5EF4-FFF2-40B4-BE49-F238E27FC236}">
                <a16:creationId xmlns:a16="http://schemas.microsoft.com/office/drawing/2014/main" id="{19BE97EC-EABD-8CDA-8C09-23760318AF17}"/>
              </a:ext>
            </a:extLst>
          </p:cNvPr>
          <p:cNvSpPr>
            <a:spLocks noGrp="1"/>
          </p:cNvSpPr>
          <p:nvPr>
            <p:ph type="ftr" sz="quarter" idx="11"/>
          </p:nvPr>
        </p:nvSpPr>
        <p:spPr/>
        <p:txBody>
          <a:bodyPr/>
          <a:lstStyle/>
          <a:p>
            <a:pPr>
              <a:defRPr/>
            </a:pPr>
            <a:endParaRPr lang="en-GB" altLang="en-US"/>
          </a:p>
        </p:txBody>
      </p:sp>
      <p:sp>
        <p:nvSpPr>
          <p:cNvPr id="6" name="投影片編號版面配置區 5">
            <a:extLst>
              <a:ext uri="{FF2B5EF4-FFF2-40B4-BE49-F238E27FC236}">
                <a16:creationId xmlns:a16="http://schemas.microsoft.com/office/drawing/2014/main" id="{9BD6D2C0-7B21-E070-4FDC-BB094BBD3C1B}"/>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763666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DB00C84-C7AE-F364-6CBF-6EA73CB064FD}"/>
              </a:ext>
            </a:extLst>
          </p:cNvPr>
          <p:cNvSpPr>
            <a:spLocks noGrp="1"/>
          </p:cNvSpPr>
          <p:nvPr>
            <p:ph type="title"/>
          </p:nvPr>
        </p:nvSpPr>
        <p:spPr/>
        <p:txBody>
          <a:bodyPr/>
          <a:lstStyle/>
          <a:p>
            <a:r>
              <a:rPr lang="zh-TW" altLang="en-US"/>
              <a:t>按一下以編輯母片標題樣式</a:t>
            </a:r>
          </a:p>
        </p:txBody>
      </p:sp>
      <p:sp>
        <p:nvSpPr>
          <p:cNvPr id="3" name="直排文字版面配置區 2">
            <a:extLst>
              <a:ext uri="{FF2B5EF4-FFF2-40B4-BE49-F238E27FC236}">
                <a16:creationId xmlns:a16="http://schemas.microsoft.com/office/drawing/2014/main" id="{1DC684D9-74CA-9D02-1A01-955F17F935B2}"/>
              </a:ext>
            </a:extLst>
          </p:cNvPr>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2F48B61B-9A53-B3ED-8592-36011F6BDEE5}"/>
              </a:ext>
            </a:extLst>
          </p:cNvPr>
          <p:cNvSpPr>
            <a:spLocks noGrp="1"/>
          </p:cNvSpPr>
          <p:nvPr>
            <p:ph type="dt" sz="half" idx="10"/>
          </p:nvPr>
        </p:nvSpPr>
        <p:spPr/>
        <p:txBody>
          <a:bodyPr/>
          <a:lstStyle/>
          <a:p>
            <a:pPr>
              <a:defRPr/>
            </a:pPr>
            <a:endParaRPr lang="en-GB" altLang="en-US"/>
          </a:p>
        </p:txBody>
      </p:sp>
      <p:sp>
        <p:nvSpPr>
          <p:cNvPr id="5" name="頁尾版面配置區 4">
            <a:extLst>
              <a:ext uri="{FF2B5EF4-FFF2-40B4-BE49-F238E27FC236}">
                <a16:creationId xmlns:a16="http://schemas.microsoft.com/office/drawing/2014/main" id="{5D46BEEE-98E5-D4DA-47FF-956740325F7B}"/>
              </a:ext>
            </a:extLst>
          </p:cNvPr>
          <p:cNvSpPr>
            <a:spLocks noGrp="1"/>
          </p:cNvSpPr>
          <p:nvPr>
            <p:ph type="ftr" sz="quarter" idx="11"/>
          </p:nvPr>
        </p:nvSpPr>
        <p:spPr/>
        <p:txBody>
          <a:bodyPr/>
          <a:lstStyle/>
          <a:p>
            <a:pPr>
              <a:defRPr/>
            </a:pPr>
            <a:endParaRPr lang="en-GB" altLang="en-US"/>
          </a:p>
        </p:txBody>
      </p:sp>
      <p:sp>
        <p:nvSpPr>
          <p:cNvPr id="6" name="投影片編號版面配置區 5">
            <a:extLst>
              <a:ext uri="{FF2B5EF4-FFF2-40B4-BE49-F238E27FC236}">
                <a16:creationId xmlns:a16="http://schemas.microsoft.com/office/drawing/2014/main" id="{8FD7AA8E-B247-8F2B-3CB5-43ACCCCA529B}"/>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2590707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a:extLst>
              <a:ext uri="{FF2B5EF4-FFF2-40B4-BE49-F238E27FC236}">
                <a16:creationId xmlns:a16="http://schemas.microsoft.com/office/drawing/2014/main" id="{798CA570-7C1E-2DEF-434A-5E7BC2D84047}"/>
              </a:ext>
            </a:extLst>
          </p:cNvPr>
          <p:cNvSpPr>
            <a:spLocks noGrp="1"/>
          </p:cNvSpPr>
          <p:nvPr>
            <p:ph type="title" orient="vert"/>
          </p:nvPr>
        </p:nvSpPr>
        <p:spPr>
          <a:xfrm>
            <a:off x="7213947" y="402483"/>
            <a:ext cx="2173635" cy="6406475"/>
          </a:xfrm>
        </p:spPr>
        <p:txBody>
          <a:bodyPr vert="eaVert"/>
          <a:lstStyle/>
          <a:p>
            <a:r>
              <a:rPr lang="zh-TW" altLang="en-US"/>
              <a:t>按一下以編輯母片標題樣式</a:t>
            </a:r>
          </a:p>
        </p:txBody>
      </p:sp>
      <p:sp>
        <p:nvSpPr>
          <p:cNvPr id="3" name="直排文字版面配置區 2">
            <a:extLst>
              <a:ext uri="{FF2B5EF4-FFF2-40B4-BE49-F238E27FC236}">
                <a16:creationId xmlns:a16="http://schemas.microsoft.com/office/drawing/2014/main" id="{84B87E18-7F05-0A39-F3B3-3E0D41AAA24F}"/>
              </a:ext>
            </a:extLst>
          </p:cNvPr>
          <p:cNvSpPr>
            <a:spLocks noGrp="1"/>
          </p:cNvSpPr>
          <p:nvPr>
            <p:ph type="body" orient="vert" idx="1"/>
          </p:nvPr>
        </p:nvSpPr>
        <p:spPr>
          <a:xfrm>
            <a:off x="693043" y="402483"/>
            <a:ext cx="6394896" cy="640647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CFD04B17-56C4-A577-C5B7-B7E5BE0C1625}"/>
              </a:ext>
            </a:extLst>
          </p:cNvPr>
          <p:cNvSpPr>
            <a:spLocks noGrp="1"/>
          </p:cNvSpPr>
          <p:nvPr>
            <p:ph type="dt" sz="half" idx="10"/>
          </p:nvPr>
        </p:nvSpPr>
        <p:spPr/>
        <p:txBody>
          <a:bodyPr/>
          <a:lstStyle/>
          <a:p>
            <a:pPr>
              <a:defRPr/>
            </a:pPr>
            <a:endParaRPr lang="en-GB" altLang="en-US"/>
          </a:p>
        </p:txBody>
      </p:sp>
      <p:sp>
        <p:nvSpPr>
          <p:cNvPr id="5" name="頁尾版面配置區 4">
            <a:extLst>
              <a:ext uri="{FF2B5EF4-FFF2-40B4-BE49-F238E27FC236}">
                <a16:creationId xmlns:a16="http://schemas.microsoft.com/office/drawing/2014/main" id="{9478FACF-86D9-457A-92BF-5167F9C57E0F}"/>
              </a:ext>
            </a:extLst>
          </p:cNvPr>
          <p:cNvSpPr>
            <a:spLocks noGrp="1"/>
          </p:cNvSpPr>
          <p:nvPr>
            <p:ph type="ftr" sz="quarter" idx="11"/>
          </p:nvPr>
        </p:nvSpPr>
        <p:spPr/>
        <p:txBody>
          <a:bodyPr/>
          <a:lstStyle/>
          <a:p>
            <a:pPr>
              <a:defRPr/>
            </a:pPr>
            <a:endParaRPr lang="en-GB" altLang="en-US"/>
          </a:p>
        </p:txBody>
      </p:sp>
      <p:sp>
        <p:nvSpPr>
          <p:cNvPr id="6" name="投影片編號版面配置區 5">
            <a:extLst>
              <a:ext uri="{FF2B5EF4-FFF2-40B4-BE49-F238E27FC236}">
                <a16:creationId xmlns:a16="http://schemas.microsoft.com/office/drawing/2014/main" id="{04623036-4548-ACAE-2A2E-8DC69CF789F1}"/>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423319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8EEB3E9-B5DB-ADD1-D88B-EB860C137B13}"/>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37271E6C-86BE-47D3-3BC3-CFE4F98B7079}"/>
              </a:ext>
            </a:extLst>
          </p:cNvPr>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FB9AC82D-BD5C-DA71-27F1-14F05C6741D8}"/>
              </a:ext>
            </a:extLst>
          </p:cNvPr>
          <p:cNvSpPr>
            <a:spLocks noGrp="1"/>
          </p:cNvSpPr>
          <p:nvPr>
            <p:ph type="dt" sz="half" idx="10"/>
          </p:nvPr>
        </p:nvSpPr>
        <p:spPr/>
        <p:txBody>
          <a:bodyPr/>
          <a:lstStyle/>
          <a:p>
            <a:pPr>
              <a:defRPr/>
            </a:pPr>
            <a:endParaRPr lang="en-GB" altLang="en-US"/>
          </a:p>
        </p:txBody>
      </p:sp>
      <p:sp>
        <p:nvSpPr>
          <p:cNvPr id="5" name="頁尾版面配置區 4">
            <a:extLst>
              <a:ext uri="{FF2B5EF4-FFF2-40B4-BE49-F238E27FC236}">
                <a16:creationId xmlns:a16="http://schemas.microsoft.com/office/drawing/2014/main" id="{087B2706-856D-BC37-83B0-C1039038B77F}"/>
              </a:ext>
            </a:extLst>
          </p:cNvPr>
          <p:cNvSpPr>
            <a:spLocks noGrp="1"/>
          </p:cNvSpPr>
          <p:nvPr>
            <p:ph type="ftr" sz="quarter" idx="11"/>
          </p:nvPr>
        </p:nvSpPr>
        <p:spPr/>
        <p:txBody>
          <a:bodyPr/>
          <a:lstStyle/>
          <a:p>
            <a:pPr>
              <a:defRPr/>
            </a:pPr>
            <a:endParaRPr lang="en-GB" altLang="en-US"/>
          </a:p>
        </p:txBody>
      </p:sp>
      <p:sp>
        <p:nvSpPr>
          <p:cNvPr id="6" name="投影片編號版面配置區 5">
            <a:extLst>
              <a:ext uri="{FF2B5EF4-FFF2-40B4-BE49-F238E27FC236}">
                <a16:creationId xmlns:a16="http://schemas.microsoft.com/office/drawing/2014/main" id="{A6432189-FC5F-6BFD-D4DB-3CFEAF5CBA80}"/>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299282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AC5B0BF-62DF-FB04-7211-171AA2E65AB5}"/>
              </a:ext>
            </a:extLst>
          </p:cNvPr>
          <p:cNvSpPr>
            <a:spLocks noGrp="1"/>
          </p:cNvSpPr>
          <p:nvPr>
            <p:ph type="title"/>
          </p:nvPr>
        </p:nvSpPr>
        <p:spPr>
          <a:xfrm>
            <a:off x="687793" y="1884670"/>
            <a:ext cx="8694539" cy="3144614"/>
          </a:xfrm>
        </p:spPr>
        <p:txBody>
          <a:bodyPr anchor="b"/>
          <a:lstStyle>
            <a:lvl1pPr>
              <a:defRPr sz="4961"/>
            </a:lvl1pPr>
          </a:lstStyle>
          <a:p>
            <a:r>
              <a:rPr lang="zh-TW" altLang="en-US"/>
              <a:t>按一下以編輯母片標題樣式</a:t>
            </a:r>
          </a:p>
        </p:txBody>
      </p:sp>
      <p:sp>
        <p:nvSpPr>
          <p:cNvPr id="3" name="文字版面配置區 2">
            <a:extLst>
              <a:ext uri="{FF2B5EF4-FFF2-40B4-BE49-F238E27FC236}">
                <a16:creationId xmlns:a16="http://schemas.microsoft.com/office/drawing/2014/main" id="{4BAB14E1-FEBF-0DDC-ADB7-CE90EC346919}"/>
              </a:ext>
            </a:extLst>
          </p:cNvPr>
          <p:cNvSpPr>
            <a:spLocks noGrp="1"/>
          </p:cNvSpPr>
          <p:nvPr>
            <p:ph type="body" idx="1"/>
          </p:nvPr>
        </p:nvSpPr>
        <p:spPr>
          <a:xfrm>
            <a:off x="687793" y="5059034"/>
            <a:ext cx="8694539" cy="1653678"/>
          </a:xfrm>
        </p:spPr>
        <p:txBody>
          <a:bodyPr/>
          <a:lstStyle>
            <a:lvl1pPr marL="0" indent="0">
              <a:buNone/>
              <a:defRPr sz="1984">
                <a:solidFill>
                  <a:schemeClr val="tx1">
                    <a:tint val="75000"/>
                  </a:schemeClr>
                </a:solidFill>
              </a:defRPr>
            </a:lvl1pPr>
            <a:lvl2pPr marL="378013" indent="0">
              <a:buNone/>
              <a:defRPr sz="1654">
                <a:solidFill>
                  <a:schemeClr val="tx1">
                    <a:tint val="75000"/>
                  </a:schemeClr>
                </a:solidFill>
              </a:defRPr>
            </a:lvl2pPr>
            <a:lvl3pPr marL="756026" indent="0">
              <a:buNone/>
              <a:defRPr sz="1488">
                <a:solidFill>
                  <a:schemeClr val="tx1">
                    <a:tint val="75000"/>
                  </a:schemeClr>
                </a:solidFill>
              </a:defRPr>
            </a:lvl3pPr>
            <a:lvl4pPr marL="1134039" indent="0">
              <a:buNone/>
              <a:defRPr sz="1323">
                <a:solidFill>
                  <a:schemeClr val="tx1">
                    <a:tint val="75000"/>
                  </a:schemeClr>
                </a:solidFill>
              </a:defRPr>
            </a:lvl4pPr>
            <a:lvl5pPr marL="1512052" indent="0">
              <a:buNone/>
              <a:defRPr sz="1323">
                <a:solidFill>
                  <a:schemeClr val="tx1">
                    <a:tint val="75000"/>
                  </a:schemeClr>
                </a:solidFill>
              </a:defRPr>
            </a:lvl5pPr>
            <a:lvl6pPr marL="1890065" indent="0">
              <a:buNone/>
              <a:defRPr sz="1323">
                <a:solidFill>
                  <a:schemeClr val="tx1">
                    <a:tint val="75000"/>
                  </a:schemeClr>
                </a:solidFill>
              </a:defRPr>
            </a:lvl6pPr>
            <a:lvl7pPr marL="2268078" indent="0">
              <a:buNone/>
              <a:defRPr sz="1323">
                <a:solidFill>
                  <a:schemeClr val="tx1">
                    <a:tint val="75000"/>
                  </a:schemeClr>
                </a:solidFill>
              </a:defRPr>
            </a:lvl7pPr>
            <a:lvl8pPr marL="2646091" indent="0">
              <a:buNone/>
              <a:defRPr sz="1323">
                <a:solidFill>
                  <a:schemeClr val="tx1">
                    <a:tint val="75000"/>
                  </a:schemeClr>
                </a:solidFill>
              </a:defRPr>
            </a:lvl8pPr>
            <a:lvl9pPr marL="3024104" indent="0">
              <a:buNone/>
              <a:defRPr sz="1323">
                <a:solidFill>
                  <a:schemeClr val="tx1">
                    <a:tint val="75000"/>
                  </a:schemeClr>
                </a:solidFill>
              </a:defRPr>
            </a:lvl9pPr>
          </a:lstStyle>
          <a:p>
            <a:pPr lvl="0"/>
            <a:r>
              <a:rPr lang="zh-TW" altLang="en-US"/>
              <a:t>按一下以編輯母片文字樣式</a:t>
            </a:r>
          </a:p>
        </p:txBody>
      </p:sp>
      <p:sp>
        <p:nvSpPr>
          <p:cNvPr id="4" name="日期版面配置區 3">
            <a:extLst>
              <a:ext uri="{FF2B5EF4-FFF2-40B4-BE49-F238E27FC236}">
                <a16:creationId xmlns:a16="http://schemas.microsoft.com/office/drawing/2014/main" id="{D2401D61-02D4-B33C-FF57-DFD4CB04B66C}"/>
              </a:ext>
            </a:extLst>
          </p:cNvPr>
          <p:cNvSpPr>
            <a:spLocks noGrp="1"/>
          </p:cNvSpPr>
          <p:nvPr>
            <p:ph type="dt" sz="half" idx="10"/>
          </p:nvPr>
        </p:nvSpPr>
        <p:spPr/>
        <p:txBody>
          <a:bodyPr/>
          <a:lstStyle/>
          <a:p>
            <a:pPr>
              <a:defRPr/>
            </a:pPr>
            <a:endParaRPr lang="en-GB" altLang="en-US"/>
          </a:p>
        </p:txBody>
      </p:sp>
      <p:sp>
        <p:nvSpPr>
          <p:cNvPr id="5" name="頁尾版面配置區 4">
            <a:extLst>
              <a:ext uri="{FF2B5EF4-FFF2-40B4-BE49-F238E27FC236}">
                <a16:creationId xmlns:a16="http://schemas.microsoft.com/office/drawing/2014/main" id="{C07A08CF-F1BE-E006-15F7-114A06A36A81}"/>
              </a:ext>
            </a:extLst>
          </p:cNvPr>
          <p:cNvSpPr>
            <a:spLocks noGrp="1"/>
          </p:cNvSpPr>
          <p:nvPr>
            <p:ph type="ftr" sz="quarter" idx="11"/>
          </p:nvPr>
        </p:nvSpPr>
        <p:spPr/>
        <p:txBody>
          <a:bodyPr/>
          <a:lstStyle/>
          <a:p>
            <a:pPr>
              <a:defRPr/>
            </a:pPr>
            <a:endParaRPr lang="en-GB" altLang="en-US"/>
          </a:p>
        </p:txBody>
      </p:sp>
      <p:sp>
        <p:nvSpPr>
          <p:cNvPr id="6" name="投影片編號版面配置區 5">
            <a:extLst>
              <a:ext uri="{FF2B5EF4-FFF2-40B4-BE49-F238E27FC236}">
                <a16:creationId xmlns:a16="http://schemas.microsoft.com/office/drawing/2014/main" id="{2CAD9EFE-E2CC-6D30-F3D3-E3B2BF1FC001}"/>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3010228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BEE74FD-3D65-36B5-1559-36439D229D52}"/>
              </a:ext>
            </a:extLst>
          </p:cNvPr>
          <p:cNvSpPr>
            <a:spLocks noGrp="1"/>
          </p:cNvSpPr>
          <p:nvPr>
            <p:ph type="title"/>
          </p:nvPr>
        </p:nvSpPr>
        <p:spPr/>
        <p:txBody>
          <a:bodyPr/>
          <a:lstStyle/>
          <a:p>
            <a:r>
              <a:rPr lang="zh-TW" altLang="en-US"/>
              <a:t>按一下以編輯母片標題樣式</a:t>
            </a:r>
          </a:p>
        </p:txBody>
      </p:sp>
      <p:sp>
        <p:nvSpPr>
          <p:cNvPr id="3" name="內容版面配置區 2">
            <a:extLst>
              <a:ext uri="{FF2B5EF4-FFF2-40B4-BE49-F238E27FC236}">
                <a16:creationId xmlns:a16="http://schemas.microsoft.com/office/drawing/2014/main" id="{87F1C422-9B21-C30B-1512-1D7783FD5872}"/>
              </a:ext>
            </a:extLst>
          </p:cNvPr>
          <p:cNvSpPr>
            <a:spLocks noGrp="1"/>
          </p:cNvSpPr>
          <p:nvPr>
            <p:ph sz="half" idx="1"/>
          </p:nvPr>
        </p:nvSpPr>
        <p:spPr>
          <a:xfrm>
            <a:off x="693043" y="2012414"/>
            <a:ext cx="4284266" cy="4796544"/>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a:extLst>
              <a:ext uri="{FF2B5EF4-FFF2-40B4-BE49-F238E27FC236}">
                <a16:creationId xmlns:a16="http://schemas.microsoft.com/office/drawing/2014/main" id="{B2C3F781-FEBF-FFF6-0696-4EAB1DAEE41E}"/>
              </a:ext>
            </a:extLst>
          </p:cNvPr>
          <p:cNvSpPr>
            <a:spLocks noGrp="1"/>
          </p:cNvSpPr>
          <p:nvPr>
            <p:ph sz="half" idx="2"/>
          </p:nvPr>
        </p:nvSpPr>
        <p:spPr>
          <a:xfrm>
            <a:off x="5103316" y="2012414"/>
            <a:ext cx="4284266" cy="4796544"/>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a:extLst>
              <a:ext uri="{FF2B5EF4-FFF2-40B4-BE49-F238E27FC236}">
                <a16:creationId xmlns:a16="http://schemas.microsoft.com/office/drawing/2014/main" id="{2D7D88AD-A98C-1A9A-E5E1-920056441362}"/>
              </a:ext>
            </a:extLst>
          </p:cNvPr>
          <p:cNvSpPr>
            <a:spLocks noGrp="1"/>
          </p:cNvSpPr>
          <p:nvPr>
            <p:ph type="dt" sz="half" idx="10"/>
          </p:nvPr>
        </p:nvSpPr>
        <p:spPr/>
        <p:txBody>
          <a:bodyPr/>
          <a:lstStyle/>
          <a:p>
            <a:pPr>
              <a:defRPr/>
            </a:pPr>
            <a:endParaRPr lang="en-GB" altLang="en-US"/>
          </a:p>
        </p:txBody>
      </p:sp>
      <p:sp>
        <p:nvSpPr>
          <p:cNvPr id="6" name="頁尾版面配置區 5">
            <a:extLst>
              <a:ext uri="{FF2B5EF4-FFF2-40B4-BE49-F238E27FC236}">
                <a16:creationId xmlns:a16="http://schemas.microsoft.com/office/drawing/2014/main" id="{0BD011BD-9746-B14E-9B20-E3D245DF288C}"/>
              </a:ext>
            </a:extLst>
          </p:cNvPr>
          <p:cNvSpPr>
            <a:spLocks noGrp="1"/>
          </p:cNvSpPr>
          <p:nvPr>
            <p:ph type="ftr" sz="quarter" idx="11"/>
          </p:nvPr>
        </p:nvSpPr>
        <p:spPr/>
        <p:txBody>
          <a:bodyPr/>
          <a:lstStyle/>
          <a:p>
            <a:pPr>
              <a:defRPr/>
            </a:pPr>
            <a:endParaRPr lang="en-GB" altLang="en-US"/>
          </a:p>
        </p:txBody>
      </p:sp>
      <p:sp>
        <p:nvSpPr>
          <p:cNvPr id="7" name="投影片編號版面配置區 6">
            <a:extLst>
              <a:ext uri="{FF2B5EF4-FFF2-40B4-BE49-F238E27FC236}">
                <a16:creationId xmlns:a16="http://schemas.microsoft.com/office/drawing/2014/main" id="{5843007C-8130-9357-A485-645B3E4DD8C9}"/>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3326018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EC44E63-37A1-7564-97E6-7D1C7D01A513}"/>
              </a:ext>
            </a:extLst>
          </p:cNvPr>
          <p:cNvSpPr>
            <a:spLocks noGrp="1"/>
          </p:cNvSpPr>
          <p:nvPr>
            <p:ph type="title"/>
          </p:nvPr>
        </p:nvSpPr>
        <p:spPr>
          <a:xfrm>
            <a:off x="694356" y="402483"/>
            <a:ext cx="8694539" cy="1461188"/>
          </a:xfrm>
        </p:spPr>
        <p:txBody>
          <a:bodyPr/>
          <a:lstStyle/>
          <a:p>
            <a:r>
              <a:rPr lang="zh-TW" altLang="en-US"/>
              <a:t>按一下以編輯母片標題樣式</a:t>
            </a:r>
          </a:p>
        </p:txBody>
      </p:sp>
      <p:sp>
        <p:nvSpPr>
          <p:cNvPr id="3" name="文字版面配置區 2">
            <a:extLst>
              <a:ext uri="{FF2B5EF4-FFF2-40B4-BE49-F238E27FC236}">
                <a16:creationId xmlns:a16="http://schemas.microsoft.com/office/drawing/2014/main" id="{97043712-DF51-8D8A-2D92-CF3BCB196CA7}"/>
              </a:ext>
            </a:extLst>
          </p:cNvPr>
          <p:cNvSpPr>
            <a:spLocks noGrp="1"/>
          </p:cNvSpPr>
          <p:nvPr>
            <p:ph type="body" idx="1"/>
          </p:nvPr>
        </p:nvSpPr>
        <p:spPr>
          <a:xfrm>
            <a:off x="694357" y="1853171"/>
            <a:ext cx="4264576" cy="908210"/>
          </a:xfrm>
        </p:spPr>
        <p:txBody>
          <a:bodyPr anchor="b"/>
          <a:lstStyle>
            <a:lvl1pPr marL="0" indent="0">
              <a:buNone/>
              <a:defRPr sz="1984" b="1"/>
            </a:lvl1pPr>
            <a:lvl2pPr marL="378013" indent="0">
              <a:buNone/>
              <a:defRPr sz="1654" b="1"/>
            </a:lvl2pPr>
            <a:lvl3pPr marL="756026" indent="0">
              <a:buNone/>
              <a:defRPr sz="1488" b="1"/>
            </a:lvl3pPr>
            <a:lvl4pPr marL="1134039" indent="0">
              <a:buNone/>
              <a:defRPr sz="1323" b="1"/>
            </a:lvl4pPr>
            <a:lvl5pPr marL="1512052" indent="0">
              <a:buNone/>
              <a:defRPr sz="1323" b="1"/>
            </a:lvl5pPr>
            <a:lvl6pPr marL="1890065" indent="0">
              <a:buNone/>
              <a:defRPr sz="1323" b="1"/>
            </a:lvl6pPr>
            <a:lvl7pPr marL="2268078" indent="0">
              <a:buNone/>
              <a:defRPr sz="1323" b="1"/>
            </a:lvl7pPr>
            <a:lvl8pPr marL="2646091" indent="0">
              <a:buNone/>
              <a:defRPr sz="1323" b="1"/>
            </a:lvl8pPr>
            <a:lvl9pPr marL="3024104" indent="0">
              <a:buNone/>
              <a:defRPr sz="1323" b="1"/>
            </a:lvl9pPr>
          </a:lstStyle>
          <a:p>
            <a:pPr lvl="0"/>
            <a:r>
              <a:rPr lang="zh-TW" altLang="en-US"/>
              <a:t>按一下以編輯母片文字樣式</a:t>
            </a:r>
          </a:p>
        </p:txBody>
      </p:sp>
      <p:sp>
        <p:nvSpPr>
          <p:cNvPr id="4" name="內容版面配置區 3">
            <a:extLst>
              <a:ext uri="{FF2B5EF4-FFF2-40B4-BE49-F238E27FC236}">
                <a16:creationId xmlns:a16="http://schemas.microsoft.com/office/drawing/2014/main" id="{9011D769-6127-D35A-BBBC-1926B8292E97}"/>
              </a:ext>
            </a:extLst>
          </p:cNvPr>
          <p:cNvSpPr>
            <a:spLocks noGrp="1"/>
          </p:cNvSpPr>
          <p:nvPr>
            <p:ph sz="half" idx="2"/>
          </p:nvPr>
        </p:nvSpPr>
        <p:spPr>
          <a:xfrm>
            <a:off x="694357" y="2761381"/>
            <a:ext cx="4264576" cy="4061576"/>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a:extLst>
              <a:ext uri="{FF2B5EF4-FFF2-40B4-BE49-F238E27FC236}">
                <a16:creationId xmlns:a16="http://schemas.microsoft.com/office/drawing/2014/main" id="{8BF5D32F-F441-29A0-8812-0B56C4FD05EA}"/>
              </a:ext>
            </a:extLst>
          </p:cNvPr>
          <p:cNvSpPr>
            <a:spLocks noGrp="1"/>
          </p:cNvSpPr>
          <p:nvPr>
            <p:ph type="body" sz="quarter" idx="3"/>
          </p:nvPr>
        </p:nvSpPr>
        <p:spPr>
          <a:xfrm>
            <a:off x="5103316" y="1853171"/>
            <a:ext cx="4285579" cy="908210"/>
          </a:xfrm>
        </p:spPr>
        <p:txBody>
          <a:bodyPr anchor="b"/>
          <a:lstStyle>
            <a:lvl1pPr marL="0" indent="0">
              <a:buNone/>
              <a:defRPr sz="1984" b="1"/>
            </a:lvl1pPr>
            <a:lvl2pPr marL="378013" indent="0">
              <a:buNone/>
              <a:defRPr sz="1654" b="1"/>
            </a:lvl2pPr>
            <a:lvl3pPr marL="756026" indent="0">
              <a:buNone/>
              <a:defRPr sz="1488" b="1"/>
            </a:lvl3pPr>
            <a:lvl4pPr marL="1134039" indent="0">
              <a:buNone/>
              <a:defRPr sz="1323" b="1"/>
            </a:lvl4pPr>
            <a:lvl5pPr marL="1512052" indent="0">
              <a:buNone/>
              <a:defRPr sz="1323" b="1"/>
            </a:lvl5pPr>
            <a:lvl6pPr marL="1890065" indent="0">
              <a:buNone/>
              <a:defRPr sz="1323" b="1"/>
            </a:lvl6pPr>
            <a:lvl7pPr marL="2268078" indent="0">
              <a:buNone/>
              <a:defRPr sz="1323" b="1"/>
            </a:lvl7pPr>
            <a:lvl8pPr marL="2646091" indent="0">
              <a:buNone/>
              <a:defRPr sz="1323" b="1"/>
            </a:lvl8pPr>
            <a:lvl9pPr marL="3024104" indent="0">
              <a:buNone/>
              <a:defRPr sz="1323" b="1"/>
            </a:lvl9pPr>
          </a:lstStyle>
          <a:p>
            <a:pPr lvl="0"/>
            <a:r>
              <a:rPr lang="zh-TW" altLang="en-US"/>
              <a:t>按一下以編輯母片文字樣式</a:t>
            </a:r>
          </a:p>
        </p:txBody>
      </p:sp>
      <p:sp>
        <p:nvSpPr>
          <p:cNvPr id="6" name="內容版面配置區 5">
            <a:extLst>
              <a:ext uri="{FF2B5EF4-FFF2-40B4-BE49-F238E27FC236}">
                <a16:creationId xmlns:a16="http://schemas.microsoft.com/office/drawing/2014/main" id="{4CEDF51F-BCD1-9BAF-6111-471E6E4D840E}"/>
              </a:ext>
            </a:extLst>
          </p:cNvPr>
          <p:cNvSpPr>
            <a:spLocks noGrp="1"/>
          </p:cNvSpPr>
          <p:nvPr>
            <p:ph sz="quarter" idx="4"/>
          </p:nvPr>
        </p:nvSpPr>
        <p:spPr>
          <a:xfrm>
            <a:off x="5103316" y="2761381"/>
            <a:ext cx="4285579" cy="4061576"/>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a:extLst>
              <a:ext uri="{FF2B5EF4-FFF2-40B4-BE49-F238E27FC236}">
                <a16:creationId xmlns:a16="http://schemas.microsoft.com/office/drawing/2014/main" id="{D435EBCC-B240-9405-92A2-620FB96F37A8}"/>
              </a:ext>
            </a:extLst>
          </p:cNvPr>
          <p:cNvSpPr>
            <a:spLocks noGrp="1"/>
          </p:cNvSpPr>
          <p:nvPr>
            <p:ph type="dt" sz="half" idx="10"/>
          </p:nvPr>
        </p:nvSpPr>
        <p:spPr/>
        <p:txBody>
          <a:bodyPr/>
          <a:lstStyle/>
          <a:p>
            <a:pPr>
              <a:defRPr/>
            </a:pPr>
            <a:endParaRPr lang="en-GB" altLang="en-US"/>
          </a:p>
        </p:txBody>
      </p:sp>
      <p:sp>
        <p:nvSpPr>
          <p:cNvPr id="8" name="頁尾版面配置區 7">
            <a:extLst>
              <a:ext uri="{FF2B5EF4-FFF2-40B4-BE49-F238E27FC236}">
                <a16:creationId xmlns:a16="http://schemas.microsoft.com/office/drawing/2014/main" id="{4AF17DA1-37B1-3694-F3C2-1CB0A9A6A07F}"/>
              </a:ext>
            </a:extLst>
          </p:cNvPr>
          <p:cNvSpPr>
            <a:spLocks noGrp="1"/>
          </p:cNvSpPr>
          <p:nvPr>
            <p:ph type="ftr" sz="quarter" idx="11"/>
          </p:nvPr>
        </p:nvSpPr>
        <p:spPr/>
        <p:txBody>
          <a:bodyPr/>
          <a:lstStyle/>
          <a:p>
            <a:pPr>
              <a:defRPr/>
            </a:pPr>
            <a:endParaRPr lang="en-GB" altLang="en-US"/>
          </a:p>
        </p:txBody>
      </p:sp>
      <p:sp>
        <p:nvSpPr>
          <p:cNvPr id="9" name="投影片編號版面配置區 8">
            <a:extLst>
              <a:ext uri="{FF2B5EF4-FFF2-40B4-BE49-F238E27FC236}">
                <a16:creationId xmlns:a16="http://schemas.microsoft.com/office/drawing/2014/main" id="{9675F1B8-93F1-3E13-1703-388E7B1BF801}"/>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3997481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6624C7D-86AA-BA5F-7B6B-13DC700B1ABE}"/>
              </a:ext>
            </a:extLst>
          </p:cNvPr>
          <p:cNvSpPr>
            <a:spLocks noGrp="1"/>
          </p:cNvSpPr>
          <p:nvPr>
            <p:ph type="title"/>
          </p:nvPr>
        </p:nvSpPr>
        <p:spPr/>
        <p:txBody>
          <a:bodyPr/>
          <a:lstStyle/>
          <a:p>
            <a:r>
              <a:rPr lang="zh-TW" altLang="en-US"/>
              <a:t>按一下以編輯母片標題樣式</a:t>
            </a:r>
          </a:p>
        </p:txBody>
      </p:sp>
      <p:sp>
        <p:nvSpPr>
          <p:cNvPr id="3" name="日期版面配置區 2">
            <a:extLst>
              <a:ext uri="{FF2B5EF4-FFF2-40B4-BE49-F238E27FC236}">
                <a16:creationId xmlns:a16="http://schemas.microsoft.com/office/drawing/2014/main" id="{141D0BED-A599-FD57-409F-B6F006FD50CA}"/>
              </a:ext>
            </a:extLst>
          </p:cNvPr>
          <p:cNvSpPr>
            <a:spLocks noGrp="1"/>
          </p:cNvSpPr>
          <p:nvPr>
            <p:ph type="dt" sz="half" idx="10"/>
          </p:nvPr>
        </p:nvSpPr>
        <p:spPr/>
        <p:txBody>
          <a:bodyPr/>
          <a:lstStyle/>
          <a:p>
            <a:pPr>
              <a:defRPr/>
            </a:pPr>
            <a:endParaRPr lang="en-GB" altLang="en-US"/>
          </a:p>
        </p:txBody>
      </p:sp>
      <p:sp>
        <p:nvSpPr>
          <p:cNvPr id="4" name="頁尾版面配置區 3">
            <a:extLst>
              <a:ext uri="{FF2B5EF4-FFF2-40B4-BE49-F238E27FC236}">
                <a16:creationId xmlns:a16="http://schemas.microsoft.com/office/drawing/2014/main" id="{27C2EE88-E165-FA65-E52F-7E31AEBECAB7}"/>
              </a:ext>
            </a:extLst>
          </p:cNvPr>
          <p:cNvSpPr>
            <a:spLocks noGrp="1"/>
          </p:cNvSpPr>
          <p:nvPr>
            <p:ph type="ftr" sz="quarter" idx="11"/>
          </p:nvPr>
        </p:nvSpPr>
        <p:spPr/>
        <p:txBody>
          <a:bodyPr/>
          <a:lstStyle/>
          <a:p>
            <a:pPr>
              <a:defRPr/>
            </a:pPr>
            <a:endParaRPr lang="en-GB" altLang="en-US"/>
          </a:p>
        </p:txBody>
      </p:sp>
      <p:sp>
        <p:nvSpPr>
          <p:cNvPr id="5" name="投影片編號版面配置區 4">
            <a:extLst>
              <a:ext uri="{FF2B5EF4-FFF2-40B4-BE49-F238E27FC236}">
                <a16:creationId xmlns:a16="http://schemas.microsoft.com/office/drawing/2014/main" id="{74F7C2DF-35E0-8A0B-FCC9-2AB3192A65BF}"/>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1811573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a:extLst>
              <a:ext uri="{FF2B5EF4-FFF2-40B4-BE49-F238E27FC236}">
                <a16:creationId xmlns:a16="http://schemas.microsoft.com/office/drawing/2014/main" id="{75815FC1-A642-A4D8-F155-19018A51C657}"/>
              </a:ext>
            </a:extLst>
          </p:cNvPr>
          <p:cNvSpPr>
            <a:spLocks noGrp="1"/>
          </p:cNvSpPr>
          <p:nvPr>
            <p:ph type="dt" sz="half" idx="10"/>
          </p:nvPr>
        </p:nvSpPr>
        <p:spPr/>
        <p:txBody>
          <a:bodyPr/>
          <a:lstStyle/>
          <a:p>
            <a:pPr>
              <a:defRPr/>
            </a:pPr>
            <a:endParaRPr lang="en-GB" altLang="en-US"/>
          </a:p>
        </p:txBody>
      </p:sp>
      <p:sp>
        <p:nvSpPr>
          <p:cNvPr id="3" name="頁尾版面配置區 2">
            <a:extLst>
              <a:ext uri="{FF2B5EF4-FFF2-40B4-BE49-F238E27FC236}">
                <a16:creationId xmlns:a16="http://schemas.microsoft.com/office/drawing/2014/main" id="{66AB62A3-85DC-1507-771F-CD24BDD50590}"/>
              </a:ext>
            </a:extLst>
          </p:cNvPr>
          <p:cNvSpPr>
            <a:spLocks noGrp="1"/>
          </p:cNvSpPr>
          <p:nvPr>
            <p:ph type="ftr" sz="quarter" idx="11"/>
          </p:nvPr>
        </p:nvSpPr>
        <p:spPr/>
        <p:txBody>
          <a:bodyPr/>
          <a:lstStyle/>
          <a:p>
            <a:pPr>
              <a:defRPr/>
            </a:pPr>
            <a:endParaRPr lang="en-GB" altLang="en-US"/>
          </a:p>
        </p:txBody>
      </p:sp>
      <p:sp>
        <p:nvSpPr>
          <p:cNvPr id="4" name="投影片編號版面配置區 3">
            <a:extLst>
              <a:ext uri="{FF2B5EF4-FFF2-40B4-BE49-F238E27FC236}">
                <a16:creationId xmlns:a16="http://schemas.microsoft.com/office/drawing/2014/main" id="{2CC46796-67FC-B65D-C7C9-0CF52F55892E}"/>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2593298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輔助字幕的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3FC20DE-788B-E8B6-DE57-83EB4D6C490B}"/>
              </a:ext>
            </a:extLst>
          </p:cNvPr>
          <p:cNvSpPr>
            <a:spLocks noGrp="1"/>
          </p:cNvSpPr>
          <p:nvPr>
            <p:ph type="title"/>
          </p:nvPr>
        </p:nvSpPr>
        <p:spPr>
          <a:xfrm>
            <a:off x="694356" y="503978"/>
            <a:ext cx="3251264" cy="1763924"/>
          </a:xfrm>
        </p:spPr>
        <p:txBody>
          <a:bodyPr anchor="b"/>
          <a:lstStyle>
            <a:lvl1pPr>
              <a:defRPr sz="2646"/>
            </a:lvl1pPr>
          </a:lstStyle>
          <a:p>
            <a:r>
              <a:rPr lang="zh-TW" altLang="en-US"/>
              <a:t>按一下以編輯母片標題樣式</a:t>
            </a:r>
          </a:p>
        </p:txBody>
      </p:sp>
      <p:sp>
        <p:nvSpPr>
          <p:cNvPr id="3" name="內容版面配置區 2">
            <a:extLst>
              <a:ext uri="{FF2B5EF4-FFF2-40B4-BE49-F238E27FC236}">
                <a16:creationId xmlns:a16="http://schemas.microsoft.com/office/drawing/2014/main" id="{65865503-1849-D12F-41DF-D4C677C5CC4E}"/>
              </a:ext>
            </a:extLst>
          </p:cNvPr>
          <p:cNvSpPr>
            <a:spLocks noGrp="1"/>
          </p:cNvSpPr>
          <p:nvPr>
            <p:ph idx="1"/>
          </p:nvPr>
        </p:nvSpPr>
        <p:spPr>
          <a:xfrm>
            <a:off x="4285579" y="1088454"/>
            <a:ext cx="5103316" cy="5372269"/>
          </a:xfrm>
        </p:spPr>
        <p:txBody>
          <a:bodyPr/>
          <a:lstStyle>
            <a:lvl1pPr>
              <a:defRPr sz="2646"/>
            </a:lvl1pPr>
            <a:lvl2pPr>
              <a:defRPr sz="2315"/>
            </a:lvl2pPr>
            <a:lvl3pPr>
              <a:defRPr sz="1984"/>
            </a:lvl3pPr>
            <a:lvl4pPr>
              <a:defRPr sz="1654"/>
            </a:lvl4pPr>
            <a:lvl5pPr>
              <a:defRPr sz="1654"/>
            </a:lvl5pPr>
            <a:lvl6pPr>
              <a:defRPr sz="1654"/>
            </a:lvl6pPr>
            <a:lvl7pPr>
              <a:defRPr sz="1654"/>
            </a:lvl7pPr>
            <a:lvl8pPr>
              <a:defRPr sz="1654"/>
            </a:lvl8pPr>
            <a:lvl9pPr>
              <a:defRPr sz="1654"/>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a:extLst>
              <a:ext uri="{FF2B5EF4-FFF2-40B4-BE49-F238E27FC236}">
                <a16:creationId xmlns:a16="http://schemas.microsoft.com/office/drawing/2014/main" id="{BA96A4E7-6D5A-DEC4-9A4C-A9823FF409DC}"/>
              </a:ext>
            </a:extLst>
          </p:cNvPr>
          <p:cNvSpPr>
            <a:spLocks noGrp="1"/>
          </p:cNvSpPr>
          <p:nvPr>
            <p:ph type="body" sz="half" idx="2"/>
          </p:nvPr>
        </p:nvSpPr>
        <p:spPr>
          <a:xfrm>
            <a:off x="694356" y="2267902"/>
            <a:ext cx="3251264" cy="4201570"/>
          </a:xfrm>
        </p:spPr>
        <p:txBody>
          <a:bodyPr/>
          <a:lstStyle>
            <a:lvl1pPr marL="0" indent="0">
              <a:buNone/>
              <a:defRPr sz="1323"/>
            </a:lvl1pPr>
            <a:lvl2pPr marL="378013" indent="0">
              <a:buNone/>
              <a:defRPr sz="1158"/>
            </a:lvl2pPr>
            <a:lvl3pPr marL="756026" indent="0">
              <a:buNone/>
              <a:defRPr sz="992"/>
            </a:lvl3pPr>
            <a:lvl4pPr marL="1134039" indent="0">
              <a:buNone/>
              <a:defRPr sz="827"/>
            </a:lvl4pPr>
            <a:lvl5pPr marL="1512052" indent="0">
              <a:buNone/>
              <a:defRPr sz="827"/>
            </a:lvl5pPr>
            <a:lvl6pPr marL="1890065" indent="0">
              <a:buNone/>
              <a:defRPr sz="827"/>
            </a:lvl6pPr>
            <a:lvl7pPr marL="2268078" indent="0">
              <a:buNone/>
              <a:defRPr sz="827"/>
            </a:lvl7pPr>
            <a:lvl8pPr marL="2646091" indent="0">
              <a:buNone/>
              <a:defRPr sz="827"/>
            </a:lvl8pPr>
            <a:lvl9pPr marL="3024104" indent="0">
              <a:buNone/>
              <a:defRPr sz="827"/>
            </a:lvl9pPr>
          </a:lstStyle>
          <a:p>
            <a:pPr lvl="0"/>
            <a:r>
              <a:rPr lang="zh-TW" altLang="en-US"/>
              <a:t>按一下以編輯母片文字樣式</a:t>
            </a:r>
          </a:p>
        </p:txBody>
      </p:sp>
      <p:sp>
        <p:nvSpPr>
          <p:cNvPr id="5" name="日期版面配置區 4">
            <a:extLst>
              <a:ext uri="{FF2B5EF4-FFF2-40B4-BE49-F238E27FC236}">
                <a16:creationId xmlns:a16="http://schemas.microsoft.com/office/drawing/2014/main" id="{F563C3B1-EDBC-4EED-5467-09FE9522516C}"/>
              </a:ext>
            </a:extLst>
          </p:cNvPr>
          <p:cNvSpPr>
            <a:spLocks noGrp="1"/>
          </p:cNvSpPr>
          <p:nvPr>
            <p:ph type="dt" sz="half" idx="10"/>
          </p:nvPr>
        </p:nvSpPr>
        <p:spPr/>
        <p:txBody>
          <a:bodyPr/>
          <a:lstStyle/>
          <a:p>
            <a:pPr>
              <a:defRPr/>
            </a:pPr>
            <a:endParaRPr lang="en-GB" altLang="en-US"/>
          </a:p>
        </p:txBody>
      </p:sp>
      <p:sp>
        <p:nvSpPr>
          <p:cNvPr id="6" name="頁尾版面配置區 5">
            <a:extLst>
              <a:ext uri="{FF2B5EF4-FFF2-40B4-BE49-F238E27FC236}">
                <a16:creationId xmlns:a16="http://schemas.microsoft.com/office/drawing/2014/main" id="{0BECA39F-9C6A-C6EB-00DF-88E4990BA935}"/>
              </a:ext>
            </a:extLst>
          </p:cNvPr>
          <p:cNvSpPr>
            <a:spLocks noGrp="1"/>
          </p:cNvSpPr>
          <p:nvPr>
            <p:ph type="ftr" sz="quarter" idx="11"/>
          </p:nvPr>
        </p:nvSpPr>
        <p:spPr/>
        <p:txBody>
          <a:bodyPr/>
          <a:lstStyle/>
          <a:p>
            <a:pPr>
              <a:defRPr/>
            </a:pPr>
            <a:endParaRPr lang="en-GB" altLang="en-US"/>
          </a:p>
        </p:txBody>
      </p:sp>
      <p:sp>
        <p:nvSpPr>
          <p:cNvPr id="7" name="投影片編號版面配置區 6">
            <a:extLst>
              <a:ext uri="{FF2B5EF4-FFF2-40B4-BE49-F238E27FC236}">
                <a16:creationId xmlns:a16="http://schemas.microsoft.com/office/drawing/2014/main" id="{5F625B80-15B2-5E2E-1176-5EB28DC48493}"/>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1417586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輔助字幕的圖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A08DD70-ACAA-47B5-F856-3AAA5EB2A0B2}"/>
              </a:ext>
            </a:extLst>
          </p:cNvPr>
          <p:cNvSpPr>
            <a:spLocks noGrp="1"/>
          </p:cNvSpPr>
          <p:nvPr>
            <p:ph type="title"/>
          </p:nvPr>
        </p:nvSpPr>
        <p:spPr>
          <a:xfrm>
            <a:off x="694356" y="503978"/>
            <a:ext cx="3251264" cy="1763924"/>
          </a:xfrm>
        </p:spPr>
        <p:txBody>
          <a:bodyPr anchor="b"/>
          <a:lstStyle>
            <a:lvl1pPr>
              <a:defRPr sz="2646"/>
            </a:lvl1pPr>
          </a:lstStyle>
          <a:p>
            <a:r>
              <a:rPr lang="zh-TW" altLang="en-US"/>
              <a:t>按一下以編輯母片標題樣式</a:t>
            </a:r>
          </a:p>
        </p:txBody>
      </p:sp>
      <p:sp>
        <p:nvSpPr>
          <p:cNvPr id="3" name="圖片版面配置區 2">
            <a:extLst>
              <a:ext uri="{FF2B5EF4-FFF2-40B4-BE49-F238E27FC236}">
                <a16:creationId xmlns:a16="http://schemas.microsoft.com/office/drawing/2014/main" id="{32881DCB-A6B8-BDCC-FE46-A8670E86499B}"/>
              </a:ext>
            </a:extLst>
          </p:cNvPr>
          <p:cNvSpPr>
            <a:spLocks noGrp="1"/>
          </p:cNvSpPr>
          <p:nvPr>
            <p:ph type="pic" idx="1"/>
          </p:nvPr>
        </p:nvSpPr>
        <p:spPr>
          <a:xfrm>
            <a:off x="4285579" y="1088454"/>
            <a:ext cx="5103316" cy="5372269"/>
          </a:xfrm>
        </p:spPr>
        <p:txBody>
          <a:bodyPr/>
          <a:lstStyle>
            <a:lvl1pPr marL="0" indent="0">
              <a:buNone/>
              <a:defRPr sz="2646"/>
            </a:lvl1pPr>
            <a:lvl2pPr marL="378013" indent="0">
              <a:buNone/>
              <a:defRPr sz="2315"/>
            </a:lvl2pPr>
            <a:lvl3pPr marL="756026" indent="0">
              <a:buNone/>
              <a:defRPr sz="1984"/>
            </a:lvl3pPr>
            <a:lvl4pPr marL="1134039" indent="0">
              <a:buNone/>
              <a:defRPr sz="1654"/>
            </a:lvl4pPr>
            <a:lvl5pPr marL="1512052" indent="0">
              <a:buNone/>
              <a:defRPr sz="1654"/>
            </a:lvl5pPr>
            <a:lvl6pPr marL="1890065" indent="0">
              <a:buNone/>
              <a:defRPr sz="1654"/>
            </a:lvl6pPr>
            <a:lvl7pPr marL="2268078" indent="0">
              <a:buNone/>
              <a:defRPr sz="1654"/>
            </a:lvl7pPr>
            <a:lvl8pPr marL="2646091" indent="0">
              <a:buNone/>
              <a:defRPr sz="1654"/>
            </a:lvl8pPr>
            <a:lvl9pPr marL="3024104" indent="0">
              <a:buNone/>
              <a:defRPr sz="1654"/>
            </a:lvl9pPr>
          </a:lstStyle>
          <a:p>
            <a:endParaRPr lang="zh-TW" altLang="en-US"/>
          </a:p>
        </p:txBody>
      </p:sp>
      <p:sp>
        <p:nvSpPr>
          <p:cNvPr id="4" name="文字版面配置區 3">
            <a:extLst>
              <a:ext uri="{FF2B5EF4-FFF2-40B4-BE49-F238E27FC236}">
                <a16:creationId xmlns:a16="http://schemas.microsoft.com/office/drawing/2014/main" id="{AFD063CC-61B5-796A-5C2F-7FA433FC34D9}"/>
              </a:ext>
            </a:extLst>
          </p:cNvPr>
          <p:cNvSpPr>
            <a:spLocks noGrp="1"/>
          </p:cNvSpPr>
          <p:nvPr>
            <p:ph type="body" sz="half" idx="2"/>
          </p:nvPr>
        </p:nvSpPr>
        <p:spPr>
          <a:xfrm>
            <a:off x="694356" y="2267902"/>
            <a:ext cx="3251264" cy="4201570"/>
          </a:xfrm>
        </p:spPr>
        <p:txBody>
          <a:bodyPr/>
          <a:lstStyle>
            <a:lvl1pPr marL="0" indent="0">
              <a:buNone/>
              <a:defRPr sz="1323"/>
            </a:lvl1pPr>
            <a:lvl2pPr marL="378013" indent="0">
              <a:buNone/>
              <a:defRPr sz="1158"/>
            </a:lvl2pPr>
            <a:lvl3pPr marL="756026" indent="0">
              <a:buNone/>
              <a:defRPr sz="992"/>
            </a:lvl3pPr>
            <a:lvl4pPr marL="1134039" indent="0">
              <a:buNone/>
              <a:defRPr sz="827"/>
            </a:lvl4pPr>
            <a:lvl5pPr marL="1512052" indent="0">
              <a:buNone/>
              <a:defRPr sz="827"/>
            </a:lvl5pPr>
            <a:lvl6pPr marL="1890065" indent="0">
              <a:buNone/>
              <a:defRPr sz="827"/>
            </a:lvl6pPr>
            <a:lvl7pPr marL="2268078" indent="0">
              <a:buNone/>
              <a:defRPr sz="827"/>
            </a:lvl7pPr>
            <a:lvl8pPr marL="2646091" indent="0">
              <a:buNone/>
              <a:defRPr sz="827"/>
            </a:lvl8pPr>
            <a:lvl9pPr marL="3024104" indent="0">
              <a:buNone/>
              <a:defRPr sz="827"/>
            </a:lvl9pPr>
          </a:lstStyle>
          <a:p>
            <a:pPr lvl="0"/>
            <a:r>
              <a:rPr lang="zh-TW" altLang="en-US"/>
              <a:t>按一下以編輯母片文字樣式</a:t>
            </a:r>
          </a:p>
        </p:txBody>
      </p:sp>
      <p:sp>
        <p:nvSpPr>
          <p:cNvPr id="5" name="日期版面配置區 4">
            <a:extLst>
              <a:ext uri="{FF2B5EF4-FFF2-40B4-BE49-F238E27FC236}">
                <a16:creationId xmlns:a16="http://schemas.microsoft.com/office/drawing/2014/main" id="{35BC323F-26E8-8688-CBAB-E7B7DC148A36}"/>
              </a:ext>
            </a:extLst>
          </p:cNvPr>
          <p:cNvSpPr>
            <a:spLocks noGrp="1"/>
          </p:cNvSpPr>
          <p:nvPr>
            <p:ph type="dt" sz="half" idx="10"/>
          </p:nvPr>
        </p:nvSpPr>
        <p:spPr/>
        <p:txBody>
          <a:bodyPr/>
          <a:lstStyle/>
          <a:p>
            <a:pPr>
              <a:defRPr/>
            </a:pPr>
            <a:endParaRPr lang="en-GB" altLang="en-US"/>
          </a:p>
        </p:txBody>
      </p:sp>
      <p:sp>
        <p:nvSpPr>
          <p:cNvPr id="6" name="頁尾版面配置區 5">
            <a:extLst>
              <a:ext uri="{FF2B5EF4-FFF2-40B4-BE49-F238E27FC236}">
                <a16:creationId xmlns:a16="http://schemas.microsoft.com/office/drawing/2014/main" id="{BAF95544-6DAD-6B25-F1A3-9C7C1C17FF5A}"/>
              </a:ext>
            </a:extLst>
          </p:cNvPr>
          <p:cNvSpPr>
            <a:spLocks noGrp="1"/>
          </p:cNvSpPr>
          <p:nvPr>
            <p:ph type="ftr" sz="quarter" idx="11"/>
          </p:nvPr>
        </p:nvSpPr>
        <p:spPr/>
        <p:txBody>
          <a:bodyPr/>
          <a:lstStyle/>
          <a:p>
            <a:pPr>
              <a:defRPr/>
            </a:pPr>
            <a:endParaRPr lang="en-GB" altLang="en-US"/>
          </a:p>
        </p:txBody>
      </p:sp>
      <p:sp>
        <p:nvSpPr>
          <p:cNvPr id="7" name="投影片編號版面配置區 6">
            <a:extLst>
              <a:ext uri="{FF2B5EF4-FFF2-40B4-BE49-F238E27FC236}">
                <a16:creationId xmlns:a16="http://schemas.microsoft.com/office/drawing/2014/main" id="{2C0DD226-CFBA-EA5F-8457-23C000B7D1B8}"/>
              </a:ext>
            </a:extLst>
          </p:cNvPr>
          <p:cNvSpPr>
            <a:spLocks noGrp="1"/>
          </p:cNvSpPr>
          <p:nvPr>
            <p:ph type="sldNum" sz="quarter" idx="12"/>
          </p:nvPr>
        </p:nvSpPr>
        <p:spPr/>
        <p:txBody>
          <a:body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1949288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0CC3B0FB-7BA5-9DB1-1108-A40481CC53DC}"/>
              </a:ext>
            </a:extLst>
          </p:cNvPr>
          <p:cNvSpPr>
            <a:spLocks noGrp="1"/>
          </p:cNvSpPr>
          <p:nvPr>
            <p:ph type="title"/>
          </p:nvPr>
        </p:nvSpPr>
        <p:spPr>
          <a:xfrm>
            <a:off x="693043" y="402483"/>
            <a:ext cx="8694539" cy="1461188"/>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a:extLst>
              <a:ext uri="{FF2B5EF4-FFF2-40B4-BE49-F238E27FC236}">
                <a16:creationId xmlns:a16="http://schemas.microsoft.com/office/drawing/2014/main" id="{257D90BB-71D5-16EB-EF8D-D826D431B752}"/>
              </a:ext>
            </a:extLst>
          </p:cNvPr>
          <p:cNvSpPr>
            <a:spLocks noGrp="1"/>
          </p:cNvSpPr>
          <p:nvPr>
            <p:ph type="body" idx="1"/>
          </p:nvPr>
        </p:nvSpPr>
        <p:spPr>
          <a:xfrm>
            <a:off x="693043" y="2012414"/>
            <a:ext cx="8694539" cy="4796544"/>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a:extLst>
              <a:ext uri="{FF2B5EF4-FFF2-40B4-BE49-F238E27FC236}">
                <a16:creationId xmlns:a16="http://schemas.microsoft.com/office/drawing/2014/main" id="{9EEEFE11-C0AC-21E1-1FB4-D690A9B4C6FD}"/>
              </a:ext>
            </a:extLst>
          </p:cNvPr>
          <p:cNvSpPr>
            <a:spLocks noGrp="1"/>
          </p:cNvSpPr>
          <p:nvPr>
            <p:ph type="dt" sz="half" idx="2"/>
          </p:nvPr>
        </p:nvSpPr>
        <p:spPr>
          <a:xfrm>
            <a:off x="693043" y="7006699"/>
            <a:ext cx="2268141" cy="402483"/>
          </a:xfrm>
          <a:prstGeom prst="rect">
            <a:avLst/>
          </a:prstGeom>
        </p:spPr>
        <p:txBody>
          <a:bodyPr vert="horz" lIns="91440" tIns="45720" rIns="91440" bIns="45720" rtlCol="0" anchor="ctr"/>
          <a:lstStyle>
            <a:lvl1pPr algn="l">
              <a:defRPr sz="992">
                <a:solidFill>
                  <a:schemeClr val="tx1">
                    <a:tint val="75000"/>
                  </a:schemeClr>
                </a:solidFill>
              </a:defRPr>
            </a:lvl1pPr>
          </a:lstStyle>
          <a:p>
            <a:pPr>
              <a:defRPr/>
            </a:pPr>
            <a:endParaRPr lang="en-GB" altLang="en-US"/>
          </a:p>
        </p:txBody>
      </p:sp>
      <p:sp>
        <p:nvSpPr>
          <p:cNvPr id="5" name="頁尾版面配置區 4">
            <a:extLst>
              <a:ext uri="{FF2B5EF4-FFF2-40B4-BE49-F238E27FC236}">
                <a16:creationId xmlns:a16="http://schemas.microsoft.com/office/drawing/2014/main" id="{4588D4D1-5E2F-6BAD-0EB4-9B8F0E3010FE}"/>
              </a:ext>
            </a:extLst>
          </p:cNvPr>
          <p:cNvSpPr>
            <a:spLocks noGrp="1"/>
          </p:cNvSpPr>
          <p:nvPr>
            <p:ph type="ftr" sz="quarter" idx="3"/>
          </p:nvPr>
        </p:nvSpPr>
        <p:spPr>
          <a:xfrm>
            <a:off x="3339207" y="7006699"/>
            <a:ext cx="3402211" cy="402483"/>
          </a:xfrm>
          <a:prstGeom prst="rect">
            <a:avLst/>
          </a:prstGeom>
        </p:spPr>
        <p:txBody>
          <a:bodyPr vert="horz" lIns="91440" tIns="45720" rIns="91440" bIns="45720" rtlCol="0" anchor="ctr"/>
          <a:lstStyle>
            <a:lvl1pPr algn="ctr">
              <a:defRPr sz="992">
                <a:solidFill>
                  <a:schemeClr val="tx1">
                    <a:tint val="75000"/>
                  </a:schemeClr>
                </a:solidFill>
              </a:defRPr>
            </a:lvl1pPr>
          </a:lstStyle>
          <a:p>
            <a:pPr>
              <a:defRPr/>
            </a:pPr>
            <a:endParaRPr lang="en-GB" altLang="en-US"/>
          </a:p>
        </p:txBody>
      </p:sp>
      <p:sp>
        <p:nvSpPr>
          <p:cNvPr id="6" name="投影片編號版面配置區 5">
            <a:extLst>
              <a:ext uri="{FF2B5EF4-FFF2-40B4-BE49-F238E27FC236}">
                <a16:creationId xmlns:a16="http://schemas.microsoft.com/office/drawing/2014/main" id="{8A91C51D-6C64-6EDF-F8D9-D7A1DD278959}"/>
              </a:ext>
            </a:extLst>
          </p:cNvPr>
          <p:cNvSpPr>
            <a:spLocks noGrp="1"/>
          </p:cNvSpPr>
          <p:nvPr>
            <p:ph type="sldNum" sz="quarter" idx="4"/>
          </p:nvPr>
        </p:nvSpPr>
        <p:spPr>
          <a:xfrm>
            <a:off x="7119441" y="7006699"/>
            <a:ext cx="2268141" cy="402483"/>
          </a:xfrm>
          <a:prstGeom prst="rect">
            <a:avLst/>
          </a:prstGeom>
        </p:spPr>
        <p:txBody>
          <a:bodyPr vert="horz" lIns="91440" tIns="45720" rIns="91440" bIns="45720" rtlCol="0" anchor="ctr"/>
          <a:lstStyle>
            <a:lvl1pPr algn="r">
              <a:defRPr sz="992">
                <a:solidFill>
                  <a:schemeClr val="tx1">
                    <a:tint val="75000"/>
                  </a:schemeClr>
                </a:solidFill>
              </a:defRPr>
            </a:lvl1pPr>
          </a:lstStyle>
          <a:p>
            <a:pPr>
              <a:defRPr/>
            </a:pPr>
            <a:fld id="{6205DCA1-97E6-4B4D-9942-61957B319489}" type="slidenum">
              <a:rPr lang="en-GB" altLang="en-US" smtClean="0"/>
              <a:pPr>
                <a:defRPr/>
              </a:pPr>
              <a:t>‹#›</a:t>
            </a:fld>
            <a:endParaRPr lang="en-GB" altLang="en-US"/>
          </a:p>
        </p:txBody>
      </p:sp>
    </p:spTree>
    <p:extLst>
      <p:ext uri="{BB962C8B-B14F-4D97-AF65-F5344CB8AC3E}">
        <p14:creationId xmlns:p14="http://schemas.microsoft.com/office/powerpoint/2010/main" val="153558169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756026" rtl="0" eaLnBrk="1" latinLnBrk="0" hangingPunct="1">
        <a:lnSpc>
          <a:spcPct val="90000"/>
        </a:lnSpc>
        <a:spcBef>
          <a:spcPct val="0"/>
        </a:spcBef>
        <a:buNone/>
        <a:defRPr sz="3638" kern="1200">
          <a:solidFill>
            <a:schemeClr val="tx1"/>
          </a:solidFill>
          <a:latin typeface="+mj-lt"/>
          <a:ea typeface="+mj-ea"/>
          <a:cs typeface="+mj-cs"/>
        </a:defRPr>
      </a:lvl1pPr>
    </p:titleStyle>
    <p:bodyStyle>
      <a:lvl1pPr marL="189006" indent="-189006" algn="l" defTabSz="756026"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7019" indent="-189006" algn="l" defTabSz="756026"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5032" indent="-189006" algn="l" defTabSz="756026" rtl="0" eaLnBrk="1" latinLnBrk="0" hangingPunct="1">
        <a:lnSpc>
          <a:spcPct val="90000"/>
        </a:lnSpc>
        <a:spcBef>
          <a:spcPts val="413"/>
        </a:spcBef>
        <a:buFont typeface="Arial" panose="020B0604020202020204" pitchFamily="34" charset="0"/>
        <a:buChar char="•"/>
        <a:defRPr sz="1654" kern="1200">
          <a:solidFill>
            <a:schemeClr val="tx1"/>
          </a:solidFill>
          <a:latin typeface="+mn-lt"/>
          <a:ea typeface="+mn-ea"/>
          <a:cs typeface="+mn-cs"/>
        </a:defRPr>
      </a:lvl3pPr>
      <a:lvl4pPr marL="1323045"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1058"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9071"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7084"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5097"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3110"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zh-TW"/>
      </a:defPPr>
      <a:lvl1pPr marL="0" algn="l" defTabSz="756026" rtl="0" eaLnBrk="1" latinLnBrk="0" hangingPunct="1">
        <a:defRPr sz="1488" kern="1200">
          <a:solidFill>
            <a:schemeClr val="tx1"/>
          </a:solidFill>
          <a:latin typeface="+mn-lt"/>
          <a:ea typeface="+mn-ea"/>
          <a:cs typeface="+mn-cs"/>
        </a:defRPr>
      </a:lvl1pPr>
      <a:lvl2pPr marL="378013" algn="l" defTabSz="756026" rtl="0" eaLnBrk="1" latinLnBrk="0" hangingPunct="1">
        <a:defRPr sz="1488" kern="1200">
          <a:solidFill>
            <a:schemeClr val="tx1"/>
          </a:solidFill>
          <a:latin typeface="+mn-lt"/>
          <a:ea typeface="+mn-ea"/>
          <a:cs typeface="+mn-cs"/>
        </a:defRPr>
      </a:lvl2pPr>
      <a:lvl3pPr marL="756026" algn="l" defTabSz="756026" rtl="0" eaLnBrk="1" latinLnBrk="0" hangingPunct="1">
        <a:defRPr sz="1488" kern="1200">
          <a:solidFill>
            <a:schemeClr val="tx1"/>
          </a:solidFill>
          <a:latin typeface="+mn-lt"/>
          <a:ea typeface="+mn-ea"/>
          <a:cs typeface="+mn-cs"/>
        </a:defRPr>
      </a:lvl3pPr>
      <a:lvl4pPr marL="1134039" algn="l" defTabSz="756026" rtl="0" eaLnBrk="1" latinLnBrk="0" hangingPunct="1">
        <a:defRPr sz="1488" kern="1200">
          <a:solidFill>
            <a:schemeClr val="tx1"/>
          </a:solidFill>
          <a:latin typeface="+mn-lt"/>
          <a:ea typeface="+mn-ea"/>
          <a:cs typeface="+mn-cs"/>
        </a:defRPr>
      </a:lvl4pPr>
      <a:lvl5pPr marL="1512052" algn="l" defTabSz="756026" rtl="0" eaLnBrk="1" latinLnBrk="0" hangingPunct="1">
        <a:defRPr sz="1488" kern="1200">
          <a:solidFill>
            <a:schemeClr val="tx1"/>
          </a:solidFill>
          <a:latin typeface="+mn-lt"/>
          <a:ea typeface="+mn-ea"/>
          <a:cs typeface="+mn-cs"/>
        </a:defRPr>
      </a:lvl5pPr>
      <a:lvl6pPr marL="1890065" algn="l" defTabSz="756026" rtl="0" eaLnBrk="1" latinLnBrk="0" hangingPunct="1">
        <a:defRPr sz="1488" kern="1200">
          <a:solidFill>
            <a:schemeClr val="tx1"/>
          </a:solidFill>
          <a:latin typeface="+mn-lt"/>
          <a:ea typeface="+mn-ea"/>
          <a:cs typeface="+mn-cs"/>
        </a:defRPr>
      </a:lvl6pPr>
      <a:lvl7pPr marL="2268078" algn="l" defTabSz="756026" rtl="0" eaLnBrk="1" latinLnBrk="0" hangingPunct="1">
        <a:defRPr sz="1488" kern="1200">
          <a:solidFill>
            <a:schemeClr val="tx1"/>
          </a:solidFill>
          <a:latin typeface="+mn-lt"/>
          <a:ea typeface="+mn-ea"/>
          <a:cs typeface="+mn-cs"/>
        </a:defRPr>
      </a:lvl7pPr>
      <a:lvl8pPr marL="2646091" algn="l" defTabSz="756026" rtl="0" eaLnBrk="1" latinLnBrk="0" hangingPunct="1">
        <a:defRPr sz="1488" kern="1200">
          <a:solidFill>
            <a:schemeClr val="tx1"/>
          </a:solidFill>
          <a:latin typeface="+mn-lt"/>
          <a:ea typeface="+mn-ea"/>
          <a:cs typeface="+mn-cs"/>
        </a:defRPr>
      </a:lvl8pPr>
      <a:lvl9pPr marL="3024104" algn="l" defTabSz="756026"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imagej.net/plugins/stardist" TargetMode="External"/><Relationship Id="rId2" Type="http://schemas.openxmlformats.org/officeDocument/2006/relationships/hyperlink" Target="https://www.anaconda.com/products/individual"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nbviewer.jupyter.org/github/stardist/stardist/blob/master/examples/2D/2_training.ipynb"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0.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s://imagej.net/Fiji/Downloads" TargetMode="External"/><Relationship Id="rId7" Type="http://schemas.openxmlformats.org/officeDocument/2006/relationships/image" Target="../media/image8.png"/><Relationship Id="rId2" Type="http://schemas.openxmlformats.org/officeDocument/2006/relationships/hyperlink" Target="https://sourceforge.net/p/vdfiltermod/wiki/Home/" TargetMode="Externa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www.anaconda.com/products/individual" TargetMode="External"/><Relationship Id="rId4" Type="http://schemas.openxmlformats.org/officeDocument/2006/relationships/hyperlink" Target="https://qupath.github.io/" TargetMode="External"/><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bwMode="auto">
          <a:xfrm>
            <a:off x="1079872" y="283599"/>
            <a:ext cx="7704856" cy="1166441"/>
          </a:xfrm>
        </p:spPr>
        <p:txBody>
          <a:bodyPr wrap="square" numCol="1" anchorCtr="0" compatLnSpc="1">
            <a:prstTxWarp prst="textNoShape">
              <a:avLst/>
            </a:prstTxWarp>
          </a:bodyPr>
          <a:lstStyle/>
          <a:p>
            <a:pPr algn="ctr"/>
            <a:r>
              <a:rPr lang="en-US" altLang="en-US" sz="3600" dirty="0">
                <a:solidFill>
                  <a:srgbClr val="0000FF"/>
                </a:solidFill>
                <a:latin typeface="+mn-lt"/>
              </a:rPr>
              <a:t>Common </a:t>
            </a:r>
            <a:r>
              <a:rPr lang="en-US" altLang="en-US" sz="3600" dirty="0" err="1">
                <a:solidFill>
                  <a:srgbClr val="0000FF"/>
                </a:solidFill>
                <a:latin typeface="+mn-lt"/>
              </a:rPr>
              <a:t>watermeal</a:t>
            </a:r>
            <a:r>
              <a:rPr lang="en-US" altLang="en-US" sz="3600" dirty="0">
                <a:solidFill>
                  <a:srgbClr val="0000FF"/>
                </a:solidFill>
                <a:latin typeface="+mn-lt"/>
              </a:rPr>
              <a:t> (</a:t>
            </a:r>
            <a:r>
              <a:rPr lang="en-US" altLang="en-US" sz="3600" i="1" dirty="0" err="1">
                <a:solidFill>
                  <a:srgbClr val="0000FF"/>
                </a:solidFill>
                <a:latin typeface="+mn-lt"/>
              </a:rPr>
              <a:t>Wolffia</a:t>
            </a:r>
            <a:r>
              <a:rPr lang="en-US" altLang="en-US" sz="3600" i="1" dirty="0">
                <a:solidFill>
                  <a:srgbClr val="0000FF"/>
                </a:solidFill>
                <a:latin typeface="+mn-lt"/>
              </a:rPr>
              <a:t> </a:t>
            </a:r>
            <a:r>
              <a:rPr lang="en-US" altLang="en-US" sz="3600" i="1" dirty="0" err="1">
                <a:solidFill>
                  <a:srgbClr val="0000FF"/>
                </a:solidFill>
                <a:latin typeface="+mn-lt"/>
              </a:rPr>
              <a:t>globosa</a:t>
            </a:r>
            <a:r>
              <a:rPr lang="en-US" altLang="en-US" sz="3600" dirty="0">
                <a:solidFill>
                  <a:srgbClr val="0000FF"/>
                </a:solidFill>
                <a:latin typeface="+mn-lt"/>
              </a:rPr>
              <a:t>) detection in </a:t>
            </a:r>
            <a:r>
              <a:rPr lang="en-US" altLang="en-US" sz="3600" dirty="0" err="1">
                <a:solidFill>
                  <a:srgbClr val="0000FF"/>
                </a:solidFill>
                <a:latin typeface="+mn-lt"/>
              </a:rPr>
              <a:t>ImageJ</a:t>
            </a:r>
            <a:r>
              <a:rPr lang="en-US" altLang="en-US" sz="3600" dirty="0">
                <a:solidFill>
                  <a:srgbClr val="0000FF"/>
                </a:solidFill>
                <a:latin typeface="+mn-lt"/>
              </a:rPr>
              <a:t> using </a:t>
            </a:r>
            <a:r>
              <a:rPr lang="en-US" altLang="en-US" sz="3600" dirty="0" err="1">
                <a:solidFill>
                  <a:srgbClr val="0000FF"/>
                </a:solidFill>
                <a:latin typeface="+mn-lt"/>
              </a:rPr>
              <a:t>StarDist</a:t>
            </a:r>
            <a:endParaRPr lang="en-US" altLang="en-US" sz="3600" dirty="0">
              <a:solidFill>
                <a:srgbClr val="0000FF"/>
              </a:solidFill>
              <a:latin typeface="+mn-lt"/>
            </a:endParaRPr>
          </a:p>
        </p:txBody>
      </p:sp>
      <p:pic>
        <p:nvPicPr>
          <p:cNvPr id="2" name="Picture 4">
            <a:extLst>
              <a:ext uri="{FF2B5EF4-FFF2-40B4-BE49-F238E27FC236}">
                <a16:creationId xmlns:a16="http://schemas.microsoft.com/office/drawing/2014/main" id="{F662DC8F-1A3E-5758-3202-2B4534AC92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840" y="5519025"/>
            <a:ext cx="3039977" cy="1127122"/>
          </a:xfrm>
          <a:prstGeom prst="rect">
            <a:avLst/>
          </a:prstGeom>
        </p:spPr>
      </p:pic>
      <p:sp>
        <p:nvSpPr>
          <p:cNvPr id="4" name="TextBox 5">
            <a:extLst>
              <a:ext uri="{FF2B5EF4-FFF2-40B4-BE49-F238E27FC236}">
                <a16:creationId xmlns:a16="http://schemas.microsoft.com/office/drawing/2014/main" id="{C0DBFFC8-FD73-5B1D-3A2A-BC922725FCE5}"/>
              </a:ext>
            </a:extLst>
          </p:cNvPr>
          <p:cNvSpPr txBox="1"/>
          <p:nvPr/>
        </p:nvSpPr>
        <p:spPr>
          <a:xfrm>
            <a:off x="3849748" y="5436021"/>
            <a:ext cx="3868775" cy="1477328"/>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Kevin Adi </a:t>
            </a:r>
            <a:r>
              <a:rPr lang="en-US" b="1" dirty="0" err="1">
                <a:latin typeface="Times New Roman" panose="02020603050405020304" pitchFamily="18" charset="0"/>
                <a:cs typeface="Times New Roman" panose="02020603050405020304" pitchFamily="18" charset="0"/>
              </a:rPr>
              <a:t>Kurnia</a:t>
            </a:r>
            <a:endParaRPr lang="en-US" b="1" dirty="0">
              <a:latin typeface="Times New Roman" panose="02020603050405020304" pitchFamily="18" charset="0"/>
              <a:cs typeface="Times New Roman" panose="02020603050405020304" pitchFamily="18" charset="0"/>
            </a:endParaRPr>
          </a:p>
          <a:p>
            <a:pPr algn="ctr"/>
            <a:r>
              <a:rPr lang="en-US" b="1" dirty="0">
                <a:latin typeface="Times New Roman" panose="02020603050405020304" pitchFamily="18" charset="0"/>
                <a:cs typeface="Times New Roman" panose="02020603050405020304" pitchFamily="18" charset="0"/>
              </a:rPr>
              <a:t>PhD Candidate</a:t>
            </a:r>
          </a:p>
          <a:p>
            <a:pPr algn="ctr"/>
            <a:r>
              <a:rPr lang="en-US" b="1" dirty="0">
                <a:latin typeface="Times New Roman" panose="02020603050405020304" pitchFamily="18" charset="0"/>
                <a:cs typeface="Times New Roman" panose="02020603050405020304" pitchFamily="18" charset="0"/>
              </a:rPr>
              <a:t>Department of Chemistry</a:t>
            </a:r>
          </a:p>
          <a:p>
            <a:pPr algn="ctr"/>
            <a:r>
              <a:rPr lang="en-US" b="1" dirty="0">
                <a:latin typeface="Times New Roman" panose="02020603050405020304" pitchFamily="18" charset="0"/>
                <a:cs typeface="Times New Roman" panose="02020603050405020304" pitchFamily="18" charset="0"/>
              </a:rPr>
              <a:t>Chung Yuan Christian University</a:t>
            </a:r>
          </a:p>
          <a:p>
            <a:pPr algn="ctr"/>
            <a:r>
              <a:rPr lang="en-US" b="1" dirty="0">
                <a:latin typeface="Times New Roman" panose="02020603050405020304" pitchFamily="18" charset="0"/>
                <a:cs typeface="Times New Roman" panose="02020603050405020304" pitchFamily="18" charset="0"/>
              </a:rPr>
              <a:t>Advisor: Prof. Chung-Der Hsiao</a:t>
            </a:r>
          </a:p>
        </p:txBody>
      </p:sp>
      <p:pic>
        <p:nvPicPr>
          <p:cNvPr id="6" name="圖片 5">
            <a:extLst>
              <a:ext uri="{FF2B5EF4-FFF2-40B4-BE49-F238E27FC236}">
                <a16:creationId xmlns:a16="http://schemas.microsoft.com/office/drawing/2014/main" id="{1D1FBE7B-4481-E8D7-64CC-0A9F9E71635B}"/>
              </a:ext>
            </a:extLst>
          </p:cNvPr>
          <p:cNvPicPr>
            <a:picLocks noChangeAspect="1"/>
          </p:cNvPicPr>
          <p:nvPr/>
        </p:nvPicPr>
        <p:blipFill>
          <a:blip r:embed="rId3"/>
          <a:stretch>
            <a:fillRect/>
          </a:stretch>
        </p:blipFill>
        <p:spPr>
          <a:xfrm>
            <a:off x="7776616" y="5315698"/>
            <a:ext cx="1133475" cy="1495425"/>
          </a:xfrm>
          <a:prstGeom prst="rect">
            <a:avLst/>
          </a:prstGeom>
        </p:spPr>
      </p:pic>
      <p:pic>
        <p:nvPicPr>
          <p:cNvPr id="7" name="Content Placeholder 3">
            <a:extLst>
              <a:ext uri="{FF2B5EF4-FFF2-40B4-BE49-F238E27FC236}">
                <a16:creationId xmlns:a16="http://schemas.microsoft.com/office/drawing/2014/main" id="{041AEF5F-7B72-092C-962D-56C1A5F8D6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55936" y="1733347"/>
            <a:ext cx="4202204" cy="3233676"/>
          </a:xfrm>
          <a:prstGeom prst="rect">
            <a:avLst/>
          </a:prstGeom>
        </p:spPr>
      </p:pic>
      <p:pic>
        <p:nvPicPr>
          <p:cNvPr id="8" name="圖片 7">
            <a:extLst>
              <a:ext uri="{FF2B5EF4-FFF2-40B4-BE49-F238E27FC236}">
                <a16:creationId xmlns:a16="http://schemas.microsoft.com/office/drawing/2014/main" id="{963A5D41-6B53-9A0B-ADCE-D2460BF47A1E}"/>
              </a:ext>
            </a:extLst>
          </p:cNvPr>
          <p:cNvPicPr>
            <a:picLocks noChangeAspect="1"/>
          </p:cNvPicPr>
          <p:nvPr/>
        </p:nvPicPr>
        <p:blipFill>
          <a:blip r:embed="rId5"/>
          <a:stretch>
            <a:fillRect/>
          </a:stretch>
        </p:blipFill>
        <p:spPr>
          <a:xfrm>
            <a:off x="6192441" y="1854761"/>
            <a:ext cx="1368152" cy="1400804"/>
          </a:xfrm>
          <a:prstGeom prst="rect">
            <a:avLst/>
          </a:prstGeom>
        </p:spPr>
      </p:pic>
      <p:pic>
        <p:nvPicPr>
          <p:cNvPr id="9" name="圖片 8">
            <a:extLst>
              <a:ext uri="{FF2B5EF4-FFF2-40B4-BE49-F238E27FC236}">
                <a16:creationId xmlns:a16="http://schemas.microsoft.com/office/drawing/2014/main" id="{64F9F2DD-91AE-CA8D-244D-CF0C65217E04}"/>
              </a:ext>
            </a:extLst>
          </p:cNvPr>
          <p:cNvPicPr>
            <a:picLocks noChangeAspect="1"/>
          </p:cNvPicPr>
          <p:nvPr/>
        </p:nvPicPr>
        <p:blipFill>
          <a:blip r:embed="rId6"/>
          <a:stretch>
            <a:fillRect/>
          </a:stretch>
        </p:blipFill>
        <p:spPr>
          <a:xfrm>
            <a:off x="6226263" y="3429000"/>
            <a:ext cx="1477329" cy="147732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043" y="400030"/>
            <a:ext cx="8694539" cy="957132"/>
          </a:xfrm>
        </p:spPr>
        <p:txBody>
          <a:bodyPr>
            <a:normAutofit/>
          </a:bodyPr>
          <a:lstStyle/>
          <a:p>
            <a:pPr algn="ctr" defTabSz="503972" fontAlgn="auto">
              <a:spcAft>
                <a:spcPts val="0"/>
              </a:spcAft>
              <a:defRPr/>
            </a:pPr>
            <a:r>
              <a:rPr lang="en-US" sz="3200" i="1" dirty="0" err="1">
                <a:solidFill>
                  <a:srgbClr val="0000FF"/>
                </a:solidFill>
                <a:latin typeface="+mn-lt"/>
              </a:rPr>
              <a:t>Wolffia</a:t>
            </a:r>
            <a:r>
              <a:rPr lang="en-US" sz="3200" i="1" dirty="0">
                <a:solidFill>
                  <a:srgbClr val="0000FF"/>
                </a:solidFill>
                <a:latin typeface="+mn-lt"/>
              </a:rPr>
              <a:t> </a:t>
            </a:r>
            <a:r>
              <a:rPr lang="en-US" sz="3200" i="1" dirty="0" err="1">
                <a:solidFill>
                  <a:srgbClr val="0000FF"/>
                </a:solidFill>
                <a:latin typeface="+mn-lt"/>
              </a:rPr>
              <a:t>globosa</a:t>
            </a:r>
            <a:r>
              <a:rPr lang="en-US" sz="3200" dirty="0">
                <a:solidFill>
                  <a:srgbClr val="0000FF"/>
                </a:solidFill>
                <a:latin typeface="+mn-lt"/>
              </a:rPr>
              <a:t> video recording in </a:t>
            </a:r>
            <a:r>
              <a:rPr lang="en-US" sz="3200" dirty="0" err="1">
                <a:solidFill>
                  <a:srgbClr val="0000FF"/>
                </a:solidFill>
                <a:latin typeface="+mn-lt"/>
              </a:rPr>
              <a:t>Zebrabox</a:t>
            </a:r>
            <a:endParaRPr lang="en-US" sz="3200" dirty="0">
              <a:solidFill>
                <a:srgbClr val="0000FF"/>
              </a:solidFill>
              <a:latin typeface="+mn-lt"/>
            </a:endParaRPr>
          </a:p>
        </p:txBody>
      </p:sp>
      <p:sp>
        <p:nvSpPr>
          <p:cNvPr id="3" name="Content Placeholder 2"/>
          <p:cNvSpPr>
            <a:spLocks noGrp="1"/>
          </p:cNvSpPr>
          <p:nvPr>
            <p:ph idx="1"/>
          </p:nvPr>
        </p:nvSpPr>
        <p:spPr>
          <a:xfrm>
            <a:off x="717297" y="1835621"/>
            <a:ext cx="8102952" cy="4278312"/>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Protocol parameters window will pop up where we can set the recording duration which we set to </a:t>
            </a:r>
            <a:r>
              <a:rPr lang="en-US" sz="1984" dirty="0">
                <a:solidFill>
                  <a:srgbClr val="FF0000"/>
                </a:solidFill>
              </a:rPr>
              <a:t>6 seconds </a:t>
            </a:r>
            <a:r>
              <a:rPr lang="en-US" sz="1984" dirty="0">
                <a:solidFill>
                  <a:schemeClr val="tx1">
                    <a:lumMod val="75000"/>
                    <a:lumOff val="25000"/>
                  </a:schemeClr>
                </a:solidFill>
              </a:rPr>
              <a:t>and set the video generator</a:t>
            </a:r>
          </a:p>
        </p:txBody>
      </p:sp>
      <p:grpSp>
        <p:nvGrpSpPr>
          <p:cNvPr id="4" name="群組 3">
            <a:extLst>
              <a:ext uri="{FF2B5EF4-FFF2-40B4-BE49-F238E27FC236}">
                <a16:creationId xmlns:a16="http://schemas.microsoft.com/office/drawing/2014/main" id="{7DFF913D-125B-CA1B-E850-B38F627643D5}"/>
              </a:ext>
            </a:extLst>
          </p:cNvPr>
          <p:cNvGrpSpPr>
            <a:grpSpLocks noChangeAspect="1"/>
          </p:cNvGrpSpPr>
          <p:nvPr/>
        </p:nvGrpSpPr>
        <p:grpSpPr>
          <a:xfrm>
            <a:off x="693043" y="2987749"/>
            <a:ext cx="8853489" cy="3044032"/>
            <a:chOff x="1077913" y="3378200"/>
            <a:chExt cx="6810375" cy="2341563"/>
          </a:xfrm>
        </p:grpSpPr>
        <p:pic>
          <p:nvPicPr>
            <p:cNvPr id="18436" name="Picture 3"/>
            <p:cNvPicPr>
              <a:picLocks noChangeAspect="1" noChangeArrowheads="1"/>
            </p:cNvPicPr>
            <p:nvPr/>
          </p:nvPicPr>
          <p:blipFill>
            <a:blip r:embed="rId2">
              <a:extLst>
                <a:ext uri="{28A0092B-C50C-407E-A947-70E740481C1C}">
                  <a14:useLocalDpi xmlns:a14="http://schemas.microsoft.com/office/drawing/2010/main" val="0"/>
                </a:ext>
              </a:extLst>
            </a:blip>
            <a:srcRect l="34943" t="29691" r="35052" b="33473"/>
            <a:stretch>
              <a:fillRect/>
            </a:stretch>
          </p:blipFill>
          <p:spPr bwMode="auto">
            <a:xfrm>
              <a:off x="1077913" y="3382963"/>
              <a:ext cx="3384550" cy="2336800"/>
            </a:xfrm>
            <a:prstGeom prst="rect">
              <a:avLst/>
            </a:prstGeom>
            <a:noFill/>
            <a:ln>
              <a:noFill/>
            </a:ln>
            <a:effectLst/>
            <a:extLst>
              <a:ext uri="{909E8E84-426E-40DD-AFC4-6F175D3DCCD1}">
                <a14:hiddenFill xmlns:a14="http://schemas.microsoft.com/office/drawing/2010/main">
                  <a:blipFill dpi="0" rotWithShape="0">
                    <a:blip/>
                    <a:srcRect l="34943" t="29691" r="35052" b="33473"/>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37" name="Picture 3"/>
            <p:cNvPicPr>
              <a:picLocks noChangeAspect="1" noChangeArrowheads="1"/>
            </p:cNvPicPr>
            <p:nvPr/>
          </p:nvPicPr>
          <p:blipFill>
            <a:blip r:embed="rId3">
              <a:extLst>
                <a:ext uri="{28A0092B-C50C-407E-A947-70E740481C1C}">
                  <a14:useLocalDpi xmlns:a14="http://schemas.microsoft.com/office/drawing/2010/main" val="0"/>
                </a:ext>
              </a:extLst>
            </a:blip>
            <a:srcRect l="34943" t="29691" r="35052" b="33473"/>
            <a:stretch>
              <a:fillRect/>
            </a:stretch>
          </p:blipFill>
          <p:spPr bwMode="auto">
            <a:xfrm>
              <a:off x="4495800" y="3378200"/>
              <a:ext cx="3392488" cy="2341563"/>
            </a:xfrm>
            <a:prstGeom prst="rect">
              <a:avLst/>
            </a:prstGeom>
            <a:noFill/>
            <a:ln>
              <a:noFill/>
            </a:ln>
            <a:effectLst/>
            <a:extLst>
              <a:ext uri="{909E8E84-426E-40DD-AFC4-6F175D3DCCD1}">
                <a14:hiddenFill xmlns:a14="http://schemas.microsoft.com/office/drawing/2010/main">
                  <a:blipFill dpi="0" rotWithShape="0">
                    <a:blip/>
                    <a:srcRect l="34943" t="29691" r="35052" b="33473"/>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8"/>
            <p:cNvSpPr/>
            <p:nvPr/>
          </p:nvSpPr>
          <p:spPr>
            <a:xfrm>
              <a:off x="2952750" y="3954463"/>
              <a:ext cx="287338" cy="1428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Rectangle 9"/>
            <p:cNvSpPr/>
            <p:nvPr/>
          </p:nvSpPr>
          <p:spPr>
            <a:xfrm>
              <a:off x="5472113" y="3641725"/>
              <a:ext cx="360362" cy="1428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ectangle 10"/>
            <p:cNvSpPr/>
            <p:nvPr/>
          </p:nvSpPr>
          <p:spPr>
            <a:xfrm>
              <a:off x="4752975" y="4097338"/>
              <a:ext cx="1655763" cy="215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Rectangle 11"/>
            <p:cNvSpPr/>
            <p:nvPr/>
          </p:nvSpPr>
          <p:spPr>
            <a:xfrm>
              <a:off x="1584325" y="3665538"/>
              <a:ext cx="287338" cy="14446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5529" y="1619597"/>
            <a:ext cx="7825183" cy="4278312"/>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After we create the protocol, then we can execute the protocol and save our experiment by navigating to Experiment &gt; Execute, then selecting our save directory.</a:t>
            </a:r>
          </a:p>
        </p:txBody>
      </p:sp>
      <p:grpSp>
        <p:nvGrpSpPr>
          <p:cNvPr id="7" name="群組 6">
            <a:extLst>
              <a:ext uri="{FF2B5EF4-FFF2-40B4-BE49-F238E27FC236}">
                <a16:creationId xmlns:a16="http://schemas.microsoft.com/office/drawing/2014/main" id="{05271AD6-1AAE-050A-0B10-9E0A3CA07DFA}"/>
              </a:ext>
            </a:extLst>
          </p:cNvPr>
          <p:cNvGrpSpPr>
            <a:grpSpLocks noChangeAspect="1"/>
          </p:cNvGrpSpPr>
          <p:nvPr/>
        </p:nvGrpSpPr>
        <p:grpSpPr>
          <a:xfrm>
            <a:off x="920035" y="2756613"/>
            <a:ext cx="8240554" cy="4424732"/>
            <a:chOff x="1368425" y="3381375"/>
            <a:chExt cx="6767513" cy="3633788"/>
          </a:xfrm>
        </p:grpSpPr>
        <p:pic>
          <p:nvPicPr>
            <p:cNvPr id="19458" name="Picture 3"/>
            <p:cNvPicPr>
              <a:picLocks noChangeAspect="1" noChangeArrowheads="1"/>
            </p:cNvPicPr>
            <p:nvPr/>
          </p:nvPicPr>
          <p:blipFill>
            <a:blip r:embed="rId2">
              <a:extLst>
                <a:ext uri="{28A0092B-C50C-407E-A947-70E740481C1C}">
                  <a14:useLocalDpi xmlns:a14="http://schemas.microsoft.com/office/drawing/2010/main" val="0"/>
                </a:ext>
              </a:extLst>
            </a:blip>
            <a:srcRect l="-2" r="46645" b="54272"/>
            <a:stretch>
              <a:fillRect/>
            </a:stretch>
          </p:blipFill>
          <p:spPr bwMode="auto">
            <a:xfrm>
              <a:off x="1368425" y="3381375"/>
              <a:ext cx="6415088" cy="3092450"/>
            </a:xfrm>
            <a:prstGeom prst="rect">
              <a:avLst/>
            </a:prstGeom>
            <a:noFill/>
            <a:ln>
              <a:noFill/>
            </a:ln>
            <a:effectLst/>
            <a:extLst>
              <a:ext uri="{909E8E84-426E-40DD-AFC4-6F175D3DCCD1}">
                <a14:hiddenFill xmlns:a14="http://schemas.microsoft.com/office/drawing/2010/main">
                  <a:blipFill dpi="0" rotWithShape="0">
                    <a:blip/>
                    <a:srcRect l="-2" r="46645" b="54272"/>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8"/>
            <p:cNvSpPr/>
            <p:nvPr/>
          </p:nvSpPr>
          <p:spPr>
            <a:xfrm>
              <a:off x="2452688" y="3648075"/>
              <a:ext cx="858837" cy="1619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Rectangle 11"/>
            <p:cNvSpPr/>
            <p:nvPr/>
          </p:nvSpPr>
          <p:spPr>
            <a:xfrm>
              <a:off x="2452688" y="3503613"/>
              <a:ext cx="515937" cy="1619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63" name="Picture 3"/>
            <p:cNvPicPr>
              <a:picLocks noChangeAspect="1" noChangeArrowheads="1"/>
            </p:cNvPicPr>
            <p:nvPr/>
          </p:nvPicPr>
          <p:blipFill>
            <a:blip r:embed="rId3">
              <a:extLst>
                <a:ext uri="{28A0092B-C50C-407E-A947-70E740481C1C}">
                  <a14:useLocalDpi xmlns:a14="http://schemas.microsoft.com/office/drawing/2010/main" val="0"/>
                </a:ext>
              </a:extLst>
            </a:blip>
            <a:srcRect l="32085" t="23340" r="13620" b="11879"/>
            <a:stretch>
              <a:fillRect/>
            </a:stretch>
          </p:blipFill>
          <p:spPr bwMode="auto">
            <a:xfrm>
              <a:off x="3527425" y="3922713"/>
              <a:ext cx="4608513" cy="3092450"/>
            </a:xfrm>
            <a:prstGeom prst="rect">
              <a:avLst/>
            </a:prstGeom>
            <a:noFill/>
            <a:ln>
              <a:noFill/>
            </a:ln>
            <a:effectLst/>
            <a:extLst>
              <a:ext uri="{909E8E84-426E-40DD-AFC4-6F175D3DCCD1}">
                <a14:hiddenFill xmlns:a14="http://schemas.microsoft.com/office/drawing/2010/main">
                  <a:blipFill dpi="0" rotWithShape="0">
                    <a:blip/>
                    <a:srcRect l="32085" t="23340" r="13620" b="11879"/>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6" name="Title 1">
            <a:extLst>
              <a:ext uri="{FF2B5EF4-FFF2-40B4-BE49-F238E27FC236}">
                <a16:creationId xmlns:a16="http://schemas.microsoft.com/office/drawing/2014/main" id="{CB8A4B24-AACB-C90D-3AC3-39E5C7E0055A}"/>
              </a:ext>
            </a:extLst>
          </p:cNvPr>
          <p:cNvSpPr txBox="1">
            <a:spLocks/>
          </p:cNvSpPr>
          <p:nvPr/>
        </p:nvSpPr>
        <p:spPr>
          <a:xfrm>
            <a:off x="693043" y="400030"/>
            <a:ext cx="8694539" cy="957132"/>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defTabSz="503972">
              <a:defRPr/>
            </a:pPr>
            <a:r>
              <a:rPr lang="en-US" sz="3200" i="1" dirty="0">
                <a:solidFill>
                  <a:srgbClr val="0000FF"/>
                </a:solidFill>
                <a:latin typeface="+mn-lt"/>
              </a:rPr>
              <a:t>Wolffia </a:t>
            </a:r>
            <a:r>
              <a:rPr lang="en-US" sz="3200" i="1" dirty="0" err="1">
                <a:solidFill>
                  <a:srgbClr val="0000FF"/>
                </a:solidFill>
                <a:latin typeface="+mn-lt"/>
              </a:rPr>
              <a:t>globosa</a:t>
            </a:r>
            <a:r>
              <a:rPr lang="en-US" sz="3200" dirty="0">
                <a:solidFill>
                  <a:srgbClr val="0000FF"/>
                </a:solidFill>
                <a:latin typeface="+mn-lt"/>
              </a:rPr>
              <a:t> video recording in </a:t>
            </a:r>
            <a:r>
              <a:rPr lang="en-US" sz="3200" dirty="0" err="1">
                <a:solidFill>
                  <a:srgbClr val="0000FF"/>
                </a:solidFill>
                <a:latin typeface="+mn-lt"/>
              </a:rPr>
              <a:t>Zebrabox</a:t>
            </a:r>
            <a:endParaRPr lang="en-US" sz="3200" dirty="0">
              <a:solidFill>
                <a:srgbClr val="0000FF"/>
              </a:solidFill>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187628" y="2421210"/>
            <a:ext cx="3070225" cy="4598987"/>
          </a:xfrm>
          <a:prstGeom prst="rect">
            <a:avLst/>
          </a:prstGeom>
          <a:solidFill>
            <a:srgbClr val="F0F0F0"/>
          </a:solidFill>
          <a:ln>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Content Placeholder 2"/>
          <p:cNvSpPr>
            <a:spLocks noGrp="1"/>
          </p:cNvSpPr>
          <p:nvPr>
            <p:ph idx="1"/>
          </p:nvPr>
        </p:nvSpPr>
        <p:spPr>
          <a:xfrm>
            <a:off x="994940" y="1591344"/>
            <a:ext cx="6997700" cy="4276725"/>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After creating the experiment, we can start recording our video by clicking Background &gt; Start </a:t>
            </a:r>
          </a:p>
        </p:txBody>
      </p:sp>
      <p:pic>
        <p:nvPicPr>
          <p:cNvPr id="20485" name="Picture 3"/>
          <p:cNvPicPr>
            <a:picLocks noChangeAspect="1" noChangeArrowheads="1"/>
          </p:cNvPicPr>
          <p:nvPr/>
        </p:nvPicPr>
        <p:blipFill>
          <a:blip r:embed="rId2">
            <a:extLst>
              <a:ext uri="{28A0092B-C50C-407E-A947-70E740481C1C}">
                <a14:useLocalDpi xmlns:a14="http://schemas.microsoft.com/office/drawing/2010/main" val="0"/>
              </a:ext>
            </a:extLst>
          </a:blip>
          <a:srcRect l="7587" t="6415" r="17398" b="7210"/>
          <a:stretch>
            <a:fillRect/>
          </a:stretch>
        </p:blipFill>
        <p:spPr bwMode="auto">
          <a:xfrm>
            <a:off x="575816" y="2411685"/>
            <a:ext cx="7127875" cy="4616450"/>
          </a:xfrm>
          <a:prstGeom prst="rect">
            <a:avLst/>
          </a:prstGeom>
          <a:noFill/>
          <a:ln>
            <a:noFill/>
          </a:ln>
          <a:effectLst/>
          <a:extLst>
            <a:ext uri="{909E8E84-426E-40DD-AFC4-6F175D3DCCD1}">
              <a14:hiddenFill xmlns:a14="http://schemas.microsoft.com/office/drawing/2010/main">
                <a:blipFill dpi="0" rotWithShape="0">
                  <a:blip/>
                  <a:srcRect l="7587" t="6415" r="17398" b="7210"/>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4"/>
          <p:cNvSpPr/>
          <p:nvPr/>
        </p:nvSpPr>
        <p:spPr>
          <a:xfrm>
            <a:off x="575816" y="2421210"/>
            <a:ext cx="5040312" cy="38068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Rectangle 5"/>
          <p:cNvSpPr/>
          <p:nvPr/>
        </p:nvSpPr>
        <p:spPr>
          <a:xfrm>
            <a:off x="2231578" y="6335985"/>
            <a:ext cx="1800225" cy="6127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488" name="TextBox 6"/>
          <p:cNvSpPr txBox="1">
            <a:spLocks noChangeArrowheads="1"/>
          </p:cNvSpPr>
          <p:nvPr/>
        </p:nvSpPr>
        <p:spPr bwMode="auto">
          <a:xfrm>
            <a:off x="2091878" y="2448197"/>
            <a:ext cx="2079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fontAlgn="base">
              <a:spcBef>
                <a:spcPct val="0"/>
              </a:spcBef>
              <a:spcAft>
                <a:spcPct val="0"/>
              </a:spcAft>
              <a:defRPr>
                <a:solidFill>
                  <a:schemeClr val="tx1"/>
                </a:solidFill>
                <a:latin typeface="Trebuchet MS" panose="020B0603020202020204" pitchFamily="34" charset="0"/>
              </a:defRPr>
            </a:lvl6pPr>
            <a:lvl7pPr marL="2971800" indent="-228600" defTabSz="457200" fontAlgn="base">
              <a:spcBef>
                <a:spcPct val="0"/>
              </a:spcBef>
              <a:spcAft>
                <a:spcPct val="0"/>
              </a:spcAft>
              <a:defRPr>
                <a:solidFill>
                  <a:schemeClr val="tx1"/>
                </a:solidFill>
                <a:latin typeface="Trebuchet MS" panose="020B0603020202020204" pitchFamily="34" charset="0"/>
              </a:defRPr>
            </a:lvl7pPr>
            <a:lvl8pPr marL="3429000" indent="-228600" defTabSz="457200" fontAlgn="base">
              <a:spcBef>
                <a:spcPct val="0"/>
              </a:spcBef>
              <a:spcAft>
                <a:spcPct val="0"/>
              </a:spcAft>
              <a:defRPr>
                <a:solidFill>
                  <a:schemeClr val="tx1"/>
                </a:solidFill>
                <a:latin typeface="Trebuchet MS" panose="020B0603020202020204" pitchFamily="34" charset="0"/>
              </a:defRPr>
            </a:lvl8pPr>
            <a:lvl9pPr marL="3886200" indent="-228600" defTabSz="457200" fontAlgn="base">
              <a:spcBef>
                <a:spcPct val="0"/>
              </a:spcBef>
              <a:spcAft>
                <a:spcPct val="0"/>
              </a:spcAft>
              <a:defRPr>
                <a:solidFill>
                  <a:schemeClr val="tx1"/>
                </a:solidFill>
                <a:latin typeface="Trebuchet MS" panose="020B0603020202020204" pitchFamily="34" charset="0"/>
              </a:defRPr>
            </a:lvl9pPr>
          </a:lstStyle>
          <a:p>
            <a:pPr eaLnBrk="1" hangingPunct="1"/>
            <a:r>
              <a:rPr lang="en-US" altLang="en-US">
                <a:solidFill>
                  <a:srgbClr val="FF0000"/>
                </a:solidFill>
              </a:rPr>
              <a:t>Recording Preview</a:t>
            </a:r>
          </a:p>
        </p:txBody>
      </p:sp>
      <p:sp>
        <p:nvSpPr>
          <p:cNvPr id="20489" name="TextBox 7"/>
          <p:cNvSpPr txBox="1">
            <a:spLocks noChangeArrowheads="1"/>
          </p:cNvSpPr>
          <p:nvPr/>
        </p:nvSpPr>
        <p:spPr bwMode="auto">
          <a:xfrm>
            <a:off x="4031803" y="6439172"/>
            <a:ext cx="215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fontAlgn="base">
              <a:spcBef>
                <a:spcPct val="0"/>
              </a:spcBef>
              <a:spcAft>
                <a:spcPct val="0"/>
              </a:spcAft>
              <a:defRPr>
                <a:solidFill>
                  <a:schemeClr val="tx1"/>
                </a:solidFill>
                <a:latin typeface="Trebuchet MS" panose="020B0603020202020204" pitchFamily="34" charset="0"/>
              </a:defRPr>
            </a:lvl6pPr>
            <a:lvl7pPr marL="2971800" indent="-228600" defTabSz="457200" fontAlgn="base">
              <a:spcBef>
                <a:spcPct val="0"/>
              </a:spcBef>
              <a:spcAft>
                <a:spcPct val="0"/>
              </a:spcAft>
              <a:defRPr>
                <a:solidFill>
                  <a:schemeClr val="tx1"/>
                </a:solidFill>
                <a:latin typeface="Trebuchet MS" panose="020B0603020202020204" pitchFamily="34" charset="0"/>
              </a:defRPr>
            </a:lvl7pPr>
            <a:lvl8pPr marL="3429000" indent="-228600" defTabSz="457200" fontAlgn="base">
              <a:spcBef>
                <a:spcPct val="0"/>
              </a:spcBef>
              <a:spcAft>
                <a:spcPct val="0"/>
              </a:spcAft>
              <a:defRPr>
                <a:solidFill>
                  <a:schemeClr val="tx1"/>
                </a:solidFill>
                <a:latin typeface="Trebuchet MS" panose="020B0603020202020204" pitchFamily="34" charset="0"/>
              </a:defRPr>
            </a:lvl8pPr>
            <a:lvl9pPr marL="3886200" indent="-228600" defTabSz="457200" fontAlgn="base">
              <a:spcBef>
                <a:spcPct val="0"/>
              </a:spcBef>
              <a:spcAft>
                <a:spcPct val="0"/>
              </a:spcAft>
              <a:defRPr>
                <a:solidFill>
                  <a:schemeClr val="tx1"/>
                </a:solidFill>
                <a:latin typeface="Trebuchet MS" panose="020B0603020202020204" pitchFamily="34" charset="0"/>
              </a:defRPr>
            </a:lvl9pPr>
          </a:lstStyle>
          <a:p>
            <a:pPr eaLnBrk="1" hangingPunct="1"/>
            <a:r>
              <a:rPr lang="en-US" altLang="en-US">
                <a:solidFill>
                  <a:srgbClr val="FF0000"/>
                </a:solidFill>
              </a:rPr>
              <a:t>Recording Duration</a:t>
            </a:r>
          </a:p>
        </p:txBody>
      </p:sp>
      <p:pic>
        <p:nvPicPr>
          <p:cNvPr id="20490" name="Picture 3"/>
          <p:cNvPicPr>
            <a:picLocks noChangeAspect="1" noChangeArrowheads="1"/>
          </p:cNvPicPr>
          <p:nvPr/>
        </p:nvPicPr>
        <p:blipFill>
          <a:blip r:embed="rId3">
            <a:extLst>
              <a:ext uri="{28A0092B-C50C-407E-A947-70E740481C1C}">
                <a14:useLocalDpi xmlns:a14="http://schemas.microsoft.com/office/drawing/2010/main" val="0"/>
              </a:ext>
            </a:extLst>
          </a:blip>
          <a:srcRect l="72092" t="16989" r="17906" b="41093"/>
          <a:stretch>
            <a:fillRect/>
          </a:stretch>
        </p:blipFill>
        <p:spPr bwMode="auto">
          <a:xfrm>
            <a:off x="7976741" y="2967310"/>
            <a:ext cx="1008062" cy="2247900"/>
          </a:xfrm>
          <a:prstGeom prst="rect">
            <a:avLst/>
          </a:prstGeom>
          <a:noFill/>
          <a:ln>
            <a:noFill/>
          </a:ln>
          <a:effectLst/>
          <a:extLst>
            <a:ext uri="{909E8E84-426E-40DD-AFC4-6F175D3DCCD1}">
              <a14:hiddenFill xmlns:a14="http://schemas.microsoft.com/office/drawing/2010/main">
                <a:blipFill dpi="0" rotWithShape="0">
                  <a:blip/>
                  <a:srcRect l="72092" t="16989" r="17906" b="41093"/>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Rectangle 8"/>
          <p:cNvSpPr/>
          <p:nvPr/>
        </p:nvSpPr>
        <p:spPr>
          <a:xfrm>
            <a:off x="6695628" y="2967310"/>
            <a:ext cx="2289175" cy="225266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Right Arrow 10"/>
          <p:cNvSpPr/>
          <p:nvPr/>
        </p:nvSpPr>
        <p:spPr>
          <a:xfrm>
            <a:off x="7703691" y="3946797"/>
            <a:ext cx="273050" cy="288925"/>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493" name="TextBox 11"/>
          <p:cNvSpPr txBox="1">
            <a:spLocks noChangeArrowheads="1"/>
          </p:cNvSpPr>
          <p:nvPr/>
        </p:nvSpPr>
        <p:spPr bwMode="auto">
          <a:xfrm>
            <a:off x="6695628" y="5261247"/>
            <a:ext cx="25685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defTabSz="457200" fontAlgn="base">
              <a:spcBef>
                <a:spcPct val="0"/>
              </a:spcBef>
              <a:spcAft>
                <a:spcPct val="0"/>
              </a:spcAft>
              <a:defRPr>
                <a:solidFill>
                  <a:schemeClr val="tx1"/>
                </a:solidFill>
                <a:latin typeface="Trebuchet MS" panose="020B0603020202020204" pitchFamily="34" charset="0"/>
              </a:defRPr>
            </a:lvl6pPr>
            <a:lvl7pPr marL="2971800" indent="-228600" defTabSz="457200" fontAlgn="base">
              <a:spcBef>
                <a:spcPct val="0"/>
              </a:spcBef>
              <a:spcAft>
                <a:spcPct val="0"/>
              </a:spcAft>
              <a:defRPr>
                <a:solidFill>
                  <a:schemeClr val="tx1"/>
                </a:solidFill>
                <a:latin typeface="Trebuchet MS" panose="020B0603020202020204" pitchFamily="34" charset="0"/>
              </a:defRPr>
            </a:lvl7pPr>
            <a:lvl8pPr marL="3429000" indent="-228600" defTabSz="457200" fontAlgn="base">
              <a:spcBef>
                <a:spcPct val="0"/>
              </a:spcBef>
              <a:spcAft>
                <a:spcPct val="0"/>
              </a:spcAft>
              <a:defRPr>
                <a:solidFill>
                  <a:schemeClr val="tx1"/>
                </a:solidFill>
                <a:latin typeface="Trebuchet MS" panose="020B0603020202020204" pitchFamily="34" charset="0"/>
              </a:defRPr>
            </a:lvl8pPr>
            <a:lvl9pPr marL="3886200" indent="-228600" defTabSz="457200" fontAlgn="base">
              <a:spcBef>
                <a:spcPct val="0"/>
              </a:spcBef>
              <a:spcAft>
                <a:spcPct val="0"/>
              </a:spcAft>
              <a:defRPr>
                <a:solidFill>
                  <a:schemeClr val="tx1"/>
                </a:solidFill>
                <a:latin typeface="Trebuchet MS" panose="020B0603020202020204" pitchFamily="34" charset="0"/>
              </a:defRPr>
            </a:lvl9pPr>
          </a:lstStyle>
          <a:p>
            <a:pPr eaLnBrk="1" hangingPunct="1"/>
            <a:r>
              <a:rPr lang="en-US" altLang="en-US">
                <a:solidFill>
                  <a:srgbClr val="FF0000"/>
                </a:solidFill>
              </a:rPr>
              <a:t>Recording List</a:t>
            </a:r>
          </a:p>
          <a:p>
            <a:pPr eaLnBrk="1" hangingPunct="1"/>
            <a:r>
              <a:rPr lang="en-US" altLang="en-US">
                <a:solidFill>
                  <a:srgbClr val="FF0000"/>
                </a:solidFill>
              </a:rPr>
              <a:t>Background acquisition</a:t>
            </a:r>
          </a:p>
          <a:p>
            <a:pPr eaLnBrk="1" hangingPunct="1"/>
            <a:r>
              <a:rPr lang="en-US" altLang="en-US">
                <a:solidFill>
                  <a:srgbClr val="FF0000"/>
                </a:solidFill>
              </a:rPr>
              <a:t>Start/Stop recording</a:t>
            </a:r>
          </a:p>
        </p:txBody>
      </p:sp>
      <p:sp>
        <p:nvSpPr>
          <p:cNvPr id="4" name="Title 1">
            <a:extLst>
              <a:ext uri="{FF2B5EF4-FFF2-40B4-BE49-F238E27FC236}">
                <a16:creationId xmlns:a16="http://schemas.microsoft.com/office/drawing/2014/main" id="{FCFDFE80-5A19-A514-4229-6D4DAD01E653}"/>
              </a:ext>
            </a:extLst>
          </p:cNvPr>
          <p:cNvSpPr txBox="1">
            <a:spLocks/>
          </p:cNvSpPr>
          <p:nvPr/>
        </p:nvSpPr>
        <p:spPr>
          <a:xfrm>
            <a:off x="693043" y="400030"/>
            <a:ext cx="8694539" cy="957132"/>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defTabSz="503972">
              <a:defRPr/>
            </a:pPr>
            <a:r>
              <a:rPr lang="en-US" sz="3200" i="1" dirty="0">
                <a:solidFill>
                  <a:srgbClr val="0000FF"/>
                </a:solidFill>
                <a:latin typeface="+mn-lt"/>
              </a:rPr>
              <a:t>Wolffia </a:t>
            </a:r>
            <a:r>
              <a:rPr lang="en-US" sz="3200" i="1" dirty="0" err="1">
                <a:solidFill>
                  <a:srgbClr val="0000FF"/>
                </a:solidFill>
                <a:latin typeface="+mn-lt"/>
              </a:rPr>
              <a:t>globosa</a:t>
            </a:r>
            <a:r>
              <a:rPr lang="en-US" sz="3200" dirty="0">
                <a:solidFill>
                  <a:srgbClr val="0000FF"/>
                </a:solidFill>
                <a:latin typeface="+mn-lt"/>
              </a:rPr>
              <a:t> video recording in </a:t>
            </a:r>
            <a:r>
              <a:rPr lang="en-US" sz="3200" dirty="0" err="1">
                <a:solidFill>
                  <a:srgbClr val="0000FF"/>
                </a:solidFill>
                <a:latin typeface="+mn-lt"/>
              </a:rPr>
              <a:t>Zebrabox</a:t>
            </a:r>
            <a:endParaRPr lang="en-US" sz="3200" dirty="0">
              <a:solidFill>
                <a:srgbClr val="0000FF"/>
              </a:solidFill>
              <a:latin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043" y="395461"/>
            <a:ext cx="8694539" cy="763414"/>
          </a:xfrm>
        </p:spPr>
        <p:txBody>
          <a:bodyPr>
            <a:normAutofit/>
          </a:bodyPr>
          <a:lstStyle/>
          <a:p>
            <a:pPr algn="ctr" defTabSz="503972" fontAlgn="auto">
              <a:spcAft>
                <a:spcPts val="0"/>
              </a:spcAft>
              <a:defRPr/>
            </a:pPr>
            <a:r>
              <a:rPr lang="en-US" sz="3200" i="1" dirty="0" err="1">
                <a:solidFill>
                  <a:srgbClr val="0000FF"/>
                </a:solidFill>
                <a:latin typeface="+mn-lt"/>
              </a:rPr>
              <a:t>Wolffia</a:t>
            </a:r>
            <a:r>
              <a:rPr lang="en-US" sz="3200" i="1" dirty="0">
                <a:solidFill>
                  <a:srgbClr val="0000FF"/>
                </a:solidFill>
                <a:latin typeface="+mn-lt"/>
              </a:rPr>
              <a:t> </a:t>
            </a:r>
            <a:r>
              <a:rPr lang="en-US" sz="3200" i="1" dirty="0" err="1">
                <a:solidFill>
                  <a:srgbClr val="0000FF"/>
                </a:solidFill>
                <a:latin typeface="+mn-lt"/>
              </a:rPr>
              <a:t>globosa</a:t>
            </a:r>
            <a:r>
              <a:rPr lang="en-US" sz="3200" dirty="0">
                <a:solidFill>
                  <a:srgbClr val="0000FF"/>
                </a:solidFill>
                <a:latin typeface="+mn-lt"/>
              </a:rPr>
              <a:t> video recording in </a:t>
            </a:r>
            <a:r>
              <a:rPr lang="en-US" sz="3200" dirty="0" err="1">
                <a:solidFill>
                  <a:srgbClr val="0000FF"/>
                </a:solidFill>
                <a:latin typeface="+mn-lt"/>
              </a:rPr>
              <a:t>Zebrabox</a:t>
            </a:r>
            <a:endParaRPr lang="en-US" sz="3200" dirty="0">
              <a:solidFill>
                <a:srgbClr val="0000FF"/>
              </a:solidFill>
              <a:latin typeface="+mn-lt"/>
            </a:endParaRPr>
          </a:p>
        </p:txBody>
      </p:sp>
      <p:sp>
        <p:nvSpPr>
          <p:cNvPr id="3" name="Content Placeholder 2"/>
          <p:cNvSpPr>
            <a:spLocks noGrp="1"/>
          </p:cNvSpPr>
          <p:nvPr>
            <p:ph idx="1"/>
          </p:nvPr>
        </p:nvSpPr>
        <p:spPr>
          <a:xfrm>
            <a:off x="693042" y="1547589"/>
            <a:ext cx="8091685" cy="4276725"/>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To finish the experiment, we navigate to Experiment &gt; Stop Experiment, then a window that identify our save location will pop up. We can click on Open Containing Folder to immediately navigate to our save location.</a:t>
            </a:r>
          </a:p>
        </p:txBody>
      </p:sp>
      <p:pic>
        <p:nvPicPr>
          <p:cNvPr id="21508" name="Picture 3"/>
          <p:cNvPicPr>
            <a:picLocks noChangeAspect="1" noChangeArrowheads="1"/>
          </p:cNvPicPr>
          <p:nvPr/>
        </p:nvPicPr>
        <p:blipFill>
          <a:blip r:embed="rId2">
            <a:extLst>
              <a:ext uri="{28A0092B-C50C-407E-A947-70E740481C1C}">
                <a14:useLocalDpi xmlns:a14="http://schemas.microsoft.com/office/drawing/2010/main" val="0"/>
              </a:ext>
            </a:extLst>
          </a:blip>
          <a:srcRect l="24225" t="24609" r="24335" b="28392"/>
          <a:stretch>
            <a:fillRect/>
          </a:stretch>
        </p:blipFill>
        <p:spPr bwMode="auto">
          <a:xfrm>
            <a:off x="215776" y="3131766"/>
            <a:ext cx="6164263" cy="3167062"/>
          </a:xfrm>
          <a:prstGeom prst="rect">
            <a:avLst/>
          </a:prstGeom>
          <a:noFill/>
          <a:ln>
            <a:noFill/>
          </a:ln>
          <a:effectLst/>
          <a:extLst>
            <a:ext uri="{909E8E84-426E-40DD-AFC4-6F175D3DCCD1}">
              <a14:hiddenFill xmlns:a14="http://schemas.microsoft.com/office/drawing/2010/main">
                <a:blipFill dpi="0" rotWithShape="0">
                  <a:blip/>
                  <a:srcRect l="24225" t="24609" r="24335" b="28392"/>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0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7068" t="2539" r="51495" b="11086"/>
          <a:stretch>
            <a:fillRect/>
          </a:stretch>
        </p:blipFill>
        <p:spPr bwMode="auto">
          <a:xfrm>
            <a:off x="6480472" y="3131766"/>
            <a:ext cx="3219069" cy="3773859"/>
          </a:xfrm>
          <a:prstGeom prst="rect">
            <a:avLst/>
          </a:prstGeom>
          <a:noFill/>
          <a:ln>
            <a:noFill/>
          </a:ln>
          <a:effectLst/>
          <a:extLst>
            <a:ext uri="{909E8E84-426E-40DD-AFC4-6F175D3DCCD1}">
              <a14:hiddenFill xmlns:a14="http://schemas.microsoft.com/office/drawing/2010/main">
                <a:blipFill dpi="0" rotWithShape="0">
                  <a:blip/>
                  <a:srcRect l="7068" t="2539" r="51495" b="11086"/>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043" y="402483"/>
            <a:ext cx="8694539" cy="713058"/>
          </a:xfrm>
        </p:spPr>
        <p:txBody>
          <a:bodyPr>
            <a:normAutofit/>
          </a:bodyPr>
          <a:lstStyle/>
          <a:p>
            <a:pPr algn="ctr" defTabSz="503972" fontAlgn="auto">
              <a:spcAft>
                <a:spcPts val="0"/>
              </a:spcAft>
              <a:defRPr/>
            </a:pPr>
            <a:r>
              <a:rPr lang="en-US" sz="3200" dirty="0" err="1">
                <a:solidFill>
                  <a:srgbClr val="0000FF"/>
                </a:solidFill>
                <a:latin typeface="+mn-lt"/>
              </a:rPr>
              <a:t>StarDist</a:t>
            </a:r>
            <a:r>
              <a:rPr lang="en-US" sz="3200" dirty="0">
                <a:solidFill>
                  <a:srgbClr val="0000FF"/>
                </a:solidFill>
                <a:latin typeface="+mn-lt"/>
              </a:rPr>
              <a:t> </a:t>
            </a:r>
            <a:r>
              <a:rPr lang="en-US" sz="3200" i="1" dirty="0" err="1">
                <a:solidFill>
                  <a:srgbClr val="0000FF"/>
                </a:solidFill>
                <a:latin typeface="+mn-lt"/>
              </a:rPr>
              <a:t>Wolffia</a:t>
            </a:r>
            <a:r>
              <a:rPr lang="en-US" sz="3200" i="1" dirty="0">
                <a:solidFill>
                  <a:srgbClr val="0000FF"/>
                </a:solidFill>
                <a:latin typeface="+mn-lt"/>
              </a:rPr>
              <a:t> </a:t>
            </a:r>
            <a:r>
              <a:rPr lang="en-US" sz="3200" i="1" dirty="0" err="1">
                <a:solidFill>
                  <a:srgbClr val="0000FF"/>
                </a:solidFill>
                <a:latin typeface="+mn-lt"/>
              </a:rPr>
              <a:t>globosa</a:t>
            </a:r>
            <a:r>
              <a:rPr lang="en-US" sz="3200" i="1" dirty="0">
                <a:solidFill>
                  <a:srgbClr val="0000FF"/>
                </a:solidFill>
                <a:latin typeface="+mn-lt"/>
              </a:rPr>
              <a:t> </a:t>
            </a:r>
            <a:r>
              <a:rPr lang="en-US" sz="3200" dirty="0">
                <a:solidFill>
                  <a:srgbClr val="0000FF"/>
                </a:solidFill>
                <a:latin typeface="+mn-lt"/>
              </a:rPr>
              <a:t>model training</a:t>
            </a:r>
          </a:p>
        </p:txBody>
      </p:sp>
      <p:sp>
        <p:nvSpPr>
          <p:cNvPr id="3" name="Content Placeholder 2"/>
          <p:cNvSpPr>
            <a:spLocks noGrp="1"/>
          </p:cNvSpPr>
          <p:nvPr>
            <p:ph idx="1"/>
          </p:nvPr>
        </p:nvSpPr>
        <p:spPr>
          <a:xfrm>
            <a:off x="693043" y="1403573"/>
            <a:ext cx="7587629" cy="4796544"/>
          </a:xfrm>
        </p:spPr>
        <p:txBody>
          <a:bodyPr>
            <a:normAutofit/>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Firstly, we need to make several annotated images as a mean to train the </a:t>
            </a:r>
            <a:r>
              <a:rPr lang="en-US" sz="1984" dirty="0" err="1">
                <a:solidFill>
                  <a:schemeClr val="tx1">
                    <a:lumMod val="75000"/>
                    <a:lumOff val="25000"/>
                  </a:schemeClr>
                </a:solidFill>
              </a:rPr>
              <a:t>StarDist</a:t>
            </a:r>
            <a:r>
              <a:rPr lang="en-US" sz="1984" dirty="0">
                <a:solidFill>
                  <a:schemeClr val="tx1">
                    <a:lumMod val="75000"/>
                    <a:lumOff val="25000"/>
                  </a:schemeClr>
                </a:solidFill>
              </a:rPr>
              <a:t> model using </a:t>
            </a:r>
            <a:r>
              <a:rPr lang="en-US" sz="1984" dirty="0" err="1">
                <a:solidFill>
                  <a:schemeClr val="tx1">
                    <a:lumMod val="75000"/>
                    <a:lumOff val="25000"/>
                  </a:schemeClr>
                </a:solidFill>
              </a:rPr>
              <a:t>QuPath</a:t>
            </a:r>
            <a:endParaRPr lang="en-US" sz="1984" dirty="0">
              <a:solidFill>
                <a:schemeClr val="tx1">
                  <a:lumMod val="75000"/>
                  <a:lumOff val="25000"/>
                </a:schemeClr>
              </a:solidFill>
            </a:endParaRPr>
          </a:p>
          <a:p>
            <a:pPr marL="377979" indent="-377979" defTabSz="503972" fontAlgn="auto">
              <a:spcBef>
                <a:spcPts val="1102"/>
              </a:spcBef>
              <a:spcAft>
                <a:spcPts val="0"/>
              </a:spcAft>
              <a:buFont typeface="Wingdings 3" charset="2"/>
              <a:buChar char=""/>
              <a:defRPr/>
            </a:pPr>
            <a:r>
              <a:rPr lang="en-US" sz="1984" dirty="0">
                <a:solidFill>
                  <a:srgbClr val="FF0000"/>
                </a:solidFill>
              </a:rPr>
              <a:t>These are selection tools </a:t>
            </a:r>
            <a:r>
              <a:rPr lang="en-US" sz="1984" dirty="0">
                <a:solidFill>
                  <a:schemeClr val="tx1">
                    <a:lumMod val="75000"/>
                    <a:lumOff val="25000"/>
                  </a:schemeClr>
                </a:solidFill>
              </a:rPr>
              <a:t>available in </a:t>
            </a:r>
            <a:r>
              <a:rPr lang="en-US" sz="1984" dirty="0" err="1">
                <a:solidFill>
                  <a:schemeClr val="tx1">
                    <a:lumMod val="75000"/>
                    <a:lumOff val="25000"/>
                  </a:schemeClr>
                </a:solidFill>
              </a:rPr>
              <a:t>QuPath</a:t>
            </a:r>
            <a:r>
              <a:rPr lang="en-US" sz="1984" dirty="0">
                <a:solidFill>
                  <a:schemeClr val="tx1">
                    <a:lumMod val="75000"/>
                    <a:lumOff val="25000"/>
                  </a:schemeClr>
                </a:solidFill>
              </a:rPr>
              <a:t> (Red, Left to right) rectangle, ellipse, line, polygon, polyline, brush, magic wand, points</a:t>
            </a:r>
          </a:p>
          <a:p>
            <a:pPr marL="377979" indent="-377979" defTabSz="503972" fontAlgn="auto">
              <a:spcBef>
                <a:spcPts val="1102"/>
              </a:spcBef>
              <a:spcAft>
                <a:spcPts val="0"/>
              </a:spcAft>
              <a:buFont typeface="Wingdings 3" charset="2"/>
              <a:buChar char=""/>
              <a:defRPr/>
            </a:pPr>
            <a:endParaRPr lang="en-US" sz="1984" dirty="0">
              <a:solidFill>
                <a:schemeClr val="tx1">
                  <a:lumMod val="75000"/>
                  <a:lumOff val="25000"/>
                </a:schemeClr>
              </a:solidFill>
            </a:endParaRPr>
          </a:p>
          <a:p>
            <a:pPr marL="0" indent="0" defTabSz="503972" fontAlgn="auto">
              <a:spcBef>
                <a:spcPts val="1102"/>
              </a:spcBef>
              <a:spcAft>
                <a:spcPts val="0"/>
              </a:spcAft>
              <a:buFont typeface="Wingdings 3" charset="2"/>
              <a:buNone/>
              <a:defRPr/>
            </a:pPr>
            <a:r>
              <a:rPr lang="en-US" sz="1984" dirty="0">
                <a:solidFill>
                  <a:schemeClr val="tx1">
                    <a:lumMod val="75000"/>
                    <a:lumOff val="25000"/>
                  </a:schemeClr>
                </a:solidFill>
              </a:rPr>
              <a:t>From these selection tools, </a:t>
            </a:r>
            <a:r>
              <a:rPr lang="en-US" sz="1984" dirty="0">
                <a:solidFill>
                  <a:srgbClr val="FF0000"/>
                </a:solidFill>
              </a:rPr>
              <a:t>brush tool </a:t>
            </a:r>
            <a:r>
              <a:rPr lang="en-US" sz="1984" dirty="0">
                <a:solidFill>
                  <a:schemeClr val="tx1">
                    <a:lumMod val="75000"/>
                    <a:lumOff val="25000"/>
                  </a:schemeClr>
                </a:solidFill>
              </a:rPr>
              <a:t>is the most important one because it can be used for freeform selection.</a:t>
            </a:r>
          </a:p>
          <a:p>
            <a:pPr marL="377979" indent="-377979" defTabSz="503972" fontAlgn="auto">
              <a:spcBef>
                <a:spcPts val="1102"/>
              </a:spcBef>
              <a:spcAft>
                <a:spcPts val="0"/>
              </a:spcAft>
              <a:buFont typeface="Wingdings 3" charset="2"/>
              <a:buChar char=""/>
              <a:defRPr/>
            </a:pPr>
            <a:endParaRPr lang="en-US" sz="1984" dirty="0">
              <a:solidFill>
                <a:schemeClr val="tx1">
                  <a:lumMod val="75000"/>
                  <a:lumOff val="25000"/>
                </a:schemeClr>
              </a:solidFill>
            </a:endParaRPr>
          </a:p>
        </p:txBody>
      </p:sp>
      <p:pic>
        <p:nvPicPr>
          <p:cNvPr id="2253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30075" y="1907629"/>
            <a:ext cx="1288066" cy="128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3" name="Group 4"/>
          <p:cNvGrpSpPr>
            <a:grpSpLocks/>
          </p:cNvGrpSpPr>
          <p:nvPr/>
        </p:nvGrpSpPr>
        <p:grpSpPr bwMode="auto">
          <a:xfrm>
            <a:off x="431800" y="4265613"/>
            <a:ext cx="8985250" cy="1098550"/>
            <a:chOff x="661978" y="3019705"/>
            <a:chExt cx="10868043" cy="1329055"/>
          </a:xfrm>
        </p:grpSpPr>
        <p:pic>
          <p:nvPicPr>
            <p:cNvPr id="22535" name="Content Placeholder 3"/>
            <p:cNvPicPr>
              <a:picLocks noChangeAspect="1"/>
            </p:cNvPicPr>
            <p:nvPr/>
          </p:nvPicPr>
          <p:blipFill>
            <a:blip r:embed="rId3">
              <a:extLst>
                <a:ext uri="{28A0092B-C50C-407E-A947-70E740481C1C}">
                  <a14:useLocalDpi xmlns:a14="http://schemas.microsoft.com/office/drawing/2010/main" val="0"/>
                </a:ext>
              </a:extLst>
            </a:blip>
            <a:srcRect l="9412" t="6396" r="51631" b="85133"/>
            <a:stretch>
              <a:fillRect/>
            </a:stretch>
          </p:blipFill>
          <p:spPr bwMode="auto">
            <a:xfrm>
              <a:off x="661978" y="3019705"/>
              <a:ext cx="10868043" cy="1329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1908155" y="3860928"/>
              <a:ext cx="4111038" cy="40716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grpSp>
      <p:cxnSp>
        <p:nvCxnSpPr>
          <p:cNvPr id="9" name="Straight Arrow Connector 8"/>
          <p:cNvCxnSpPr>
            <a:cxnSpLocks/>
          </p:cNvCxnSpPr>
          <p:nvPr/>
        </p:nvCxnSpPr>
        <p:spPr>
          <a:xfrm flipH="1">
            <a:off x="3816176" y="3801845"/>
            <a:ext cx="288032" cy="113012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0269" y="1619597"/>
            <a:ext cx="8694539" cy="4796544"/>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Then we annotate all the </a:t>
            </a:r>
            <a:r>
              <a:rPr lang="en-US" sz="1984" i="1" dirty="0">
                <a:solidFill>
                  <a:schemeClr val="tx1">
                    <a:lumMod val="75000"/>
                    <a:lumOff val="25000"/>
                  </a:schemeClr>
                </a:solidFill>
              </a:rPr>
              <a:t>W. </a:t>
            </a:r>
            <a:r>
              <a:rPr lang="en-US" sz="1984" i="1" dirty="0" err="1">
                <a:solidFill>
                  <a:schemeClr val="tx1">
                    <a:lumMod val="75000"/>
                    <a:lumOff val="25000"/>
                  </a:schemeClr>
                </a:solidFill>
              </a:rPr>
              <a:t>globosa</a:t>
            </a:r>
            <a:r>
              <a:rPr lang="en-US" sz="1984" i="1" dirty="0">
                <a:solidFill>
                  <a:schemeClr val="tx1">
                    <a:lumMod val="75000"/>
                    <a:lumOff val="25000"/>
                  </a:schemeClr>
                </a:solidFill>
              </a:rPr>
              <a:t> </a:t>
            </a:r>
            <a:r>
              <a:rPr lang="en-US" sz="1984" dirty="0">
                <a:solidFill>
                  <a:schemeClr val="tx1">
                    <a:lumMod val="75000"/>
                    <a:lumOff val="25000"/>
                  </a:schemeClr>
                </a:solidFill>
              </a:rPr>
              <a:t>in our images.</a:t>
            </a:r>
          </a:p>
        </p:txBody>
      </p:sp>
      <p:pic>
        <p:nvPicPr>
          <p:cNvPr id="23556" name="Picture 3"/>
          <p:cNvPicPr>
            <a:picLocks noChangeAspect="1"/>
          </p:cNvPicPr>
          <p:nvPr/>
        </p:nvPicPr>
        <p:blipFill>
          <a:blip r:embed="rId2">
            <a:extLst>
              <a:ext uri="{28A0092B-C50C-407E-A947-70E740481C1C}">
                <a14:useLocalDpi xmlns:a14="http://schemas.microsoft.com/office/drawing/2010/main" val="0"/>
              </a:ext>
            </a:extLst>
          </a:blip>
          <a:srcRect l="10233" t="5202" r="10233" b="14999"/>
          <a:stretch>
            <a:fillRect/>
          </a:stretch>
        </p:blipFill>
        <p:spPr bwMode="auto">
          <a:xfrm>
            <a:off x="1125289" y="2523421"/>
            <a:ext cx="7527925"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E797A866-FF00-6E4A-A7DF-905D5D721A30}"/>
              </a:ext>
            </a:extLst>
          </p:cNvPr>
          <p:cNvSpPr txBox="1">
            <a:spLocks/>
          </p:cNvSpPr>
          <p:nvPr/>
        </p:nvSpPr>
        <p:spPr>
          <a:xfrm>
            <a:off x="693043" y="402483"/>
            <a:ext cx="8694539" cy="713058"/>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defTabSz="503972">
              <a:defRPr/>
            </a:pPr>
            <a:r>
              <a:rPr lang="en-US" sz="3200" dirty="0" err="1">
                <a:solidFill>
                  <a:srgbClr val="0000FF"/>
                </a:solidFill>
                <a:latin typeface="+mn-lt"/>
              </a:rPr>
              <a:t>StarDist</a:t>
            </a:r>
            <a:r>
              <a:rPr lang="en-US" sz="3200" dirty="0">
                <a:solidFill>
                  <a:srgbClr val="0000FF"/>
                </a:solidFill>
                <a:latin typeface="+mn-lt"/>
              </a:rPr>
              <a:t> </a:t>
            </a:r>
            <a:r>
              <a:rPr lang="en-US" sz="3200" i="1" dirty="0">
                <a:solidFill>
                  <a:srgbClr val="0000FF"/>
                </a:solidFill>
                <a:latin typeface="+mn-lt"/>
              </a:rPr>
              <a:t>Wolffia </a:t>
            </a:r>
            <a:r>
              <a:rPr lang="en-US" sz="3200" i="1" dirty="0" err="1">
                <a:solidFill>
                  <a:srgbClr val="0000FF"/>
                </a:solidFill>
                <a:latin typeface="+mn-lt"/>
              </a:rPr>
              <a:t>globosa</a:t>
            </a:r>
            <a:r>
              <a:rPr lang="en-US" sz="3200" i="1" dirty="0">
                <a:solidFill>
                  <a:srgbClr val="0000FF"/>
                </a:solidFill>
                <a:latin typeface="+mn-lt"/>
              </a:rPr>
              <a:t> </a:t>
            </a:r>
            <a:r>
              <a:rPr lang="en-US" sz="3200" dirty="0">
                <a:solidFill>
                  <a:srgbClr val="0000FF"/>
                </a:solidFill>
                <a:latin typeface="+mn-lt"/>
              </a:rPr>
              <a:t>model training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3848" y="1259557"/>
            <a:ext cx="8424936" cy="4370387"/>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Afterward we can choose what is the object classified as in Annotations tab.</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We have </a:t>
            </a:r>
            <a:r>
              <a:rPr lang="en-US" sz="1984" dirty="0">
                <a:solidFill>
                  <a:schemeClr val="accent1">
                    <a:lumMod val="75000"/>
                  </a:schemeClr>
                </a:solidFill>
              </a:rPr>
              <a:t>object list</a:t>
            </a:r>
            <a:r>
              <a:rPr lang="en-US" sz="1984" dirty="0">
                <a:solidFill>
                  <a:schemeClr val="tx1">
                    <a:lumMod val="75000"/>
                    <a:lumOff val="25000"/>
                  </a:schemeClr>
                </a:solidFill>
              </a:rPr>
              <a:t> and </a:t>
            </a:r>
            <a:r>
              <a:rPr lang="en-US" sz="1984" dirty="0">
                <a:solidFill>
                  <a:schemeClr val="accent6">
                    <a:lumMod val="75000"/>
                  </a:schemeClr>
                </a:solidFill>
              </a:rPr>
              <a:t>class list.</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To annotate, just select the object, choose the class and click Set class.</a:t>
            </a:r>
          </a:p>
          <a:p>
            <a:pPr marL="0" indent="0" defTabSz="503972" fontAlgn="auto">
              <a:spcBef>
                <a:spcPts val="1102"/>
              </a:spcBef>
              <a:spcAft>
                <a:spcPts val="0"/>
              </a:spcAft>
              <a:buFont typeface="Wingdings 3" charset="2"/>
              <a:buNone/>
              <a:defRPr/>
            </a:pPr>
            <a:endParaRPr lang="en-US" sz="1984" dirty="0">
              <a:solidFill>
                <a:schemeClr val="tx1">
                  <a:lumMod val="75000"/>
                  <a:lumOff val="25000"/>
                </a:schemeClr>
              </a:solidFill>
            </a:endParaRPr>
          </a:p>
        </p:txBody>
      </p:sp>
      <p:grpSp>
        <p:nvGrpSpPr>
          <p:cNvPr id="10" name="群組 9">
            <a:extLst>
              <a:ext uri="{FF2B5EF4-FFF2-40B4-BE49-F238E27FC236}">
                <a16:creationId xmlns:a16="http://schemas.microsoft.com/office/drawing/2014/main" id="{11EA2FFE-4B74-9BCB-C99E-B765555C0D42}"/>
              </a:ext>
            </a:extLst>
          </p:cNvPr>
          <p:cNvGrpSpPr/>
          <p:nvPr/>
        </p:nvGrpSpPr>
        <p:grpSpPr>
          <a:xfrm>
            <a:off x="1151880" y="2555701"/>
            <a:ext cx="7920880" cy="4680520"/>
            <a:chOff x="3243263" y="2103438"/>
            <a:chExt cx="6692900" cy="3744912"/>
          </a:xfrm>
        </p:grpSpPr>
        <p:pic>
          <p:nvPicPr>
            <p:cNvPr id="24578" name="Picture 3"/>
            <p:cNvPicPr>
              <a:picLocks noChangeAspect="1"/>
            </p:cNvPicPr>
            <p:nvPr/>
          </p:nvPicPr>
          <p:blipFill>
            <a:blip r:embed="rId2">
              <a:extLst>
                <a:ext uri="{28A0092B-C50C-407E-A947-70E740481C1C}">
                  <a14:useLocalDpi xmlns:a14="http://schemas.microsoft.com/office/drawing/2010/main" val="0"/>
                </a:ext>
              </a:extLst>
            </a:blip>
            <a:srcRect l="10236" t="5600" r="10226" b="15302"/>
            <a:stretch>
              <a:fillRect/>
            </a:stretch>
          </p:blipFill>
          <p:spPr bwMode="auto">
            <a:xfrm>
              <a:off x="3243263" y="2103438"/>
              <a:ext cx="6692900"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652838" y="2500313"/>
              <a:ext cx="360362" cy="1381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7" name="Rectangle 6"/>
            <p:cNvSpPr/>
            <p:nvPr/>
          </p:nvSpPr>
          <p:spPr>
            <a:xfrm>
              <a:off x="3243263" y="2638425"/>
              <a:ext cx="868362" cy="1455738"/>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8" name="Rectangle 7"/>
            <p:cNvSpPr/>
            <p:nvPr/>
          </p:nvSpPr>
          <p:spPr>
            <a:xfrm>
              <a:off x="4111625" y="2638425"/>
              <a:ext cx="866775" cy="1455738"/>
            </a:xfrm>
            <a:prstGeom prst="rect">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grpSp>
      <p:sp>
        <p:nvSpPr>
          <p:cNvPr id="4" name="Title 1">
            <a:extLst>
              <a:ext uri="{FF2B5EF4-FFF2-40B4-BE49-F238E27FC236}">
                <a16:creationId xmlns:a16="http://schemas.microsoft.com/office/drawing/2014/main" id="{58859E25-D053-8F7C-000E-C875E749951C}"/>
              </a:ext>
            </a:extLst>
          </p:cNvPr>
          <p:cNvSpPr txBox="1">
            <a:spLocks/>
          </p:cNvSpPr>
          <p:nvPr/>
        </p:nvSpPr>
        <p:spPr>
          <a:xfrm>
            <a:off x="693043" y="402483"/>
            <a:ext cx="8694539" cy="713058"/>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defTabSz="503972">
              <a:defRPr/>
            </a:pPr>
            <a:r>
              <a:rPr lang="en-US" sz="3200" dirty="0" err="1">
                <a:solidFill>
                  <a:srgbClr val="0000FF"/>
                </a:solidFill>
                <a:latin typeface="+mn-lt"/>
              </a:rPr>
              <a:t>StarDist</a:t>
            </a:r>
            <a:r>
              <a:rPr lang="en-US" sz="3200" dirty="0">
                <a:solidFill>
                  <a:srgbClr val="0000FF"/>
                </a:solidFill>
                <a:latin typeface="+mn-lt"/>
              </a:rPr>
              <a:t> </a:t>
            </a:r>
            <a:r>
              <a:rPr lang="en-US" sz="3200" i="1" dirty="0">
                <a:solidFill>
                  <a:srgbClr val="0000FF"/>
                </a:solidFill>
                <a:latin typeface="+mn-lt"/>
              </a:rPr>
              <a:t>Wolffia </a:t>
            </a:r>
            <a:r>
              <a:rPr lang="en-US" sz="3200" i="1" dirty="0" err="1">
                <a:solidFill>
                  <a:srgbClr val="0000FF"/>
                </a:solidFill>
                <a:latin typeface="+mn-lt"/>
              </a:rPr>
              <a:t>globosa</a:t>
            </a:r>
            <a:r>
              <a:rPr lang="en-US" sz="3200" i="1" dirty="0">
                <a:solidFill>
                  <a:srgbClr val="0000FF"/>
                </a:solidFill>
                <a:latin typeface="+mn-lt"/>
              </a:rPr>
              <a:t> </a:t>
            </a:r>
            <a:r>
              <a:rPr lang="en-US" sz="3200" dirty="0">
                <a:solidFill>
                  <a:srgbClr val="0000FF"/>
                </a:solidFill>
                <a:latin typeface="+mn-lt"/>
              </a:rPr>
              <a:t>model training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800" y="1765150"/>
            <a:ext cx="8307014" cy="3598863"/>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Annotated objects in </a:t>
            </a:r>
            <a:r>
              <a:rPr lang="en-US" sz="1984" dirty="0" err="1">
                <a:solidFill>
                  <a:schemeClr val="tx1">
                    <a:lumMod val="75000"/>
                    <a:lumOff val="25000"/>
                  </a:schemeClr>
                </a:solidFill>
              </a:rPr>
              <a:t>QuPath</a:t>
            </a:r>
            <a:r>
              <a:rPr lang="en-US" sz="1984" dirty="0">
                <a:solidFill>
                  <a:schemeClr val="tx1">
                    <a:lumMod val="75000"/>
                    <a:lumOff val="25000"/>
                  </a:schemeClr>
                </a:solidFill>
              </a:rPr>
              <a:t> will be exported using an available script provided in </a:t>
            </a:r>
            <a:r>
              <a:rPr lang="en-US" sz="1984" dirty="0" err="1">
                <a:solidFill>
                  <a:schemeClr val="tx1">
                    <a:lumMod val="75000"/>
                    <a:lumOff val="25000"/>
                  </a:schemeClr>
                </a:solidFill>
              </a:rPr>
              <a:t>StarDist</a:t>
            </a:r>
            <a:r>
              <a:rPr lang="en-US" sz="1984" dirty="0">
                <a:solidFill>
                  <a:schemeClr val="tx1">
                    <a:lumMod val="75000"/>
                    <a:lumOff val="25000"/>
                  </a:schemeClr>
                </a:solidFill>
              </a:rPr>
              <a:t> GitHub page to create masks for </a:t>
            </a:r>
            <a:r>
              <a:rPr lang="en-US" sz="1984" dirty="0" err="1">
                <a:solidFill>
                  <a:schemeClr val="tx1">
                    <a:lumMod val="75000"/>
                    <a:lumOff val="25000"/>
                  </a:schemeClr>
                </a:solidFill>
              </a:rPr>
              <a:t>StarDist</a:t>
            </a:r>
            <a:r>
              <a:rPr lang="en-US" sz="1984" dirty="0">
                <a:solidFill>
                  <a:schemeClr val="tx1">
                    <a:lumMod val="75000"/>
                    <a:lumOff val="25000"/>
                  </a:schemeClr>
                </a:solidFill>
              </a:rPr>
              <a:t> training , users can right click on the link and save the script.</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To use it, just drag the saved script to </a:t>
            </a:r>
            <a:r>
              <a:rPr lang="en-US" sz="1984" dirty="0" err="1">
                <a:solidFill>
                  <a:schemeClr val="tx1">
                    <a:lumMod val="75000"/>
                    <a:lumOff val="25000"/>
                  </a:schemeClr>
                </a:solidFill>
              </a:rPr>
              <a:t>QuPath</a:t>
            </a:r>
            <a:r>
              <a:rPr lang="en-US" sz="1984" dirty="0">
                <a:solidFill>
                  <a:schemeClr val="tx1">
                    <a:lumMod val="75000"/>
                    <a:lumOff val="25000"/>
                  </a:schemeClr>
                </a:solidFill>
              </a:rPr>
              <a:t> and click on run for project as instructed below.</a:t>
            </a:r>
          </a:p>
        </p:txBody>
      </p:sp>
      <p:grpSp>
        <p:nvGrpSpPr>
          <p:cNvPr id="25604" name="Group 5"/>
          <p:cNvGrpSpPr>
            <a:grpSpLocks/>
          </p:cNvGrpSpPr>
          <p:nvPr/>
        </p:nvGrpSpPr>
        <p:grpSpPr bwMode="auto">
          <a:xfrm>
            <a:off x="791840" y="3635821"/>
            <a:ext cx="8694539" cy="3168352"/>
            <a:chOff x="952499" y="2905125"/>
            <a:chExt cx="9887755" cy="3162300"/>
          </a:xfrm>
        </p:grpSpPr>
        <p:pic>
          <p:nvPicPr>
            <p:cNvPr id="25605" name="Picture 3"/>
            <p:cNvPicPr>
              <a:picLocks noChangeAspect="1"/>
            </p:cNvPicPr>
            <p:nvPr/>
          </p:nvPicPr>
          <p:blipFill>
            <a:blip r:embed="rId2">
              <a:extLst>
                <a:ext uri="{28A0092B-C50C-407E-A947-70E740481C1C}">
                  <a14:useLocalDpi xmlns:a14="http://schemas.microsoft.com/office/drawing/2010/main" val="0"/>
                </a:ext>
              </a:extLst>
            </a:blip>
            <a:srcRect l="18021" t="32777" r="35728" b="40926"/>
            <a:stretch>
              <a:fillRect/>
            </a:stretch>
          </p:blipFill>
          <p:spPr bwMode="auto">
            <a:xfrm>
              <a:off x="952499" y="2905125"/>
              <a:ext cx="9887755"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991194" y="4429634"/>
              <a:ext cx="808299" cy="28608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grpSp>
      <p:sp>
        <p:nvSpPr>
          <p:cNvPr id="4" name="Title 1">
            <a:extLst>
              <a:ext uri="{FF2B5EF4-FFF2-40B4-BE49-F238E27FC236}">
                <a16:creationId xmlns:a16="http://schemas.microsoft.com/office/drawing/2014/main" id="{0A9148EE-92A9-D6AE-D248-1A1F89AADA08}"/>
              </a:ext>
            </a:extLst>
          </p:cNvPr>
          <p:cNvSpPr txBox="1">
            <a:spLocks/>
          </p:cNvSpPr>
          <p:nvPr/>
        </p:nvSpPr>
        <p:spPr>
          <a:xfrm>
            <a:off x="693043" y="402483"/>
            <a:ext cx="8694539" cy="713058"/>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defTabSz="503972">
              <a:defRPr/>
            </a:pPr>
            <a:r>
              <a:rPr lang="en-US" sz="3200" dirty="0" err="1">
                <a:solidFill>
                  <a:srgbClr val="0000FF"/>
                </a:solidFill>
                <a:latin typeface="+mn-lt"/>
              </a:rPr>
              <a:t>StarDist</a:t>
            </a:r>
            <a:r>
              <a:rPr lang="en-US" sz="3200" dirty="0">
                <a:solidFill>
                  <a:srgbClr val="0000FF"/>
                </a:solidFill>
                <a:latin typeface="+mn-lt"/>
              </a:rPr>
              <a:t> </a:t>
            </a:r>
            <a:r>
              <a:rPr lang="en-US" sz="3200" i="1" dirty="0">
                <a:solidFill>
                  <a:srgbClr val="0000FF"/>
                </a:solidFill>
                <a:latin typeface="+mn-lt"/>
              </a:rPr>
              <a:t>Wolffia </a:t>
            </a:r>
            <a:r>
              <a:rPr lang="en-US" sz="3200" i="1" dirty="0" err="1">
                <a:solidFill>
                  <a:srgbClr val="0000FF"/>
                </a:solidFill>
                <a:latin typeface="+mn-lt"/>
              </a:rPr>
              <a:t>globosa</a:t>
            </a:r>
            <a:r>
              <a:rPr lang="en-US" sz="3200" i="1" dirty="0">
                <a:solidFill>
                  <a:srgbClr val="0000FF"/>
                </a:solidFill>
                <a:latin typeface="+mn-lt"/>
              </a:rPr>
              <a:t> </a:t>
            </a:r>
            <a:r>
              <a:rPr lang="en-US" sz="3200" dirty="0">
                <a:solidFill>
                  <a:srgbClr val="0000FF"/>
                </a:solidFill>
                <a:latin typeface="+mn-lt"/>
              </a:rPr>
              <a:t>model training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defTabSz="503972" fontAlgn="auto">
              <a:spcAft>
                <a:spcPts val="0"/>
              </a:spcAft>
              <a:defRPr/>
            </a:pPr>
            <a:r>
              <a:rPr lang="en-US" sz="3200" dirty="0">
                <a:solidFill>
                  <a:srgbClr val="0000FF"/>
                </a:solidFill>
                <a:latin typeface="+mn-lt"/>
              </a:rPr>
              <a:t>Necessary tools/dependencies for running </a:t>
            </a:r>
            <a:r>
              <a:rPr lang="en-US" sz="3200" dirty="0" err="1">
                <a:solidFill>
                  <a:srgbClr val="0000FF"/>
                </a:solidFill>
                <a:latin typeface="+mn-lt"/>
              </a:rPr>
              <a:t>StarDist</a:t>
            </a:r>
            <a:endParaRPr lang="en-US" sz="3200" dirty="0">
              <a:solidFill>
                <a:srgbClr val="0000FF"/>
              </a:solidFill>
              <a:latin typeface="+mn-lt"/>
            </a:endParaRPr>
          </a:p>
        </p:txBody>
      </p:sp>
      <p:sp>
        <p:nvSpPr>
          <p:cNvPr id="3" name="Content Placeholder 2"/>
          <p:cNvSpPr>
            <a:spLocks noGrp="1"/>
          </p:cNvSpPr>
          <p:nvPr>
            <p:ph idx="1"/>
          </p:nvPr>
        </p:nvSpPr>
        <p:spPr>
          <a:xfrm>
            <a:off x="693738" y="2454275"/>
            <a:ext cx="9245600" cy="4098925"/>
          </a:xfrm>
        </p:spPr>
        <p:txBody>
          <a:bodyPr>
            <a:normAutofit lnSpcReduction="10000"/>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Anaconda, download: </a:t>
            </a:r>
            <a:r>
              <a:rPr lang="en-US" sz="1984" dirty="0">
                <a:solidFill>
                  <a:schemeClr val="tx1">
                    <a:lumMod val="75000"/>
                    <a:lumOff val="25000"/>
                  </a:schemeClr>
                </a:solidFill>
                <a:hlinkClick r:id="rId2"/>
              </a:rPr>
              <a:t>https://www.anaconda.com/products/individual</a:t>
            </a:r>
            <a:endParaRPr lang="en-US" sz="1984" dirty="0">
              <a:solidFill>
                <a:schemeClr val="tx1">
                  <a:lumMod val="75000"/>
                  <a:lumOff val="25000"/>
                </a:schemeClr>
              </a:solidFill>
            </a:endParaRPr>
          </a:p>
          <a:p>
            <a:pPr marL="378013" lvl="1" indent="0" defTabSz="503972" fontAlgn="auto">
              <a:spcBef>
                <a:spcPts val="1102"/>
              </a:spcBef>
              <a:spcAft>
                <a:spcPts val="0"/>
              </a:spcAft>
              <a:buFont typeface="Wingdings 3" charset="2"/>
              <a:buNone/>
              <a:defRPr/>
            </a:pPr>
            <a:r>
              <a:rPr lang="en-US" sz="1764" dirty="0">
                <a:solidFill>
                  <a:schemeClr val="tx1">
                    <a:lumMod val="75000"/>
                    <a:lumOff val="25000"/>
                  </a:schemeClr>
                </a:solidFill>
              </a:rPr>
              <a:t>Dependencies(</a:t>
            </a:r>
            <a:r>
              <a:rPr lang="en-US" sz="1764" dirty="0" err="1">
                <a:solidFill>
                  <a:schemeClr val="tx1">
                    <a:lumMod val="75000"/>
                    <a:lumOff val="25000"/>
                  </a:schemeClr>
                </a:solidFill>
              </a:rPr>
              <a:t>conda</a:t>
            </a:r>
            <a:r>
              <a:rPr lang="en-US" sz="1764" dirty="0">
                <a:solidFill>
                  <a:schemeClr val="tx1">
                    <a:lumMod val="75000"/>
                    <a:lumOff val="25000"/>
                  </a:schemeClr>
                </a:solidFill>
              </a:rPr>
              <a:t> install command): </a:t>
            </a:r>
          </a:p>
          <a:p>
            <a:pPr marL="818954" lvl="1" indent="-314982" defTabSz="503972" fontAlgn="auto">
              <a:spcBef>
                <a:spcPts val="1102"/>
              </a:spcBef>
              <a:spcAft>
                <a:spcPts val="0"/>
              </a:spcAft>
              <a:buFont typeface="Wingdings 3" charset="2"/>
              <a:buChar char=""/>
              <a:defRPr/>
            </a:pPr>
            <a:r>
              <a:rPr lang="en-US" sz="1764" dirty="0">
                <a:solidFill>
                  <a:schemeClr val="tx1">
                    <a:lumMod val="75000"/>
                    <a:lumOff val="25000"/>
                  </a:schemeClr>
                </a:solidFill>
              </a:rPr>
              <a:t>Python 3.7.10 (</a:t>
            </a:r>
            <a:r>
              <a:rPr lang="en-US" sz="1764" dirty="0" err="1">
                <a:solidFill>
                  <a:schemeClr val="tx1">
                    <a:lumMod val="75000"/>
                    <a:lumOff val="25000"/>
                  </a:schemeClr>
                </a:solidFill>
              </a:rPr>
              <a:t>conda</a:t>
            </a:r>
            <a:r>
              <a:rPr lang="en-US" sz="1764" dirty="0">
                <a:solidFill>
                  <a:schemeClr val="tx1">
                    <a:lumMod val="75000"/>
                    <a:lumOff val="25000"/>
                  </a:schemeClr>
                </a:solidFill>
              </a:rPr>
              <a:t> install –c anaconda python=3.7.10)</a:t>
            </a:r>
          </a:p>
          <a:p>
            <a:pPr marL="818954" lvl="1" indent="-314982" defTabSz="503972" fontAlgn="auto">
              <a:spcBef>
                <a:spcPts val="1102"/>
              </a:spcBef>
              <a:spcAft>
                <a:spcPts val="0"/>
              </a:spcAft>
              <a:buFont typeface="Wingdings 3" charset="2"/>
              <a:buChar char=""/>
              <a:defRPr/>
            </a:pPr>
            <a:r>
              <a:rPr lang="en-US" sz="1764" dirty="0">
                <a:solidFill>
                  <a:schemeClr val="tx1">
                    <a:lumMod val="75000"/>
                    <a:lumOff val="25000"/>
                  </a:schemeClr>
                </a:solidFill>
              </a:rPr>
              <a:t>Pip (</a:t>
            </a:r>
            <a:r>
              <a:rPr lang="en-US" sz="1764" dirty="0" err="1">
                <a:solidFill>
                  <a:schemeClr val="tx1">
                    <a:lumMod val="75000"/>
                    <a:lumOff val="25000"/>
                  </a:schemeClr>
                </a:solidFill>
              </a:rPr>
              <a:t>conda</a:t>
            </a:r>
            <a:r>
              <a:rPr lang="en-US" sz="1764" dirty="0">
                <a:solidFill>
                  <a:schemeClr val="tx1">
                    <a:lumMod val="75000"/>
                    <a:lumOff val="25000"/>
                  </a:schemeClr>
                </a:solidFill>
              </a:rPr>
              <a:t> install –c anaconda pip)</a:t>
            </a:r>
          </a:p>
          <a:p>
            <a:pPr marL="818954" lvl="1" indent="-314982" defTabSz="503972" fontAlgn="auto">
              <a:spcBef>
                <a:spcPts val="1102"/>
              </a:spcBef>
              <a:spcAft>
                <a:spcPts val="0"/>
              </a:spcAft>
              <a:buFont typeface="Wingdings 3" charset="2"/>
              <a:buChar char=""/>
              <a:defRPr/>
            </a:pPr>
            <a:r>
              <a:rPr lang="en-US" sz="1764" dirty="0" err="1">
                <a:solidFill>
                  <a:schemeClr val="tx1">
                    <a:lumMod val="75000"/>
                    <a:lumOff val="25000"/>
                  </a:schemeClr>
                </a:solidFill>
              </a:rPr>
              <a:t>Tensorflow</a:t>
            </a:r>
            <a:r>
              <a:rPr lang="en-US" sz="1764" dirty="0">
                <a:solidFill>
                  <a:schemeClr val="tx1">
                    <a:lumMod val="75000"/>
                    <a:lumOff val="25000"/>
                  </a:schemeClr>
                </a:solidFill>
              </a:rPr>
              <a:t> 1.14(</a:t>
            </a:r>
            <a:r>
              <a:rPr lang="en-US" sz="1764" dirty="0" err="1">
                <a:solidFill>
                  <a:schemeClr val="tx1">
                    <a:lumMod val="75000"/>
                    <a:lumOff val="25000"/>
                  </a:schemeClr>
                </a:solidFill>
              </a:rPr>
              <a:t>conda</a:t>
            </a:r>
            <a:r>
              <a:rPr lang="en-US" sz="1764" dirty="0">
                <a:solidFill>
                  <a:schemeClr val="tx1">
                    <a:lumMod val="75000"/>
                    <a:lumOff val="25000"/>
                  </a:schemeClr>
                </a:solidFill>
              </a:rPr>
              <a:t> install –c </a:t>
            </a:r>
            <a:r>
              <a:rPr lang="en-US" sz="1764" dirty="0" err="1">
                <a:solidFill>
                  <a:schemeClr val="tx1">
                    <a:lumMod val="75000"/>
                    <a:lumOff val="25000"/>
                  </a:schemeClr>
                </a:solidFill>
              </a:rPr>
              <a:t>conda</a:t>
            </a:r>
            <a:r>
              <a:rPr lang="en-US" sz="1764" dirty="0">
                <a:solidFill>
                  <a:schemeClr val="tx1">
                    <a:lumMod val="75000"/>
                    <a:lumOff val="25000"/>
                  </a:schemeClr>
                </a:solidFill>
              </a:rPr>
              <a:t>-forge </a:t>
            </a:r>
            <a:r>
              <a:rPr lang="en-US" sz="1764" dirty="0" err="1">
                <a:solidFill>
                  <a:schemeClr val="tx1">
                    <a:lumMod val="75000"/>
                    <a:lumOff val="25000"/>
                  </a:schemeClr>
                </a:solidFill>
              </a:rPr>
              <a:t>tensorflow</a:t>
            </a:r>
            <a:r>
              <a:rPr lang="en-US" sz="1764" dirty="0">
                <a:solidFill>
                  <a:schemeClr val="tx1">
                    <a:lumMod val="75000"/>
                    <a:lumOff val="25000"/>
                  </a:schemeClr>
                </a:solidFill>
              </a:rPr>
              <a:t>=1.14)</a:t>
            </a:r>
          </a:p>
          <a:p>
            <a:pPr marL="818954" lvl="1" indent="-314982" defTabSz="503972" fontAlgn="auto">
              <a:spcBef>
                <a:spcPts val="1102"/>
              </a:spcBef>
              <a:spcAft>
                <a:spcPts val="0"/>
              </a:spcAft>
              <a:buFont typeface="Wingdings 3" charset="2"/>
              <a:buChar char=""/>
              <a:defRPr/>
            </a:pPr>
            <a:r>
              <a:rPr lang="en-US" sz="1764" dirty="0" err="1">
                <a:solidFill>
                  <a:schemeClr val="tx1">
                    <a:lumMod val="75000"/>
                    <a:lumOff val="25000"/>
                  </a:schemeClr>
                </a:solidFill>
              </a:rPr>
              <a:t>Scipy</a:t>
            </a:r>
            <a:r>
              <a:rPr lang="en-US" sz="1764" dirty="0">
                <a:solidFill>
                  <a:schemeClr val="tx1">
                    <a:lumMod val="75000"/>
                    <a:lumOff val="25000"/>
                  </a:schemeClr>
                </a:solidFill>
              </a:rPr>
              <a:t> (pip install </a:t>
            </a:r>
            <a:r>
              <a:rPr lang="en-US" sz="1764" dirty="0" err="1">
                <a:solidFill>
                  <a:schemeClr val="tx1">
                    <a:lumMod val="75000"/>
                    <a:lumOff val="25000"/>
                  </a:schemeClr>
                </a:solidFill>
              </a:rPr>
              <a:t>scipy</a:t>
            </a:r>
            <a:r>
              <a:rPr lang="en-US" sz="1764" dirty="0">
                <a:solidFill>
                  <a:schemeClr val="tx1">
                    <a:lumMod val="75000"/>
                    <a:lumOff val="25000"/>
                  </a:schemeClr>
                </a:solidFill>
              </a:rPr>
              <a:t>)</a:t>
            </a:r>
          </a:p>
          <a:p>
            <a:pPr marL="818954" lvl="1" indent="-314982" defTabSz="503972" fontAlgn="auto">
              <a:spcBef>
                <a:spcPts val="1102"/>
              </a:spcBef>
              <a:spcAft>
                <a:spcPts val="0"/>
              </a:spcAft>
              <a:buFont typeface="Wingdings 3" charset="2"/>
              <a:buChar char=""/>
              <a:defRPr/>
            </a:pPr>
            <a:r>
              <a:rPr lang="en-US" sz="1764" dirty="0" err="1">
                <a:solidFill>
                  <a:schemeClr val="tx1">
                    <a:lumMod val="75000"/>
                    <a:lumOff val="25000"/>
                  </a:schemeClr>
                </a:solidFill>
              </a:rPr>
              <a:t>Numpy</a:t>
            </a:r>
            <a:r>
              <a:rPr lang="en-US" sz="1764" dirty="0">
                <a:solidFill>
                  <a:schemeClr val="tx1">
                    <a:lumMod val="75000"/>
                    <a:lumOff val="25000"/>
                  </a:schemeClr>
                </a:solidFill>
              </a:rPr>
              <a:t> (pip install </a:t>
            </a:r>
            <a:r>
              <a:rPr lang="en-US" sz="1764" dirty="0" err="1">
                <a:solidFill>
                  <a:schemeClr val="tx1">
                    <a:lumMod val="75000"/>
                    <a:lumOff val="25000"/>
                  </a:schemeClr>
                </a:solidFill>
              </a:rPr>
              <a:t>numpy</a:t>
            </a:r>
            <a:r>
              <a:rPr lang="en-US" sz="1764" dirty="0">
                <a:solidFill>
                  <a:schemeClr val="tx1">
                    <a:lumMod val="75000"/>
                    <a:lumOff val="25000"/>
                  </a:schemeClr>
                </a:solidFill>
              </a:rPr>
              <a:t>)</a:t>
            </a:r>
          </a:p>
          <a:p>
            <a:pPr marL="818954" lvl="1" indent="-314982" defTabSz="503972" fontAlgn="auto">
              <a:spcBef>
                <a:spcPts val="1102"/>
              </a:spcBef>
              <a:spcAft>
                <a:spcPts val="0"/>
              </a:spcAft>
              <a:buFont typeface="Wingdings 3" charset="2"/>
              <a:buChar char=""/>
              <a:defRPr/>
            </a:pPr>
            <a:r>
              <a:rPr lang="en-US" sz="1764" dirty="0" err="1">
                <a:solidFill>
                  <a:schemeClr val="tx1">
                    <a:lumMod val="75000"/>
                    <a:lumOff val="25000"/>
                  </a:schemeClr>
                </a:solidFill>
              </a:rPr>
              <a:t>Matplotlib</a:t>
            </a:r>
            <a:r>
              <a:rPr lang="en-US" sz="1764" dirty="0">
                <a:solidFill>
                  <a:schemeClr val="tx1">
                    <a:lumMod val="75000"/>
                    <a:lumOff val="25000"/>
                  </a:schemeClr>
                </a:solidFill>
              </a:rPr>
              <a:t> (pip install </a:t>
            </a:r>
            <a:r>
              <a:rPr lang="en-US" sz="1764" dirty="0" err="1">
                <a:solidFill>
                  <a:schemeClr val="tx1">
                    <a:lumMod val="75000"/>
                    <a:lumOff val="25000"/>
                  </a:schemeClr>
                </a:solidFill>
              </a:rPr>
              <a:t>matplotlib</a:t>
            </a:r>
            <a:r>
              <a:rPr lang="en-US" sz="1764" dirty="0">
                <a:solidFill>
                  <a:schemeClr val="tx1">
                    <a:lumMod val="75000"/>
                    <a:lumOff val="25000"/>
                  </a:schemeClr>
                </a:solidFill>
              </a:rPr>
              <a:t>)</a:t>
            </a:r>
          </a:p>
          <a:p>
            <a:pPr marL="818954" lvl="1" indent="-314982" defTabSz="503972" fontAlgn="auto">
              <a:spcBef>
                <a:spcPts val="1102"/>
              </a:spcBef>
              <a:spcAft>
                <a:spcPts val="0"/>
              </a:spcAft>
              <a:buFont typeface="Wingdings 3" charset="2"/>
              <a:buChar char=""/>
              <a:defRPr/>
            </a:pPr>
            <a:r>
              <a:rPr lang="en-US" sz="1764" dirty="0">
                <a:solidFill>
                  <a:schemeClr val="tx1">
                    <a:lumMod val="75000"/>
                    <a:lumOff val="25000"/>
                  </a:schemeClr>
                </a:solidFill>
              </a:rPr>
              <a:t>Glob (pip install glob)</a:t>
            </a:r>
          </a:p>
          <a:p>
            <a:pPr marL="818954" lvl="1" indent="-314982" defTabSz="503972" fontAlgn="auto">
              <a:spcBef>
                <a:spcPts val="1102"/>
              </a:spcBef>
              <a:spcAft>
                <a:spcPts val="0"/>
              </a:spcAft>
              <a:buFont typeface="Wingdings 3" charset="2"/>
              <a:buChar char=""/>
              <a:defRPr/>
            </a:pPr>
            <a:r>
              <a:rPr lang="en-US" sz="1764" dirty="0" err="1">
                <a:solidFill>
                  <a:schemeClr val="tx1">
                    <a:lumMod val="75000"/>
                    <a:lumOff val="25000"/>
                  </a:schemeClr>
                </a:solidFill>
              </a:rPr>
              <a:t>Jupyter</a:t>
            </a:r>
            <a:r>
              <a:rPr lang="en-US" sz="1764" dirty="0">
                <a:solidFill>
                  <a:schemeClr val="tx1">
                    <a:lumMod val="75000"/>
                    <a:lumOff val="25000"/>
                  </a:schemeClr>
                </a:solidFill>
              </a:rPr>
              <a:t> lab(pip install </a:t>
            </a:r>
            <a:r>
              <a:rPr lang="en-US" sz="1764" dirty="0" err="1">
                <a:solidFill>
                  <a:schemeClr val="tx1">
                    <a:lumMod val="75000"/>
                    <a:lumOff val="25000"/>
                  </a:schemeClr>
                </a:solidFill>
              </a:rPr>
              <a:t>jupyterlab</a:t>
            </a:r>
            <a:r>
              <a:rPr lang="en-US" sz="1764" dirty="0">
                <a:solidFill>
                  <a:schemeClr val="tx1">
                    <a:lumMod val="75000"/>
                    <a:lumOff val="25000"/>
                  </a:schemeClr>
                </a:solidFill>
              </a:rPr>
              <a:t>)</a:t>
            </a:r>
          </a:p>
          <a:p>
            <a:pPr marL="377979" indent="-377979" defTabSz="503972" fontAlgn="auto">
              <a:spcBef>
                <a:spcPts val="1102"/>
              </a:spcBef>
              <a:spcAft>
                <a:spcPts val="0"/>
              </a:spcAft>
              <a:buFont typeface="Wingdings 3" charset="2"/>
              <a:buChar char=""/>
              <a:defRPr/>
            </a:pPr>
            <a:r>
              <a:rPr lang="en-US" sz="1984" dirty="0" err="1">
                <a:solidFill>
                  <a:schemeClr val="tx1">
                    <a:lumMod val="75000"/>
                    <a:lumOff val="25000"/>
                  </a:schemeClr>
                </a:solidFill>
              </a:rPr>
              <a:t>StarDist</a:t>
            </a:r>
            <a:r>
              <a:rPr lang="en-US" sz="1984" dirty="0">
                <a:solidFill>
                  <a:schemeClr val="tx1">
                    <a:lumMod val="75000"/>
                    <a:lumOff val="25000"/>
                  </a:schemeClr>
                </a:solidFill>
              </a:rPr>
              <a:t> in ImageJ, </a:t>
            </a:r>
            <a:r>
              <a:rPr lang="en-US" sz="1984" dirty="0">
                <a:solidFill>
                  <a:schemeClr val="tx1">
                    <a:lumMod val="75000"/>
                    <a:lumOff val="25000"/>
                  </a:schemeClr>
                </a:solidFill>
                <a:hlinkClick r:id="rId3"/>
              </a:rPr>
              <a:t>https://imagej.net/plugins/stardist</a:t>
            </a:r>
            <a:endParaRPr lang="en-US" sz="1984" dirty="0">
              <a:solidFill>
                <a:schemeClr val="tx1">
                  <a:lumMod val="75000"/>
                  <a:lumOff val="25000"/>
                </a:schemeClr>
              </a:solidFill>
            </a:endParaRPr>
          </a:p>
        </p:txBody>
      </p:sp>
      <p:sp>
        <p:nvSpPr>
          <p:cNvPr id="6" name="TextBox 5"/>
          <p:cNvSpPr txBox="1"/>
          <p:nvPr/>
        </p:nvSpPr>
        <p:spPr>
          <a:xfrm>
            <a:off x="4989513" y="4287838"/>
            <a:ext cx="4035425" cy="1617662"/>
          </a:xfrm>
          <a:prstGeom prst="rect">
            <a:avLst/>
          </a:prstGeom>
          <a:noFill/>
        </p:spPr>
        <p:txBody>
          <a:bodyPr>
            <a:spAutoFit/>
          </a:bodyPr>
          <a:lstStyle/>
          <a:p>
            <a:pPr marL="283510" indent="-283510" eaLnBrk="1" fontAlgn="auto" hangingPunct="1">
              <a:spcBef>
                <a:spcPts val="0"/>
              </a:spcBef>
              <a:spcAft>
                <a:spcPts val="0"/>
              </a:spcAft>
              <a:buFont typeface="Arial" panose="020B0604020202020204" pitchFamily="34" charset="0"/>
              <a:buChar char="•"/>
              <a:defRPr/>
            </a:pPr>
            <a:r>
              <a:rPr lang="en-US" sz="1984" dirty="0" err="1">
                <a:latin typeface="+mn-lt"/>
              </a:rPr>
              <a:t>Tqdm</a:t>
            </a:r>
            <a:r>
              <a:rPr lang="en-US" sz="1984" dirty="0">
                <a:latin typeface="+mn-lt"/>
              </a:rPr>
              <a:t> (pip install </a:t>
            </a:r>
            <a:r>
              <a:rPr lang="en-US" sz="1984" dirty="0" err="1">
                <a:latin typeface="+mn-lt"/>
              </a:rPr>
              <a:t>tqdm</a:t>
            </a:r>
            <a:r>
              <a:rPr lang="en-US" sz="1984" dirty="0">
                <a:latin typeface="+mn-lt"/>
              </a:rPr>
              <a:t>)</a:t>
            </a:r>
          </a:p>
          <a:p>
            <a:pPr marL="283510" indent="-283510" eaLnBrk="1" fontAlgn="auto" hangingPunct="1">
              <a:spcBef>
                <a:spcPts val="0"/>
              </a:spcBef>
              <a:spcAft>
                <a:spcPts val="0"/>
              </a:spcAft>
              <a:buFont typeface="Arial" panose="020B0604020202020204" pitchFamily="34" charset="0"/>
              <a:buChar char="•"/>
              <a:defRPr/>
            </a:pPr>
            <a:r>
              <a:rPr lang="en-US" sz="1984" dirty="0" err="1">
                <a:latin typeface="+mn-lt"/>
              </a:rPr>
              <a:t>Tifffile</a:t>
            </a:r>
            <a:r>
              <a:rPr lang="en-US" sz="1984" dirty="0">
                <a:latin typeface="+mn-lt"/>
              </a:rPr>
              <a:t> (pip install </a:t>
            </a:r>
            <a:r>
              <a:rPr lang="en-US" sz="1984" dirty="0" err="1">
                <a:latin typeface="+mn-lt"/>
              </a:rPr>
              <a:t>tifffile</a:t>
            </a:r>
            <a:r>
              <a:rPr lang="en-US" sz="1984" dirty="0">
                <a:latin typeface="+mn-lt"/>
              </a:rPr>
              <a:t>)</a:t>
            </a:r>
          </a:p>
          <a:p>
            <a:pPr marL="283510" indent="-283510" eaLnBrk="1" fontAlgn="auto" hangingPunct="1">
              <a:spcBef>
                <a:spcPts val="0"/>
              </a:spcBef>
              <a:spcAft>
                <a:spcPts val="0"/>
              </a:spcAft>
              <a:buFont typeface="Arial" panose="020B0604020202020204" pitchFamily="34" charset="0"/>
              <a:buChar char="•"/>
              <a:defRPr/>
            </a:pPr>
            <a:r>
              <a:rPr lang="en-US" sz="1984" dirty="0" err="1">
                <a:latin typeface="+mn-lt"/>
              </a:rPr>
              <a:t>Csbdeep</a:t>
            </a:r>
            <a:r>
              <a:rPr lang="en-US" sz="1984" dirty="0">
                <a:latin typeface="+mn-lt"/>
              </a:rPr>
              <a:t> (pip install </a:t>
            </a:r>
            <a:r>
              <a:rPr lang="en-US" sz="1984" dirty="0" err="1">
                <a:latin typeface="+mn-lt"/>
              </a:rPr>
              <a:t>csbdeep</a:t>
            </a:r>
            <a:r>
              <a:rPr lang="en-US" sz="1984" dirty="0">
                <a:latin typeface="+mn-lt"/>
              </a:rPr>
              <a:t>)</a:t>
            </a:r>
          </a:p>
          <a:p>
            <a:pPr marL="283510" indent="-283510" eaLnBrk="1" fontAlgn="auto" hangingPunct="1">
              <a:spcBef>
                <a:spcPts val="0"/>
              </a:spcBef>
              <a:spcAft>
                <a:spcPts val="0"/>
              </a:spcAft>
              <a:buFont typeface="Arial" panose="020B0604020202020204" pitchFamily="34" charset="0"/>
              <a:buChar char="•"/>
              <a:defRPr/>
            </a:pPr>
            <a:r>
              <a:rPr lang="en-US" sz="1984" dirty="0" err="1">
                <a:latin typeface="+mn-lt"/>
              </a:rPr>
              <a:t>Stardist</a:t>
            </a:r>
            <a:r>
              <a:rPr lang="en-US" sz="1984" dirty="0">
                <a:latin typeface="+mn-lt"/>
              </a:rPr>
              <a:t> (pip install </a:t>
            </a:r>
            <a:r>
              <a:rPr lang="en-US" sz="1984" dirty="0" err="1">
                <a:latin typeface="+mn-lt"/>
              </a:rPr>
              <a:t>stardist</a:t>
            </a:r>
            <a:r>
              <a:rPr lang="en-US" sz="1984" dirty="0">
                <a:latin typeface="+mn-lt"/>
              </a:rPr>
              <a:t>[tf1])</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043" y="395461"/>
            <a:ext cx="8694539" cy="1008112"/>
          </a:xfrm>
        </p:spPr>
        <p:txBody>
          <a:bodyPr>
            <a:normAutofit/>
          </a:bodyPr>
          <a:lstStyle/>
          <a:p>
            <a:pPr algn="ctr" defTabSz="503972" fontAlgn="auto">
              <a:spcAft>
                <a:spcPts val="0"/>
              </a:spcAft>
              <a:defRPr/>
            </a:pPr>
            <a:r>
              <a:rPr lang="en-US" sz="3200" dirty="0" err="1">
                <a:solidFill>
                  <a:srgbClr val="0000FF"/>
                </a:solidFill>
                <a:latin typeface="+mn-lt"/>
              </a:rPr>
              <a:t>StarDist</a:t>
            </a:r>
            <a:r>
              <a:rPr lang="en-US" sz="3200" dirty="0">
                <a:solidFill>
                  <a:srgbClr val="0000FF"/>
                </a:solidFill>
                <a:latin typeface="+mn-lt"/>
              </a:rPr>
              <a:t> </a:t>
            </a:r>
            <a:r>
              <a:rPr lang="en-US" sz="3200" i="1" dirty="0" err="1">
                <a:solidFill>
                  <a:srgbClr val="0000FF"/>
                </a:solidFill>
                <a:latin typeface="+mn-lt"/>
              </a:rPr>
              <a:t>Wolffia</a:t>
            </a:r>
            <a:r>
              <a:rPr lang="en-US" sz="3200" i="1" dirty="0">
                <a:solidFill>
                  <a:srgbClr val="0000FF"/>
                </a:solidFill>
                <a:latin typeface="+mn-lt"/>
              </a:rPr>
              <a:t> </a:t>
            </a:r>
            <a:r>
              <a:rPr lang="en-US" sz="3200" i="1" dirty="0" err="1">
                <a:solidFill>
                  <a:srgbClr val="0000FF"/>
                </a:solidFill>
                <a:latin typeface="+mn-lt"/>
              </a:rPr>
              <a:t>globosa</a:t>
            </a:r>
            <a:r>
              <a:rPr lang="en-US" sz="3200" i="1" dirty="0">
                <a:solidFill>
                  <a:srgbClr val="0000FF"/>
                </a:solidFill>
                <a:latin typeface="+mn-lt"/>
              </a:rPr>
              <a:t> </a:t>
            </a:r>
            <a:r>
              <a:rPr lang="en-US" sz="3200" dirty="0">
                <a:solidFill>
                  <a:srgbClr val="0000FF"/>
                </a:solidFill>
                <a:latin typeface="+mn-lt"/>
              </a:rPr>
              <a:t>model training</a:t>
            </a:r>
            <a:endParaRPr lang="en-US" sz="2000" dirty="0">
              <a:solidFill>
                <a:srgbClr val="0000FF"/>
              </a:solidFill>
              <a:latin typeface="+mn-lt"/>
            </a:endParaRPr>
          </a:p>
        </p:txBody>
      </p:sp>
      <p:sp>
        <p:nvSpPr>
          <p:cNvPr id="3" name="Content Placeholder 2"/>
          <p:cNvSpPr>
            <a:spLocks noGrp="1"/>
          </p:cNvSpPr>
          <p:nvPr>
            <p:ph idx="1"/>
          </p:nvPr>
        </p:nvSpPr>
        <p:spPr>
          <a:xfrm>
            <a:off x="981770" y="2267669"/>
            <a:ext cx="8162998" cy="3960813"/>
          </a:xfrm>
        </p:spPr>
        <p:txBody>
          <a:bodyPr>
            <a:normAutofit/>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To train the </a:t>
            </a:r>
            <a:r>
              <a:rPr lang="en-US" sz="1984" dirty="0" err="1">
                <a:solidFill>
                  <a:schemeClr val="tx1">
                    <a:lumMod val="75000"/>
                    <a:lumOff val="25000"/>
                  </a:schemeClr>
                </a:solidFill>
              </a:rPr>
              <a:t>StarDist</a:t>
            </a:r>
            <a:r>
              <a:rPr lang="en-US" sz="1984" dirty="0">
                <a:solidFill>
                  <a:schemeClr val="tx1">
                    <a:lumMod val="75000"/>
                    <a:lumOff val="25000"/>
                  </a:schemeClr>
                </a:solidFill>
              </a:rPr>
              <a:t> model for duckweed counting we use </a:t>
            </a:r>
            <a:r>
              <a:rPr lang="en-US" sz="1984" dirty="0" err="1">
                <a:solidFill>
                  <a:srgbClr val="FF0000"/>
                </a:solidFill>
              </a:rPr>
              <a:t>jupyter</a:t>
            </a:r>
            <a:r>
              <a:rPr lang="en-US" sz="1984" dirty="0">
                <a:solidFill>
                  <a:srgbClr val="FF0000"/>
                </a:solidFill>
              </a:rPr>
              <a:t> notebook </a:t>
            </a:r>
            <a:r>
              <a:rPr lang="en-US" sz="1984" dirty="0">
                <a:solidFill>
                  <a:schemeClr val="tx1">
                    <a:lumMod val="75000"/>
                    <a:lumOff val="25000"/>
                  </a:schemeClr>
                </a:solidFill>
              </a:rPr>
              <a:t>from provided by Schmidt </a:t>
            </a:r>
            <a:r>
              <a:rPr lang="en-US" sz="1984" i="1" dirty="0">
                <a:solidFill>
                  <a:schemeClr val="tx1">
                    <a:lumMod val="75000"/>
                    <a:lumOff val="25000"/>
                  </a:schemeClr>
                </a:solidFill>
              </a:rPr>
              <a:t>et al</a:t>
            </a:r>
            <a:r>
              <a:rPr lang="en-US" sz="1984" dirty="0">
                <a:solidFill>
                  <a:schemeClr val="tx1">
                    <a:lumMod val="75000"/>
                    <a:lumOff val="25000"/>
                  </a:schemeClr>
                </a:solidFill>
              </a:rPr>
              <a:t>., developer of </a:t>
            </a:r>
            <a:r>
              <a:rPr lang="en-US" sz="1984" dirty="0" err="1">
                <a:solidFill>
                  <a:schemeClr val="tx1">
                    <a:lumMod val="75000"/>
                    <a:lumOff val="25000"/>
                  </a:schemeClr>
                </a:solidFill>
              </a:rPr>
              <a:t>StarDist</a:t>
            </a:r>
            <a:r>
              <a:rPr lang="en-US" sz="1984" dirty="0">
                <a:solidFill>
                  <a:schemeClr val="tx1">
                    <a:lumMod val="75000"/>
                    <a:lumOff val="25000"/>
                  </a:schemeClr>
                </a:solidFill>
              </a:rPr>
              <a:t>. </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It can be accessed from their GitHub page</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Or this link: </a:t>
            </a:r>
            <a:r>
              <a:rPr lang="en-US" sz="1984" dirty="0">
                <a:solidFill>
                  <a:schemeClr val="tx1">
                    <a:lumMod val="75000"/>
                    <a:lumOff val="25000"/>
                  </a:schemeClr>
                </a:solidFill>
                <a:hlinkClick r:id="rId2"/>
              </a:rPr>
              <a:t>https://nbviewer.jupyter.org/github/stardist/stardist/blob/master/examples/2D/2_training.ipynb</a:t>
            </a:r>
            <a:endParaRPr lang="en-US" sz="1984" dirty="0">
              <a:solidFill>
                <a:schemeClr val="tx1">
                  <a:lumMod val="75000"/>
                  <a:lumOff val="25000"/>
                </a:schemeClr>
              </a:solidFill>
            </a:endParaRP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The steps are defined by the developer in the </a:t>
            </a:r>
            <a:r>
              <a:rPr lang="en-US" sz="1984" dirty="0" err="1">
                <a:solidFill>
                  <a:schemeClr val="tx1">
                    <a:lumMod val="75000"/>
                    <a:lumOff val="25000"/>
                  </a:schemeClr>
                </a:solidFill>
              </a:rPr>
              <a:t>jupyter</a:t>
            </a:r>
            <a:r>
              <a:rPr lang="en-US" sz="1984" dirty="0">
                <a:solidFill>
                  <a:schemeClr val="tx1">
                    <a:lumMod val="75000"/>
                    <a:lumOff val="25000"/>
                  </a:schemeClr>
                </a:solidFill>
              </a:rPr>
              <a:t>-lab.</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We just need to </a:t>
            </a:r>
            <a:r>
              <a:rPr lang="en-US" sz="1984" dirty="0">
                <a:solidFill>
                  <a:srgbClr val="FF0000"/>
                </a:solidFill>
              </a:rPr>
              <a:t>copy and paste the script </a:t>
            </a:r>
            <a:r>
              <a:rPr lang="en-US" sz="1984" dirty="0">
                <a:solidFill>
                  <a:schemeClr val="tx1">
                    <a:lumMod val="75000"/>
                    <a:lumOff val="25000"/>
                  </a:schemeClr>
                </a:solidFill>
              </a:rPr>
              <a:t>to our own </a:t>
            </a:r>
            <a:r>
              <a:rPr lang="en-US" sz="1984" dirty="0" err="1">
                <a:solidFill>
                  <a:schemeClr val="tx1">
                    <a:lumMod val="75000"/>
                    <a:lumOff val="25000"/>
                  </a:schemeClr>
                </a:solidFill>
              </a:rPr>
              <a:t>jupyter</a:t>
            </a:r>
            <a:r>
              <a:rPr lang="en-US" sz="1984" dirty="0">
                <a:solidFill>
                  <a:schemeClr val="tx1">
                    <a:lumMod val="75000"/>
                    <a:lumOff val="25000"/>
                  </a:schemeClr>
                </a:solidFill>
              </a:rPr>
              <a:t>-lab and run the script</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Additionally, several strings should be changed according to the file location we have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5976" y="453593"/>
            <a:ext cx="5843240" cy="604114"/>
          </a:xfrm>
        </p:spPr>
        <p:txBody>
          <a:bodyPr>
            <a:normAutofit fontScale="90000"/>
          </a:bodyPr>
          <a:lstStyle/>
          <a:p>
            <a:pPr algn="ctr" defTabSz="503972" fontAlgn="auto">
              <a:spcAft>
                <a:spcPts val="0"/>
              </a:spcAft>
              <a:defRPr/>
            </a:pPr>
            <a:r>
              <a:rPr lang="en-US" sz="3968" dirty="0">
                <a:solidFill>
                  <a:srgbClr val="0000FF"/>
                </a:solidFill>
                <a:latin typeface="+mn-lt"/>
              </a:rPr>
              <a:t>Introduction</a:t>
            </a:r>
            <a:r>
              <a:rPr lang="zh-TW" altLang="en-US" sz="3968" dirty="0">
                <a:solidFill>
                  <a:srgbClr val="0000FF"/>
                </a:solidFill>
                <a:latin typeface="+mn-lt"/>
              </a:rPr>
              <a:t> </a:t>
            </a:r>
            <a:r>
              <a:rPr lang="en-US" altLang="zh-TW" sz="3968" dirty="0">
                <a:solidFill>
                  <a:srgbClr val="0000FF"/>
                </a:solidFill>
                <a:latin typeface="+mn-lt"/>
              </a:rPr>
              <a:t>of </a:t>
            </a:r>
            <a:r>
              <a:rPr lang="en-US" sz="3307" i="1" dirty="0">
                <a:solidFill>
                  <a:srgbClr val="0000FF"/>
                </a:solidFill>
                <a:latin typeface="+mn-lt"/>
              </a:rPr>
              <a:t>Wolffia </a:t>
            </a:r>
            <a:r>
              <a:rPr lang="en-US" sz="3307" i="1" dirty="0" err="1">
                <a:solidFill>
                  <a:srgbClr val="0000FF"/>
                </a:solidFill>
                <a:latin typeface="+mn-lt"/>
              </a:rPr>
              <a:t>globosa</a:t>
            </a:r>
            <a:endParaRPr lang="en-US" sz="3307" i="1" dirty="0">
              <a:solidFill>
                <a:srgbClr val="0000FF"/>
              </a:solidFill>
              <a:latin typeface="+mn-lt"/>
            </a:endParaRPr>
          </a:p>
        </p:txBody>
      </p:sp>
      <p:sp>
        <p:nvSpPr>
          <p:cNvPr id="7171" name="Content Placeholder 2"/>
          <p:cNvSpPr>
            <a:spLocks noGrp="1"/>
          </p:cNvSpPr>
          <p:nvPr>
            <p:ph idx="1"/>
          </p:nvPr>
        </p:nvSpPr>
        <p:spPr bwMode="auto">
          <a:xfrm>
            <a:off x="1007864" y="1835621"/>
            <a:ext cx="4608512" cy="4537075"/>
          </a:xfrm>
        </p:spPr>
        <p:txBody>
          <a:bodyPr wrap="square" numCol="1" anchor="t" anchorCtr="0" compatLnSpc="1">
            <a:prstTxWarp prst="textNoShape">
              <a:avLst/>
            </a:prstTxWarp>
            <a:normAutofit lnSpcReduction="10000"/>
          </a:bodyPr>
          <a:lstStyle/>
          <a:p>
            <a:r>
              <a:rPr lang="en-US" altLang="en-US" sz="2400" i="1" dirty="0"/>
              <a:t>Wolffia </a:t>
            </a:r>
            <a:r>
              <a:rPr lang="en-US" altLang="en-US" sz="2400" i="1" dirty="0" err="1"/>
              <a:t>globosa</a:t>
            </a:r>
            <a:r>
              <a:rPr lang="en-US" altLang="en-US" sz="2400" dirty="0"/>
              <a:t> is a species of aquatic plant, which comes from </a:t>
            </a:r>
            <a:r>
              <a:rPr lang="en-US" altLang="en-US" sz="2400" i="1" dirty="0" err="1"/>
              <a:t>Araceae</a:t>
            </a:r>
            <a:r>
              <a:rPr lang="en-US" altLang="en-US" sz="2400" i="1" dirty="0"/>
              <a:t> </a:t>
            </a:r>
            <a:r>
              <a:rPr lang="en-US" altLang="en-US" sz="2400" dirty="0"/>
              <a:t>family, the same family as </a:t>
            </a:r>
            <a:r>
              <a:rPr lang="en-US" altLang="en-US" sz="2400" i="1" dirty="0" err="1"/>
              <a:t>Lemna</a:t>
            </a:r>
            <a:r>
              <a:rPr lang="en-US" altLang="en-US" sz="2400" i="1" dirty="0"/>
              <a:t> minor, </a:t>
            </a:r>
            <a:r>
              <a:rPr lang="en-US" altLang="en-US" sz="2400" dirty="0"/>
              <a:t>another aquatic plant approved by </a:t>
            </a:r>
            <a:r>
              <a:rPr lang="en-US" altLang="en-US" sz="2400" dirty="0">
                <a:solidFill>
                  <a:srgbClr val="FF0000"/>
                </a:solidFill>
              </a:rPr>
              <a:t>OECD</a:t>
            </a:r>
            <a:r>
              <a:rPr lang="en-US" altLang="en-US" sz="2400" dirty="0"/>
              <a:t> to be used for </a:t>
            </a:r>
            <a:r>
              <a:rPr lang="en-US" altLang="en-US" sz="2400" dirty="0">
                <a:solidFill>
                  <a:srgbClr val="FF0000"/>
                </a:solidFill>
              </a:rPr>
              <a:t>water toxicity</a:t>
            </a:r>
            <a:r>
              <a:rPr lang="en-US" altLang="en-US" sz="2400" dirty="0"/>
              <a:t>. </a:t>
            </a:r>
          </a:p>
          <a:p>
            <a:endParaRPr lang="en-US" altLang="en-US" sz="2400" dirty="0"/>
          </a:p>
          <a:p>
            <a:r>
              <a:rPr lang="en-US" altLang="en-US" sz="2400" dirty="0"/>
              <a:t>It is one of the </a:t>
            </a:r>
            <a:r>
              <a:rPr lang="en-US" altLang="en-US" sz="2400" dirty="0">
                <a:solidFill>
                  <a:srgbClr val="FF0000"/>
                </a:solidFill>
              </a:rPr>
              <a:t>smallest flowering plant</a:t>
            </a:r>
            <a:r>
              <a:rPr lang="en-US" altLang="en-US" sz="2400" dirty="0"/>
              <a:t> at 0.1-0.2 mm, it reproduces by vegetative propagation with a very noteworthy growth rate at 0.559 /day, under controlled environmental conditions</a:t>
            </a:r>
          </a:p>
        </p:txBody>
      </p:sp>
      <p:pic>
        <p:nvPicPr>
          <p:cNvPr id="7172"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36275" y="2339677"/>
            <a:ext cx="4104456" cy="3077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t="3189" b="3574"/>
          <a:stretch>
            <a:fillRect/>
          </a:stretch>
        </p:blipFill>
        <p:spPr bwMode="auto">
          <a:xfrm>
            <a:off x="149225" y="1000125"/>
            <a:ext cx="9805988" cy="5141913"/>
          </a:xfrm>
        </p:spPr>
      </p:pic>
      <p:sp>
        <p:nvSpPr>
          <p:cNvPr id="5" name="Rectangle 4"/>
          <p:cNvSpPr/>
          <p:nvPr/>
        </p:nvSpPr>
        <p:spPr>
          <a:xfrm>
            <a:off x="3228975" y="1487488"/>
            <a:ext cx="306388" cy="15081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6" name="Rectangle 5"/>
          <p:cNvSpPr/>
          <p:nvPr/>
        </p:nvSpPr>
        <p:spPr>
          <a:xfrm>
            <a:off x="385763" y="6270625"/>
            <a:ext cx="307975" cy="1508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7" name="TextBox 6"/>
          <p:cNvSpPr txBox="1"/>
          <p:nvPr/>
        </p:nvSpPr>
        <p:spPr>
          <a:xfrm>
            <a:off x="693738" y="6192838"/>
            <a:ext cx="1622425" cy="322262"/>
          </a:xfrm>
          <a:prstGeom prst="rect">
            <a:avLst/>
          </a:prstGeom>
          <a:noFill/>
        </p:spPr>
        <p:txBody>
          <a:bodyPr wrap="none">
            <a:spAutoFit/>
          </a:bodyPr>
          <a:lstStyle/>
          <a:p>
            <a:pPr eaLnBrk="1" fontAlgn="auto" hangingPunct="1">
              <a:spcBef>
                <a:spcPts val="0"/>
              </a:spcBef>
              <a:spcAft>
                <a:spcPts val="0"/>
              </a:spcAft>
              <a:defRPr/>
            </a:pPr>
            <a:r>
              <a:rPr lang="en-US" sz="1488" dirty="0">
                <a:latin typeface="+mn-lt"/>
              </a:rPr>
              <a:t>= run/stop script</a:t>
            </a:r>
          </a:p>
        </p:txBody>
      </p:sp>
      <p:sp>
        <p:nvSpPr>
          <p:cNvPr id="8" name="Rectangle 7"/>
          <p:cNvSpPr/>
          <p:nvPr/>
        </p:nvSpPr>
        <p:spPr>
          <a:xfrm>
            <a:off x="2678113" y="1638300"/>
            <a:ext cx="6953250" cy="433863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9" name="Rectangle 8"/>
          <p:cNvSpPr/>
          <p:nvPr/>
        </p:nvSpPr>
        <p:spPr>
          <a:xfrm>
            <a:off x="2354263" y="6246813"/>
            <a:ext cx="787400" cy="196850"/>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10" name="TextBox 9"/>
          <p:cNvSpPr txBox="1"/>
          <p:nvPr/>
        </p:nvSpPr>
        <p:spPr>
          <a:xfrm>
            <a:off x="3138488" y="6192838"/>
            <a:ext cx="822325" cy="322262"/>
          </a:xfrm>
          <a:prstGeom prst="rect">
            <a:avLst/>
          </a:prstGeom>
          <a:noFill/>
        </p:spPr>
        <p:txBody>
          <a:bodyPr wrap="none">
            <a:spAutoFit/>
          </a:bodyPr>
          <a:lstStyle/>
          <a:p>
            <a:pPr eaLnBrk="1" fontAlgn="auto" hangingPunct="1">
              <a:spcBef>
                <a:spcPts val="0"/>
              </a:spcBef>
              <a:spcAft>
                <a:spcPts val="0"/>
              </a:spcAft>
              <a:defRPr/>
            </a:pPr>
            <a:r>
              <a:rPr lang="en-US" sz="1488">
                <a:latin typeface="+mn-lt"/>
              </a:rPr>
              <a:t>= script</a:t>
            </a:r>
            <a:endParaRPr lang="en-US" sz="1488" dirty="0">
              <a:latin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8261" y="402483"/>
            <a:ext cx="8694539" cy="1461188"/>
          </a:xfrm>
        </p:spPr>
        <p:txBody>
          <a:bodyPr>
            <a:normAutofit/>
          </a:bodyPr>
          <a:lstStyle/>
          <a:p>
            <a:pPr algn="ctr" defTabSz="503972" fontAlgn="auto">
              <a:spcAft>
                <a:spcPts val="0"/>
              </a:spcAft>
              <a:defRPr/>
            </a:pPr>
            <a:r>
              <a:rPr lang="en-US" sz="3200" dirty="0" err="1">
                <a:solidFill>
                  <a:srgbClr val="0000FF"/>
                </a:solidFill>
                <a:latin typeface="+mn-lt"/>
              </a:rPr>
              <a:t>StarDist</a:t>
            </a:r>
            <a:r>
              <a:rPr lang="en-US" sz="3200" dirty="0">
                <a:solidFill>
                  <a:srgbClr val="0000FF"/>
                </a:solidFill>
                <a:latin typeface="+mn-lt"/>
              </a:rPr>
              <a:t> </a:t>
            </a:r>
            <a:r>
              <a:rPr lang="en-US" sz="3200" i="1" dirty="0" err="1">
                <a:solidFill>
                  <a:srgbClr val="0000FF"/>
                </a:solidFill>
                <a:latin typeface="+mn-lt"/>
              </a:rPr>
              <a:t>Wolffia</a:t>
            </a:r>
            <a:r>
              <a:rPr lang="en-US" sz="3200" i="1" dirty="0">
                <a:solidFill>
                  <a:srgbClr val="0000FF"/>
                </a:solidFill>
                <a:latin typeface="+mn-lt"/>
              </a:rPr>
              <a:t> </a:t>
            </a:r>
            <a:r>
              <a:rPr lang="en-US" sz="3200" i="1" dirty="0" err="1">
                <a:solidFill>
                  <a:srgbClr val="0000FF"/>
                </a:solidFill>
                <a:latin typeface="+mn-lt"/>
              </a:rPr>
              <a:t>globosa</a:t>
            </a:r>
            <a:r>
              <a:rPr lang="en-US" sz="3200" i="1" dirty="0">
                <a:solidFill>
                  <a:srgbClr val="0000FF"/>
                </a:solidFill>
                <a:latin typeface="+mn-lt"/>
              </a:rPr>
              <a:t> </a:t>
            </a:r>
            <a:r>
              <a:rPr lang="en-US" sz="3200" dirty="0">
                <a:solidFill>
                  <a:srgbClr val="0000FF"/>
                </a:solidFill>
                <a:latin typeface="+mn-lt"/>
              </a:rPr>
              <a:t>model training</a:t>
            </a:r>
            <a:endParaRPr lang="en-US" sz="2400" dirty="0">
              <a:solidFill>
                <a:srgbClr val="0000FF"/>
              </a:solidFill>
              <a:latin typeface="+mn-lt"/>
            </a:endParaRPr>
          </a:p>
        </p:txBody>
      </p:sp>
      <p:sp>
        <p:nvSpPr>
          <p:cNvPr id="3" name="Content Placeholder 2"/>
          <p:cNvSpPr>
            <a:spLocks noGrp="1"/>
          </p:cNvSpPr>
          <p:nvPr>
            <p:ph idx="1"/>
          </p:nvPr>
        </p:nvSpPr>
        <p:spPr>
          <a:xfrm>
            <a:off x="981075" y="2079637"/>
            <a:ext cx="7371605" cy="4796544"/>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We just need to change the scripts according to the notes provided in the notebook by the developer.</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Afterward we need to add another script:</a:t>
            </a:r>
          </a:p>
          <a:p>
            <a:pPr marL="0" indent="0" defTabSz="503972" fontAlgn="auto">
              <a:spcBef>
                <a:spcPts val="1102"/>
              </a:spcBef>
              <a:spcAft>
                <a:spcPts val="0"/>
              </a:spcAft>
              <a:buFont typeface="Wingdings 3" charset="2"/>
              <a:buNone/>
              <a:defRPr/>
            </a:pPr>
            <a:r>
              <a:rPr lang="en-US" sz="1984" dirty="0">
                <a:solidFill>
                  <a:schemeClr val="tx1">
                    <a:lumMod val="75000"/>
                    <a:lumOff val="25000"/>
                  </a:schemeClr>
                </a:solidFill>
              </a:rPr>
              <a:t>		if not </a:t>
            </a:r>
            <a:r>
              <a:rPr lang="en-US" sz="1984" dirty="0" err="1">
                <a:solidFill>
                  <a:schemeClr val="tx1">
                    <a:lumMod val="75000"/>
                    <a:lumOff val="25000"/>
                  </a:schemeClr>
                </a:solidFill>
              </a:rPr>
              <a:t>quick_demo</a:t>
            </a:r>
            <a:r>
              <a:rPr lang="en-US" sz="1984" dirty="0">
                <a:solidFill>
                  <a:schemeClr val="tx1">
                    <a:lumMod val="75000"/>
                    <a:lumOff val="25000"/>
                  </a:schemeClr>
                </a:solidFill>
              </a:rPr>
              <a:t>:</a:t>
            </a:r>
          </a:p>
          <a:p>
            <a:pPr marL="0" indent="0" defTabSz="503972" fontAlgn="auto">
              <a:spcBef>
                <a:spcPts val="1102"/>
              </a:spcBef>
              <a:spcAft>
                <a:spcPts val="0"/>
              </a:spcAft>
              <a:buFont typeface="Wingdings 3" charset="2"/>
              <a:buNone/>
              <a:defRPr/>
            </a:pPr>
            <a:r>
              <a:rPr lang="en-US" sz="1984" dirty="0">
                <a:solidFill>
                  <a:schemeClr val="tx1">
                    <a:lumMod val="75000"/>
                    <a:lumOff val="25000"/>
                  </a:schemeClr>
                </a:solidFill>
              </a:rPr>
              <a:t>    		</a:t>
            </a:r>
            <a:r>
              <a:rPr lang="en-US" sz="1984" dirty="0" err="1">
                <a:solidFill>
                  <a:schemeClr val="tx1">
                    <a:lumMod val="75000"/>
                    <a:lumOff val="25000"/>
                  </a:schemeClr>
                </a:solidFill>
              </a:rPr>
              <a:t>model.export_TF</a:t>
            </a:r>
            <a:r>
              <a:rPr lang="en-US" sz="1984" dirty="0">
                <a:solidFill>
                  <a:schemeClr val="tx1">
                    <a:lumMod val="75000"/>
                    <a:lumOff val="25000"/>
                  </a:schemeClr>
                </a:solidFill>
              </a:rPr>
              <a:t>()</a:t>
            </a:r>
          </a:p>
          <a:p>
            <a:pPr marL="0" indent="0" defTabSz="503972" fontAlgn="auto">
              <a:spcBef>
                <a:spcPts val="1102"/>
              </a:spcBef>
              <a:spcAft>
                <a:spcPts val="0"/>
              </a:spcAft>
              <a:buFont typeface="Wingdings 3" charset="2"/>
              <a:buNone/>
              <a:defRPr/>
            </a:pPr>
            <a:r>
              <a:rPr lang="en-US" sz="1984" dirty="0">
                <a:solidFill>
                  <a:schemeClr val="tx1">
                    <a:lumMod val="75000"/>
                    <a:lumOff val="25000"/>
                  </a:schemeClr>
                </a:solidFill>
              </a:rPr>
              <a:t>   to export the training result as a model to use in </a:t>
            </a:r>
            <a:r>
              <a:rPr lang="en-US" sz="1984" dirty="0">
                <a:solidFill>
                  <a:srgbClr val="FF0000"/>
                </a:solidFill>
              </a:rPr>
              <a:t>FIJI</a:t>
            </a:r>
          </a:p>
        </p:txBody>
      </p:sp>
      <p:pic>
        <p:nvPicPr>
          <p:cNvPr id="29700"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6013" y="4252913"/>
            <a:ext cx="2114550"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9450" y="162594"/>
            <a:ext cx="8694738" cy="1096963"/>
          </a:xfrm>
        </p:spPr>
        <p:txBody>
          <a:bodyPr>
            <a:normAutofit/>
          </a:bodyPr>
          <a:lstStyle/>
          <a:p>
            <a:pPr algn="ctr" defTabSz="503972" fontAlgn="auto">
              <a:spcAft>
                <a:spcPts val="0"/>
              </a:spcAft>
              <a:defRPr/>
            </a:pPr>
            <a:r>
              <a:rPr lang="en-US" sz="3200" dirty="0">
                <a:solidFill>
                  <a:srgbClr val="0000FF"/>
                </a:solidFill>
                <a:latin typeface="+mn-lt"/>
              </a:rPr>
              <a:t>Video conversion using VirtualDub2</a:t>
            </a:r>
          </a:p>
        </p:txBody>
      </p:sp>
      <p:sp>
        <p:nvSpPr>
          <p:cNvPr id="3" name="Content Placeholder 2"/>
          <p:cNvSpPr>
            <a:spLocks noGrp="1"/>
          </p:cNvSpPr>
          <p:nvPr>
            <p:ph idx="1"/>
          </p:nvPr>
        </p:nvSpPr>
        <p:spPr>
          <a:xfrm>
            <a:off x="747713" y="1478706"/>
            <a:ext cx="8694737" cy="3597275"/>
          </a:xfrm>
        </p:spPr>
        <p:txBody>
          <a:bodyPr/>
          <a:lstStyle/>
          <a:p>
            <a:pPr marL="0" lvl="1" indent="0" defTabSz="503972" fontAlgn="auto">
              <a:spcBef>
                <a:spcPts val="1102"/>
              </a:spcBef>
              <a:spcAft>
                <a:spcPts val="0"/>
              </a:spcAft>
              <a:buFont typeface="Wingdings 3" charset="2"/>
              <a:buNone/>
              <a:defRPr/>
            </a:pPr>
            <a:r>
              <a:rPr lang="en-US" sz="1764" dirty="0">
                <a:solidFill>
                  <a:schemeClr val="tx1">
                    <a:lumMod val="75000"/>
                    <a:lumOff val="25000"/>
                  </a:schemeClr>
                </a:solidFill>
              </a:rPr>
              <a:t>Batch Conversion of necessary videos are done using VirtualDub2 Software </a:t>
            </a:r>
          </a:p>
          <a:p>
            <a:pPr marL="0" lvl="1" indent="0" defTabSz="503972" fontAlgn="auto">
              <a:spcBef>
                <a:spcPts val="1102"/>
              </a:spcBef>
              <a:spcAft>
                <a:spcPts val="0"/>
              </a:spcAft>
              <a:buFont typeface="Wingdings 3" charset="2"/>
              <a:buNone/>
              <a:defRPr/>
            </a:pPr>
            <a:r>
              <a:rPr lang="en-US" sz="1764" dirty="0">
                <a:solidFill>
                  <a:schemeClr val="tx1">
                    <a:lumMod val="75000"/>
                    <a:lumOff val="25000"/>
                  </a:schemeClr>
                </a:solidFill>
              </a:rPr>
              <a:t>(File &gt; Queue batch operation &gt; Batch wizard…)</a:t>
            </a:r>
          </a:p>
        </p:txBody>
      </p:sp>
      <p:grpSp>
        <p:nvGrpSpPr>
          <p:cNvPr id="30724" name="Group 11"/>
          <p:cNvGrpSpPr>
            <a:grpSpLocks/>
          </p:cNvGrpSpPr>
          <p:nvPr/>
        </p:nvGrpSpPr>
        <p:grpSpPr bwMode="auto">
          <a:xfrm>
            <a:off x="554038" y="2344738"/>
            <a:ext cx="9515475" cy="4416425"/>
            <a:chOff x="669524" y="1690688"/>
            <a:chExt cx="11508372" cy="5342100"/>
          </a:xfrm>
        </p:grpSpPr>
        <p:pic>
          <p:nvPicPr>
            <p:cNvPr id="30725" name="Picture 3"/>
            <p:cNvPicPr>
              <a:picLocks noChangeAspect="1"/>
            </p:cNvPicPr>
            <p:nvPr/>
          </p:nvPicPr>
          <p:blipFill>
            <a:blip r:embed="rId2">
              <a:extLst>
                <a:ext uri="{28A0092B-C50C-407E-A947-70E740481C1C}">
                  <a14:useLocalDpi xmlns:a14="http://schemas.microsoft.com/office/drawing/2010/main" val="0"/>
                </a:ext>
              </a:extLst>
            </a:blip>
            <a:srcRect l="31389" t="18765" r="25972" b="11111"/>
            <a:stretch>
              <a:fillRect/>
            </a:stretch>
          </p:blipFill>
          <p:spPr bwMode="auto">
            <a:xfrm>
              <a:off x="669524" y="1690688"/>
              <a:ext cx="491481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4"/>
            <p:cNvPicPr>
              <a:picLocks noChangeAspect="1"/>
            </p:cNvPicPr>
            <p:nvPr/>
          </p:nvPicPr>
          <p:blipFill>
            <a:blip r:embed="rId3">
              <a:extLst>
                <a:ext uri="{28A0092B-C50C-407E-A947-70E740481C1C}">
                  <a14:useLocalDpi xmlns:a14="http://schemas.microsoft.com/office/drawing/2010/main" val="0"/>
                </a:ext>
              </a:extLst>
            </a:blip>
            <a:srcRect l="56146" t="33517" r="10104" b="19260"/>
            <a:stretch>
              <a:fillRect/>
            </a:stretch>
          </p:blipFill>
          <p:spPr bwMode="auto">
            <a:xfrm>
              <a:off x="6295625" y="1822275"/>
              <a:ext cx="5448300" cy="428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ight Arrow 5"/>
            <p:cNvSpPr/>
            <p:nvPr/>
          </p:nvSpPr>
          <p:spPr>
            <a:xfrm>
              <a:off x="5312040" y="3055976"/>
              <a:ext cx="850551" cy="5722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7" name="TextBox 6"/>
            <p:cNvSpPr txBox="1"/>
            <p:nvPr/>
          </p:nvSpPr>
          <p:spPr>
            <a:xfrm>
              <a:off x="6584988" y="3628207"/>
              <a:ext cx="5034193" cy="480059"/>
            </a:xfrm>
            <a:prstGeom prst="rect">
              <a:avLst/>
            </a:prstGeom>
            <a:noFill/>
          </p:spPr>
          <p:txBody>
            <a:bodyPr wrap="none">
              <a:spAutoFit/>
            </a:bodyPr>
            <a:lstStyle/>
            <a:p>
              <a:pPr eaLnBrk="1" fontAlgn="auto" hangingPunct="1">
                <a:spcBef>
                  <a:spcPts val="0"/>
                </a:spcBef>
                <a:spcAft>
                  <a:spcPts val="0"/>
                </a:spcAft>
                <a:defRPr/>
              </a:pPr>
              <a:r>
                <a:rPr lang="en-US" sz="1984" b="1" dirty="0">
                  <a:latin typeface="+mn-lt"/>
                </a:rPr>
                <a:t>Drag videos to be converted here</a:t>
              </a:r>
            </a:p>
          </p:txBody>
        </p:sp>
        <p:sp>
          <p:nvSpPr>
            <p:cNvPr id="8" name="TextBox 7"/>
            <p:cNvSpPr txBox="1"/>
            <p:nvPr/>
          </p:nvSpPr>
          <p:spPr>
            <a:xfrm>
              <a:off x="8695049" y="2228354"/>
              <a:ext cx="3482847" cy="387888"/>
            </a:xfrm>
            <a:prstGeom prst="rect">
              <a:avLst/>
            </a:prstGeom>
            <a:noFill/>
          </p:spPr>
          <p:txBody>
            <a:bodyPr wrap="none">
              <a:spAutoFit/>
            </a:bodyPr>
            <a:lstStyle/>
            <a:p>
              <a:pPr eaLnBrk="1" fontAlgn="auto" hangingPunct="1">
                <a:spcBef>
                  <a:spcPts val="0"/>
                </a:spcBef>
                <a:spcAft>
                  <a:spcPts val="0"/>
                </a:spcAft>
                <a:defRPr/>
              </a:pPr>
              <a:r>
                <a:rPr lang="en-US" sz="1488" b="1" dirty="0">
                  <a:solidFill>
                    <a:srgbClr val="0070C0"/>
                  </a:solidFill>
                  <a:latin typeface="+mn-lt"/>
                </a:rPr>
                <a:t>Converted video save location</a:t>
              </a:r>
            </a:p>
          </p:txBody>
        </p:sp>
        <p:sp>
          <p:nvSpPr>
            <p:cNvPr id="9" name="TextBox 8"/>
            <p:cNvSpPr txBox="1"/>
            <p:nvPr/>
          </p:nvSpPr>
          <p:spPr>
            <a:xfrm>
              <a:off x="5421479" y="5688622"/>
              <a:ext cx="4592597" cy="480059"/>
            </a:xfrm>
            <a:prstGeom prst="rect">
              <a:avLst/>
            </a:prstGeom>
            <a:noFill/>
          </p:spPr>
          <p:txBody>
            <a:bodyPr wrap="none">
              <a:spAutoFit/>
            </a:bodyPr>
            <a:lstStyle/>
            <a:p>
              <a:pPr eaLnBrk="1" fontAlgn="auto" hangingPunct="1">
                <a:spcBef>
                  <a:spcPts val="0"/>
                </a:spcBef>
                <a:spcAft>
                  <a:spcPts val="0"/>
                </a:spcAft>
                <a:defRPr/>
              </a:pPr>
              <a:r>
                <a:rPr lang="en-US" sz="1984" b="1" dirty="0">
                  <a:solidFill>
                    <a:srgbClr val="FF0000"/>
                  </a:solidFill>
                  <a:latin typeface="+mn-lt"/>
                </a:rPr>
                <a:t>Select re-save in format of AVI</a:t>
              </a:r>
            </a:p>
          </p:txBody>
        </p:sp>
        <p:sp>
          <p:nvSpPr>
            <p:cNvPr id="10" name="Bent Arrow 9"/>
            <p:cNvSpPr/>
            <p:nvPr/>
          </p:nvSpPr>
          <p:spPr>
            <a:xfrm>
              <a:off x="8186253" y="5026139"/>
              <a:ext cx="1309428" cy="683604"/>
            </a:xfrm>
            <a:prstGeom prst="bentArrow">
              <a:avLst>
                <a:gd name="adj1" fmla="val 25000"/>
                <a:gd name="adj2" fmla="val 28658"/>
                <a:gd name="adj3" fmla="val 25000"/>
                <a:gd name="adj4" fmla="val 4375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solidFill>
                  <a:schemeClr val="tx1"/>
                </a:solidFill>
              </a:endParaRPr>
            </a:p>
          </p:txBody>
        </p:sp>
        <p:sp>
          <p:nvSpPr>
            <p:cNvPr id="11" name="TextBox 10"/>
            <p:cNvSpPr txBox="1"/>
            <p:nvPr/>
          </p:nvSpPr>
          <p:spPr>
            <a:xfrm>
              <a:off x="5926435" y="6182122"/>
              <a:ext cx="5938504" cy="850666"/>
            </a:xfrm>
            <a:prstGeom prst="rect">
              <a:avLst/>
            </a:prstGeom>
            <a:noFill/>
          </p:spPr>
          <p:txBody>
            <a:bodyPr>
              <a:spAutoFit/>
            </a:bodyPr>
            <a:lstStyle/>
            <a:p>
              <a:pPr eaLnBrk="1" fontAlgn="auto" hangingPunct="1">
                <a:spcBef>
                  <a:spcPts val="0"/>
                </a:spcBef>
                <a:spcAft>
                  <a:spcPts val="0"/>
                </a:spcAft>
                <a:defRPr/>
              </a:pPr>
              <a:r>
                <a:rPr lang="en-US" sz="1984" b="1" dirty="0">
                  <a:solidFill>
                    <a:srgbClr val="FF0000"/>
                  </a:solidFill>
                  <a:latin typeface="+mn-lt"/>
                </a:rPr>
                <a:t>Then, Click OK and close the Batch Wizard</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3738" y="1691605"/>
            <a:ext cx="8693150" cy="3597275"/>
          </a:xfrm>
        </p:spPr>
        <p:txBody>
          <a:bodyPr/>
          <a:lstStyle/>
          <a:p>
            <a:pPr marL="0" indent="0" defTabSz="503972" fontAlgn="auto">
              <a:spcBef>
                <a:spcPts val="1102"/>
              </a:spcBef>
              <a:spcAft>
                <a:spcPts val="0"/>
              </a:spcAft>
              <a:buFont typeface="Wingdings 3" charset="2"/>
              <a:buNone/>
              <a:defRPr/>
            </a:pPr>
            <a:r>
              <a:rPr lang="en-US" sz="1984" dirty="0">
                <a:solidFill>
                  <a:schemeClr val="tx1">
                    <a:lumMod val="75000"/>
                    <a:lumOff val="25000"/>
                  </a:schemeClr>
                </a:solidFill>
              </a:rPr>
              <a:t>Start the Conversion using File &gt; Job Control… or by pressing </a:t>
            </a:r>
            <a:r>
              <a:rPr lang="en-US" sz="1984" dirty="0">
                <a:solidFill>
                  <a:srgbClr val="FF0000"/>
                </a:solidFill>
              </a:rPr>
              <a:t>F4</a:t>
            </a:r>
          </a:p>
          <a:p>
            <a:pPr marL="377979" indent="-377979" defTabSz="503972" fontAlgn="auto">
              <a:spcBef>
                <a:spcPts val="1102"/>
              </a:spcBef>
              <a:spcAft>
                <a:spcPts val="0"/>
              </a:spcAft>
              <a:buFont typeface="Wingdings 3" charset="2"/>
              <a:buChar char=""/>
              <a:defRPr/>
            </a:pPr>
            <a:endParaRPr lang="en-US" sz="1984" dirty="0">
              <a:solidFill>
                <a:schemeClr val="tx1">
                  <a:lumMod val="75000"/>
                  <a:lumOff val="25000"/>
                </a:schemeClr>
              </a:solidFill>
            </a:endParaRPr>
          </a:p>
        </p:txBody>
      </p:sp>
      <p:pic>
        <p:nvPicPr>
          <p:cNvPr id="31748" name="Picture 3"/>
          <p:cNvPicPr>
            <a:picLocks noChangeAspect="1"/>
          </p:cNvPicPr>
          <p:nvPr/>
        </p:nvPicPr>
        <p:blipFill>
          <a:blip r:embed="rId2">
            <a:extLst>
              <a:ext uri="{28A0092B-C50C-407E-A947-70E740481C1C}">
                <a14:useLocalDpi xmlns:a14="http://schemas.microsoft.com/office/drawing/2010/main" val="0"/>
              </a:ext>
            </a:extLst>
          </a:blip>
          <a:srcRect l="20634" t="19348" r="43651" b="10811"/>
          <a:stretch>
            <a:fillRect/>
          </a:stretch>
        </p:blipFill>
        <p:spPr bwMode="auto">
          <a:xfrm>
            <a:off x="744538" y="2840038"/>
            <a:ext cx="3217862"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p:cNvPicPr>
            <a:picLocks noChangeAspect="1"/>
          </p:cNvPicPr>
          <p:nvPr/>
        </p:nvPicPr>
        <p:blipFill>
          <a:blip r:embed="rId3">
            <a:extLst>
              <a:ext uri="{28A0092B-C50C-407E-A947-70E740481C1C}">
                <a14:useLocalDpi xmlns:a14="http://schemas.microsoft.com/office/drawing/2010/main" val="0"/>
              </a:ext>
            </a:extLst>
          </a:blip>
          <a:srcRect l="38333" t="37689" r="22858" b="27179"/>
          <a:stretch>
            <a:fillRect/>
          </a:stretch>
        </p:blipFill>
        <p:spPr bwMode="auto">
          <a:xfrm>
            <a:off x="4116388" y="3141663"/>
            <a:ext cx="5270500" cy="268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8755063" y="5211763"/>
            <a:ext cx="552450" cy="177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488"/>
          </a:p>
        </p:txBody>
      </p:sp>
      <p:sp>
        <p:nvSpPr>
          <p:cNvPr id="7" name="TextBox 6"/>
          <p:cNvSpPr txBox="1"/>
          <p:nvPr/>
        </p:nvSpPr>
        <p:spPr>
          <a:xfrm>
            <a:off x="6492875" y="4994275"/>
            <a:ext cx="2540000" cy="601663"/>
          </a:xfrm>
          <a:prstGeom prst="rect">
            <a:avLst/>
          </a:prstGeom>
          <a:noFill/>
        </p:spPr>
        <p:txBody>
          <a:bodyPr>
            <a:spAutoFit/>
          </a:bodyPr>
          <a:lstStyle/>
          <a:p>
            <a:pPr eaLnBrk="1" fontAlgn="auto" hangingPunct="1">
              <a:spcBef>
                <a:spcPts val="0"/>
              </a:spcBef>
              <a:spcAft>
                <a:spcPts val="0"/>
              </a:spcAft>
              <a:defRPr/>
            </a:pPr>
            <a:r>
              <a:rPr lang="en-US" sz="1654" b="1" dirty="0">
                <a:solidFill>
                  <a:srgbClr val="FF0000"/>
                </a:solidFill>
                <a:latin typeface="+mn-lt"/>
              </a:rPr>
              <a:t>Click Start to start the conversion process</a:t>
            </a:r>
          </a:p>
        </p:txBody>
      </p:sp>
      <p:sp>
        <p:nvSpPr>
          <p:cNvPr id="4" name="Title 1">
            <a:extLst>
              <a:ext uri="{FF2B5EF4-FFF2-40B4-BE49-F238E27FC236}">
                <a16:creationId xmlns:a16="http://schemas.microsoft.com/office/drawing/2014/main" id="{ECC8F0F3-BCF0-2DA4-48C0-3387F5CDB535}"/>
              </a:ext>
            </a:extLst>
          </p:cNvPr>
          <p:cNvSpPr txBox="1">
            <a:spLocks/>
          </p:cNvSpPr>
          <p:nvPr/>
        </p:nvSpPr>
        <p:spPr>
          <a:xfrm>
            <a:off x="679450" y="162594"/>
            <a:ext cx="8694738" cy="1096963"/>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defTabSz="503972">
              <a:defRPr/>
            </a:pPr>
            <a:r>
              <a:rPr lang="en-US" sz="3200">
                <a:solidFill>
                  <a:srgbClr val="0000FF"/>
                </a:solidFill>
                <a:latin typeface="+mn-lt"/>
              </a:rPr>
              <a:t>Video conversion using VirtualDub2</a:t>
            </a:r>
            <a:endParaRPr lang="en-US" sz="3200" dirty="0">
              <a:solidFill>
                <a:srgbClr val="0000FF"/>
              </a:solidFill>
              <a:latin typeface="+mn-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512" y="323453"/>
            <a:ext cx="8401248" cy="1455737"/>
          </a:xfrm>
        </p:spPr>
        <p:txBody>
          <a:bodyPr>
            <a:noAutofit/>
          </a:bodyPr>
          <a:lstStyle/>
          <a:p>
            <a:pPr algn="ctr"/>
            <a:r>
              <a:rPr lang="en-US" sz="3200" dirty="0">
                <a:solidFill>
                  <a:srgbClr val="0000FF"/>
                </a:solidFill>
                <a:latin typeface="+mn-lt"/>
              </a:rPr>
              <a:t>Well cropping, image sampling, and </a:t>
            </a:r>
            <a:r>
              <a:rPr lang="en-US" sz="3200" dirty="0" err="1">
                <a:solidFill>
                  <a:srgbClr val="0000FF"/>
                </a:solidFill>
                <a:latin typeface="+mn-lt"/>
              </a:rPr>
              <a:t>StarDist</a:t>
            </a:r>
            <a:r>
              <a:rPr lang="en-US" sz="3200" dirty="0">
                <a:solidFill>
                  <a:srgbClr val="0000FF"/>
                </a:solidFill>
                <a:latin typeface="+mn-lt"/>
              </a:rPr>
              <a:t> model prediction using </a:t>
            </a:r>
            <a:r>
              <a:rPr lang="en-US" sz="3200" dirty="0" err="1">
                <a:solidFill>
                  <a:srgbClr val="0000FF"/>
                </a:solidFill>
                <a:latin typeface="+mn-lt"/>
              </a:rPr>
              <a:t>ImageJ</a:t>
            </a:r>
            <a:r>
              <a:rPr lang="en-US" sz="3200" dirty="0">
                <a:solidFill>
                  <a:srgbClr val="0000FF"/>
                </a:solidFill>
                <a:latin typeface="+mn-lt"/>
              </a:rPr>
              <a:t> macro</a:t>
            </a:r>
          </a:p>
        </p:txBody>
      </p:sp>
      <p:sp>
        <p:nvSpPr>
          <p:cNvPr id="3" name="Content Placeholder 2"/>
          <p:cNvSpPr>
            <a:spLocks noGrp="1"/>
          </p:cNvSpPr>
          <p:nvPr>
            <p:ph idx="1"/>
          </p:nvPr>
        </p:nvSpPr>
        <p:spPr>
          <a:xfrm>
            <a:off x="1367904" y="2021210"/>
            <a:ext cx="6998399" cy="4854971"/>
          </a:xfrm>
        </p:spPr>
        <p:txBody>
          <a:bodyPr>
            <a:normAutofit/>
          </a:bodyPr>
          <a:lstStyle/>
          <a:p>
            <a:r>
              <a:rPr lang="en-US" dirty="0"/>
              <a:t>After we obtain the videos we need, we will process it in </a:t>
            </a:r>
            <a:r>
              <a:rPr lang="en-US" dirty="0" err="1"/>
              <a:t>ImageJ</a:t>
            </a:r>
            <a:r>
              <a:rPr lang="en-US" dirty="0"/>
              <a:t>.</a:t>
            </a:r>
          </a:p>
          <a:p>
            <a:r>
              <a:rPr lang="en-US" dirty="0"/>
              <a:t>We used in </a:t>
            </a:r>
            <a:r>
              <a:rPr lang="en-US" dirty="0" err="1"/>
              <a:t>ImageJ</a:t>
            </a:r>
            <a:r>
              <a:rPr lang="en-US" dirty="0"/>
              <a:t> due to its versatility of options and the availability of macro which will help reducing manual workload.</a:t>
            </a:r>
          </a:p>
          <a:p>
            <a:r>
              <a:rPr lang="en-US" dirty="0"/>
              <a:t>The macro that we have are divided into 3 parts, which includes</a:t>
            </a:r>
          </a:p>
          <a:p>
            <a:pPr marL="846138" lvl="1" indent="-342900">
              <a:buFont typeface="+mj-lt"/>
              <a:buAutoNum type="arabicPeriod"/>
            </a:pPr>
            <a:r>
              <a:rPr lang="en-US" dirty="0"/>
              <a:t>Conversion of video (.</a:t>
            </a:r>
            <a:r>
              <a:rPr lang="en-US" dirty="0" err="1"/>
              <a:t>avi</a:t>
            </a:r>
            <a:r>
              <a:rPr lang="en-US" dirty="0"/>
              <a:t>) files to gif containing 5 frames.</a:t>
            </a:r>
          </a:p>
          <a:p>
            <a:pPr marL="846138" lvl="1" indent="-342900">
              <a:buFont typeface="+mj-lt"/>
              <a:buAutoNum type="arabicPeriod"/>
            </a:pPr>
            <a:r>
              <a:rPr lang="en-US" dirty="0"/>
              <a:t>Cropping the wells of those gifs to individual wells and grouping them based on their wells.</a:t>
            </a:r>
          </a:p>
          <a:p>
            <a:pPr marL="846138" lvl="1" indent="-342900">
              <a:buFont typeface="+mj-lt"/>
              <a:buAutoNum type="arabicPeriod"/>
            </a:pPr>
            <a:r>
              <a:rPr lang="en-US" dirty="0"/>
              <a:t>Applying </a:t>
            </a:r>
            <a:r>
              <a:rPr lang="en-US" dirty="0" err="1"/>
              <a:t>StarDist</a:t>
            </a:r>
            <a:r>
              <a:rPr lang="en-US" dirty="0"/>
              <a:t> model and </a:t>
            </a:r>
            <a:r>
              <a:rPr lang="en-US" dirty="0" err="1"/>
              <a:t>ImageJ</a:t>
            </a:r>
            <a:r>
              <a:rPr lang="en-US" dirty="0"/>
              <a:t> tools to count the duckweed fronds and exporting them to Excel for further data processing.</a:t>
            </a:r>
          </a:p>
        </p:txBody>
      </p:sp>
    </p:spTree>
    <p:extLst>
      <p:ext uri="{BB962C8B-B14F-4D97-AF65-F5344CB8AC3E}">
        <p14:creationId xmlns:p14="http://schemas.microsoft.com/office/powerpoint/2010/main" val="4104204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832" y="163860"/>
            <a:ext cx="8257232" cy="1455737"/>
          </a:xfrm>
        </p:spPr>
        <p:txBody>
          <a:bodyPr>
            <a:noAutofit/>
          </a:bodyPr>
          <a:lstStyle/>
          <a:p>
            <a:pPr algn="ctr"/>
            <a:r>
              <a:rPr lang="en-US" sz="3200" dirty="0">
                <a:solidFill>
                  <a:srgbClr val="0000FF"/>
                </a:solidFill>
                <a:latin typeface="+mn-lt"/>
              </a:rPr>
              <a:t>Well cropping, image sampling, and </a:t>
            </a:r>
            <a:r>
              <a:rPr lang="en-US" sz="3200" dirty="0" err="1">
                <a:solidFill>
                  <a:srgbClr val="0000FF"/>
                </a:solidFill>
                <a:latin typeface="+mn-lt"/>
              </a:rPr>
              <a:t>StarDist</a:t>
            </a:r>
            <a:r>
              <a:rPr lang="en-US" sz="3200" dirty="0">
                <a:solidFill>
                  <a:srgbClr val="0000FF"/>
                </a:solidFill>
                <a:latin typeface="+mn-lt"/>
              </a:rPr>
              <a:t> model prediction using </a:t>
            </a:r>
            <a:r>
              <a:rPr lang="en-US" sz="3200" dirty="0" err="1">
                <a:solidFill>
                  <a:srgbClr val="0000FF"/>
                </a:solidFill>
                <a:latin typeface="+mn-lt"/>
              </a:rPr>
              <a:t>ImageJ</a:t>
            </a:r>
            <a:r>
              <a:rPr lang="en-US" sz="3200" dirty="0">
                <a:solidFill>
                  <a:srgbClr val="0000FF"/>
                </a:solidFill>
                <a:latin typeface="+mn-lt"/>
              </a:rPr>
              <a:t> macro</a:t>
            </a:r>
          </a:p>
        </p:txBody>
      </p:sp>
      <p:sp>
        <p:nvSpPr>
          <p:cNvPr id="3" name="Content Placeholder 2"/>
          <p:cNvSpPr>
            <a:spLocks noGrp="1"/>
          </p:cNvSpPr>
          <p:nvPr>
            <p:ph idx="1"/>
          </p:nvPr>
        </p:nvSpPr>
        <p:spPr/>
        <p:txBody>
          <a:bodyPr/>
          <a:lstStyle/>
          <a:p>
            <a:r>
              <a:rPr lang="en-US" dirty="0"/>
              <a:t>First, we need to install our macro to </a:t>
            </a:r>
            <a:r>
              <a:rPr lang="en-US" dirty="0" err="1"/>
              <a:t>ImageJ</a:t>
            </a:r>
            <a:r>
              <a:rPr lang="en-US" dirty="0"/>
              <a:t>. We do this by navigating to Plugins &gt; Macros &gt; Install… then select our macro file</a:t>
            </a:r>
          </a:p>
        </p:txBody>
      </p:sp>
      <p:pic>
        <p:nvPicPr>
          <p:cNvPr id="4" name="Picture 3"/>
          <p:cNvPicPr>
            <a:picLocks noChangeAspect="1"/>
          </p:cNvPicPr>
          <p:nvPr/>
        </p:nvPicPr>
        <p:blipFill rotWithShape="1">
          <a:blip r:embed="rId2"/>
          <a:srcRect l="19288" t="1000" r="38187" b="70300"/>
          <a:stretch/>
        </p:blipFill>
        <p:spPr>
          <a:xfrm>
            <a:off x="935856" y="2987749"/>
            <a:ext cx="6259426" cy="2376264"/>
          </a:xfrm>
          <a:prstGeom prst="rect">
            <a:avLst/>
          </a:prstGeom>
        </p:spPr>
      </p:pic>
      <p:grpSp>
        <p:nvGrpSpPr>
          <p:cNvPr id="7" name="Group 6"/>
          <p:cNvGrpSpPr/>
          <p:nvPr/>
        </p:nvGrpSpPr>
        <p:grpSpPr>
          <a:xfrm>
            <a:off x="1623150" y="5252238"/>
            <a:ext cx="7705103" cy="1679543"/>
            <a:chOff x="2277797" y="630936"/>
            <a:chExt cx="7705103" cy="1679543"/>
          </a:xfrm>
        </p:grpSpPr>
        <p:pic>
          <p:nvPicPr>
            <p:cNvPr id="8" name="Picture 7"/>
            <p:cNvPicPr>
              <a:picLocks noChangeAspect="1"/>
            </p:cNvPicPr>
            <p:nvPr/>
          </p:nvPicPr>
          <p:blipFill rotWithShape="1">
            <a:blip r:embed="rId3"/>
            <a:srcRect l="5476" t="1146" r="44920" b="79806"/>
            <a:stretch/>
          </p:blipFill>
          <p:spPr>
            <a:xfrm>
              <a:off x="2277797" y="630936"/>
              <a:ext cx="7705103" cy="1664303"/>
            </a:xfrm>
            <a:prstGeom prst="rect">
              <a:avLst/>
            </a:prstGeom>
          </p:spPr>
        </p:pic>
        <p:sp>
          <p:nvSpPr>
            <p:cNvPr id="9" name="Rectangle 8"/>
            <p:cNvSpPr/>
            <p:nvPr/>
          </p:nvSpPr>
          <p:spPr>
            <a:xfrm>
              <a:off x="3017340" y="2094298"/>
              <a:ext cx="1600380" cy="2161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925397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816" y="323453"/>
            <a:ext cx="8694539" cy="885124"/>
          </a:xfrm>
        </p:spPr>
        <p:txBody>
          <a:bodyPr>
            <a:normAutofit/>
          </a:bodyPr>
          <a:lstStyle/>
          <a:p>
            <a:pPr algn="ctr"/>
            <a:r>
              <a:rPr lang="en-US" sz="3200" dirty="0">
                <a:solidFill>
                  <a:srgbClr val="0000FF"/>
                </a:solidFill>
                <a:latin typeface="+mn-lt"/>
              </a:rPr>
              <a:t>Conversion of video (.</a:t>
            </a:r>
            <a:r>
              <a:rPr lang="en-US" sz="3200" dirty="0" err="1">
                <a:solidFill>
                  <a:srgbClr val="0000FF"/>
                </a:solidFill>
                <a:latin typeface="+mn-lt"/>
              </a:rPr>
              <a:t>avi</a:t>
            </a:r>
            <a:r>
              <a:rPr lang="en-US" sz="3200" dirty="0">
                <a:solidFill>
                  <a:srgbClr val="0000FF"/>
                </a:solidFill>
                <a:latin typeface="+mn-lt"/>
              </a:rPr>
              <a:t>) files to gif</a:t>
            </a:r>
          </a:p>
        </p:txBody>
      </p:sp>
      <p:sp>
        <p:nvSpPr>
          <p:cNvPr id="3" name="Content Placeholder 2"/>
          <p:cNvSpPr>
            <a:spLocks noGrp="1"/>
          </p:cNvSpPr>
          <p:nvPr>
            <p:ph idx="1"/>
          </p:nvPr>
        </p:nvSpPr>
        <p:spPr>
          <a:xfrm>
            <a:off x="1053083" y="1331565"/>
            <a:ext cx="8019677" cy="4796544"/>
          </a:xfrm>
        </p:spPr>
        <p:txBody>
          <a:bodyPr/>
          <a:lstStyle/>
          <a:p>
            <a:r>
              <a:rPr lang="en-US" dirty="0"/>
              <a:t>After we installed our plugins, and have converted our video files, we can directly press F2 hotkey to keep the frames we need for detection.</a:t>
            </a:r>
          </a:p>
          <a:p>
            <a:r>
              <a:rPr lang="en-US" dirty="0"/>
              <a:t>This will open a window where you can choose the source directory of the video, and destination directory to save those GIFs file.  </a:t>
            </a:r>
          </a:p>
        </p:txBody>
      </p:sp>
      <p:grpSp>
        <p:nvGrpSpPr>
          <p:cNvPr id="8" name="群組 7">
            <a:extLst>
              <a:ext uri="{FF2B5EF4-FFF2-40B4-BE49-F238E27FC236}">
                <a16:creationId xmlns:a16="http://schemas.microsoft.com/office/drawing/2014/main" id="{E570E430-756F-C274-97A9-484D9BFBFB6D}"/>
              </a:ext>
            </a:extLst>
          </p:cNvPr>
          <p:cNvGrpSpPr/>
          <p:nvPr/>
        </p:nvGrpSpPr>
        <p:grpSpPr>
          <a:xfrm>
            <a:off x="647824" y="3635821"/>
            <a:ext cx="8523733" cy="3384376"/>
            <a:chOff x="1259006" y="4592695"/>
            <a:chExt cx="7544924" cy="2643526"/>
          </a:xfrm>
        </p:grpSpPr>
        <p:pic>
          <p:nvPicPr>
            <p:cNvPr id="5" name="Picture 4"/>
            <p:cNvPicPr>
              <a:picLocks noChangeAspect="1"/>
            </p:cNvPicPr>
            <p:nvPr/>
          </p:nvPicPr>
          <p:blipFill rotWithShape="1">
            <a:blip r:embed="rId2"/>
            <a:srcRect l="34921" t="28236" r="34841" b="32399"/>
            <a:stretch/>
          </p:blipFill>
          <p:spPr>
            <a:xfrm>
              <a:off x="1259006" y="4596218"/>
              <a:ext cx="3061226" cy="2241686"/>
            </a:xfrm>
            <a:prstGeom prst="rect">
              <a:avLst/>
            </a:prstGeom>
          </p:spPr>
        </p:pic>
        <p:pic>
          <p:nvPicPr>
            <p:cNvPr id="4" name="Picture 3"/>
            <p:cNvPicPr>
              <a:picLocks noChangeAspect="1"/>
            </p:cNvPicPr>
            <p:nvPr/>
          </p:nvPicPr>
          <p:blipFill rotWithShape="1">
            <a:blip r:embed="rId3"/>
            <a:srcRect l="35038" t="28300" r="35037" b="32500"/>
            <a:stretch/>
          </p:blipFill>
          <p:spPr>
            <a:xfrm>
              <a:off x="4969834" y="4592695"/>
              <a:ext cx="3042288" cy="2241686"/>
            </a:xfrm>
            <a:prstGeom prst="rect">
              <a:avLst/>
            </a:prstGeom>
          </p:spPr>
        </p:pic>
        <p:sp>
          <p:nvSpPr>
            <p:cNvPr id="6" name="Right Arrow 5"/>
            <p:cNvSpPr/>
            <p:nvPr/>
          </p:nvSpPr>
          <p:spPr>
            <a:xfrm>
              <a:off x="4458395" y="5497514"/>
              <a:ext cx="437901" cy="432048"/>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4"/>
            <a:srcRect l="61812" t="42300" r="20076" b="36700"/>
            <a:stretch/>
          </p:blipFill>
          <p:spPr>
            <a:xfrm>
              <a:off x="6264448" y="5580037"/>
              <a:ext cx="2539482" cy="1656184"/>
            </a:xfrm>
            <a:prstGeom prst="rect">
              <a:avLst/>
            </a:prstGeom>
          </p:spPr>
        </p:pic>
      </p:grpSp>
    </p:spTree>
    <p:extLst>
      <p:ext uri="{BB962C8B-B14F-4D97-AF65-F5344CB8AC3E}">
        <p14:creationId xmlns:p14="http://schemas.microsoft.com/office/powerpoint/2010/main" val="3977462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5307" y="235868"/>
            <a:ext cx="7237413" cy="735657"/>
          </a:xfrm>
        </p:spPr>
        <p:txBody>
          <a:bodyPr>
            <a:normAutofit/>
          </a:bodyPr>
          <a:lstStyle/>
          <a:p>
            <a:pPr algn="ctr"/>
            <a:r>
              <a:rPr lang="en-US" sz="3200" dirty="0">
                <a:solidFill>
                  <a:srgbClr val="0000FF"/>
                </a:solidFill>
                <a:latin typeface="+mn-lt"/>
              </a:rPr>
              <a:t>Cropping the wells to individual wells </a:t>
            </a:r>
          </a:p>
        </p:txBody>
      </p:sp>
      <p:sp>
        <p:nvSpPr>
          <p:cNvPr id="3" name="Content Placeholder 2"/>
          <p:cNvSpPr>
            <a:spLocks noGrp="1"/>
          </p:cNvSpPr>
          <p:nvPr>
            <p:ph idx="1"/>
          </p:nvPr>
        </p:nvSpPr>
        <p:spPr>
          <a:xfrm>
            <a:off x="359792" y="1187549"/>
            <a:ext cx="9013924" cy="4278313"/>
          </a:xfrm>
        </p:spPr>
        <p:txBody>
          <a:bodyPr/>
          <a:lstStyle/>
          <a:p>
            <a:r>
              <a:rPr lang="en-US" dirty="0"/>
              <a:t>This part is still being developed and currently it is partly automatic. In this part we need to create the necessary folders for each video on our own to separate each image files. After we create those folders, we can GIF we want to process and run the macro by pressing F3 hotkey and determine the save location.</a:t>
            </a:r>
          </a:p>
        </p:txBody>
      </p:sp>
      <p:pic>
        <p:nvPicPr>
          <p:cNvPr id="4" name="Picture 3"/>
          <p:cNvPicPr>
            <a:picLocks noChangeAspect="1"/>
          </p:cNvPicPr>
          <p:nvPr/>
        </p:nvPicPr>
        <p:blipFill rotWithShape="1">
          <a:blip r:embed="rId2"/>
          <a:srcRect l="27951" t="3800" r="15350" b="7301"/>
          <a:stretch/>
        </p:blipFill>
        <p:spPr>
          <a:xfrm>
            <a:off x="575816" y="3131765"/>
            <a:ext cx="4454184" cy="3928343"/>
          </a:xfrm>
          <a:prstGeom prst="rect">
            <a:avLst/>
          </a:prstGeom>
        </p:spPr>
      </p:pic>
      <p:pic>
        <p:nvPicPr>
          <p:cNvPr id="5" name="Picture 4"/>
          <p:cNvPicPr>
            <a:picLocks noChangeAspect="1"/>
          </p:cNvPicPr>
          <p:nvPr/>
        </p:nvPicPr>
        <p:blipFill rotWithShape="1">
          <a:blip r:embed="rId3"/>
          <a:srcRect l="29525" t="26900" r="33463" b="13601"/>
          <a:stretch/>
        </p:blipFill>
        <p:spPr>
          <a:xfrm>
            <a:off x="5472360" y="3237028"/>
            <a:ext cx="4032448" cy="3646363"/>
          </a:xfrm>
          <a:prstGeom prst="rect">
            <a:avLst/>
          </a:prstGeom>
        </p:spPr>
      </p:pic>
      <p:sp>
        <p:nvSpPr>
          <p:cNvPr id="6" name="Right Arrow 5"/>
          <p:cNvSpPr/>
          <p:nvPr/>
        </p:nvSpPr>
        <p:spPr>
          <a:xfrm>
            <a:off x="4968304" y="4605180"/>
            <a:ext cx="437901" cy="432048"/>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67996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dirty="0">
                <a:solidFill>
                  <a:srgbClr val="0000FF"/>
                </a:solidFill>
                <a:latin typeface="+mn-lt"/>
              </a:rPr>
              <a:t>Applying </a:t>
            </a:r>
            <a:r>
              <a:rPr lang="en-US" sz="3200" dirty="0" err="1">
                <a:solidFill>
                  <a:srgbClr val="0000FF"/>
                </a:solidFill>
                <a:latin typeface="+mn-lt"/>
              </a:rPr>
              <a:t>StarDist</a:t>
            </a:r>
            <a:r>
              <a:rPr lang="en-US" sz="3200" dirty="0">
                <a:solidFill>
                  <a:srgbClr val="0000FF"/>
                </a:solidFill>
                <a:latin typeface="+mn-lt"/>
              </a:rPr>
              <a:t> model</a:t>
            </a:r>
          </a:p>
        </p:txBody>
      </p:sp>
      <p:sp>
        <p:nvSpPr>
          <p:cNvPr id="3" name="Content Placeholder 2"/>
          <p:cNvSpPr>
            <a:spLocks noGrp="1"/>
          </p:cNvSpPr>
          <p:nvPr>
            <p:ph idx="1"/>
          </p:nvPr>
        </p:nvSpPr>
        <p:spPr>
          <a:xfrm>
            <a:off x="1053083" y="2012414"/>
            <a:ext cx="8307709" cy="4796544"/>
          </a:xfrm>
        </p:spPr>
        <p:txBody>
          <a:bodyPr/>
          <a:lstStyle/>
          <a:p>
            <a:r>
              <a:rPr lang="en-US" dirty="0"/>
              <a:t>To apply the </a:t>
            </a:r>
            <a:r>
              <a:rPr lang="en-US" dirty="0" err="1"/>
              <a:t>StarDist</a:t>
            </a:r>
            <a:r>
              <a:rPr lang="en-US" dirty="0"/>
              <a:t> model to our images, we can use the Batch </a:t>
            </a:r>
            <a:r>
              <a:rPr lang="en-US" dirty="0" err="1"/>
              <a:t>StarDist</a:t>
            </a:r>
            <a:r>
              <a:rPr lang="en-US" dirty="0"/>
              <a:t> [F4] macro.</a:t>
            </a:r>
          </a:p>
          <a:p>
            <a:r>
              <a:rPr lang="en-US" dirty="0"/>
              <a:t>To run it just, press on F4 on your keyboard and select the directory of your project and it will process all the images inside. </a:t>
            </a:r>
          </a:p>
          <a:p>
            <a:r>
              <a:rPr lang="en-US" dirty="0"/>
              <a:t>The most recent version of our macro enable us to mass predict the images for 1 project at a time, however the format of the directory must be </a:t>
            </a:r>
            <a:r>
              <a:rPr lang="en-US" dirty="0">
                <a:solidFill>
                  <a:srgbClr val="FF0000"/>
                </a:solidFill>
              </a:rPr>
              <a:t>Project name &gt; Time of recording &gt; folder that contain the GIFs &gt; folders which contain the cropped well images</a:t>
            </a:r>
            <a:r>
              <a:rPr lang="en-US" dirty="0"/>
              <a:t>.</a:t>
            </a:r>
          </a:p>
          <a:p>
            <a:endParaRPr lang="en-US" dirty="0"/>
          </a:p>
        </p:txBody>
      </p:sp>
    </p:spTree>
    <p:extLst>
      <p:ext uri="{BB962C8B-B14F-4D97-AF65-F5344CB8AC3E}">
        <p14:creationId xmlns:p14="http://schemas.microsoft.com/office/powerpoint/2010/main" val="3659643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1512" y="1691606"/>
            <a:ext cx="7753175" cy="4248472"/>
          </a:xfrm>
        </p:spPr>
        <p:txBody>
          <a:bodyPr/>
          <a:lstStyle/>
          <a:p>
            <a:r>
              <a:rPr lang="en-US" dirty="0"/>
              <a:t>This macro will apply the model and export all the raw data to their respective excel files into a prediction folder</a:t>
            </a:r>
          </a:p>
        </p:txBody>
      </p:sp>
      <p:pic>
        <p:nvPicPr>
          <p:cNvPr id="5" name="Picture 4"/>
          <p:cNvPicPr>
            <a:picLocks noChangeAspect="1"/>
          </p:cNvPicPr>
          <p:nvPr/>
        </p:nvPicPr>
        <p:blipFill rotWithShape="1">
          <a:blip r:embed="rId2"/>
          <a:srcRect l="61812" t="13601" r="3538" b="34600"/>
          <a:stretch/>
        </p:blipFill>
        <p:spPr>
          <a:xfrm>
            <a:off x="287784" y="2883254"/>
            <a:ext cx="4969255" cy="4178692"/>
          </a:xfrm>
          <a:prstGeom prst="rect">
            <a:avLst/>
          </a:prstGeom>
        </p:spPr>
      </p:pic>
      <p:pic>
        <p:nvPicPr>
          <p:cNvPr id="6" name="Picture 5"/>
          <p:cNvPicPr>
            <a:picLocks noChangeAspect="1"/>
          </p:cNvPicPr>
          <p:nvPr/>
        </p:nvPicPr>
        <p:blipFill rotWithShape="1">
          <a:blip r:embed="rId3"/>
          <a:srcRect l="31494" t="17801" r="30313" b="22000"/>
          <a:stretch/>
        </p:blipFill>
        <p:spPr>
          <a:xfrm>
            <a:off x="5076197" y="2895780"/>
            <a:ext cx="4618751" cy="4094975"/>
          </a:xfrm>
          <a:prstGeom prst="rect">
            <a:avLst/>
          </a:prstGeom>
        </p:spPr>
      </p:pic>
      <p:sp>
        <p:nvSpPr>
          <p:cNvPr id="7" name="TextBox 6"/>
          <p:cNvSpPr txBox="1"/>
          <p:nvPr/>
        </p:nvSpPr>
        <p:spPr>
          <a:xfrm>
            <a:off x="5076197" y="2555701"/>
            <a:ext cx="853119" cy="369332"/>
          </a:xfrm>
          <a:prstGeom prst="rect">
            <a:avLst/>
          </a:prstGeom>
          <a:noFill/>
        </p:spPr>
        <p:txBody>
          <a:bodyPr wrap="none" rtlCol="0">
            <a:spAutoFit/>
          </a:bodyPr>
          <a:lstStyle/>
          <a:p>
            <a:r>
              <a:rPr lang="en-US" b="1" dirty="0">
                <a:solidFill>
                  <a:srgbClr val="FF0000"/>
                </a:solidFill>
              </a:rPr>
              <a:t>Result</a:t>
            </a:r>
          </a:p>
        </p:txBody>
      </p:sp>
      <p:sp>
        <p:nvSpPr>
          <p:cNvPr id="4" name="Title 1">
            <a:extLst>
              <a:ext uri="{FF2B5EF4-FFF2-40B4-BE49-F238E27FC236}">
                <a16:creationId xmlns:a16="http://schemas.microsoft.com/office/drawing/2014/main" id="{27CDD70C-AA11-C52D-E79A-90BF81A018C6}"/>
              </a:ext>
            </a:extLst>
          </p:cNvPr>
          <p:cNvSpPr txBox="1">
            <a:spLocks/>
          </p:cNvSpPr>
          <p:nvPr/>
        </p:nvSpPr>
        <p:spPr>
          <a:xfrm>
            <a:off x="845443" y="374433"/>
            <a:ext cx="8694539" cy="1461188"/>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a:r>
              <a:rPr lang="en-US" sz="3200">
                <a:solidFill>
                  <a:srgbClr val="0000FF"/>
                </a:solidFill>
                <a:latin typeface="+mn-lt"/>
              </a:rPr>
              <a:t>Applying StarDist model</a:t>
            </a:r>
            <a:endParaRPr lang="en-US" sz="3200" dirty="0">
              <a:solidFill>
                <a:srgbClr val="0000FF"/>
              </a:solidFill>
              <a:latin typeface="+mn-lt"/>
            </a:endParaRPr>
          </a:p>
        </p:txBody>
      </p:sp>
    </p:spTree>
    <p:extLst>
      <p:ext uri="{BB962C8B-B14F-4D97-AF65-F5344CB8AC3E}">
        <p14:creationId xmlns:p14="http://schemas.microsoft.com/office/powerpoint/2010/main" val="1454138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043" y="402483"/>
            <a:ext cx="5571405" cy="1461188"/>
          </a:xfrm>
        </p:spPr>
        <p:txBody>
          <a:bodyPr>
            <a:normAutofit/>
          </a:bodyPr>
          <a:lstStyle/>
          <a:p>
            <a:pPr algn="ctr" defTabSz="503972" fontAlgn="auto">
              <a:spcAft>
                <a:spcPts val="0"/>
              </a:spcAft>
              <a:defRPr/>
            </a:pPr>
            <a:r>
              <a:rPr lang="en-US" sz="3600" b="1" dirty="0">
                <a:solidFill>
                  <a:srgbClr val="0000FF"/>
                </a:solidFill>
              </a:rPr>
              <a:t>Introduction of </a:t>
            </a:r>
            <a:r>
              <a:rPr lang="en-US" sz="3600" b="1" dirty="0" err="1">
                <a:solidFill>
                  <a:srgbClr val="0000FF"/>
                </a:solidFill>
              </a:rPr>
              <a:t>StarDist</a:t>
            </a:r>
            <a:endParaRPr lang="en-US" sz="3600" b="1" dirty="0">
              <a:solidFill>
                <a:srgbClr val="0000FF"/>
              </a:solidFill>
            </a:endParaRPr>
          </a:p>
        </p:txBody>
      </p:sp>
      <p:sp>
        <p:nvSpPr>
          <p:cNvPr id="3" name="Content Placeholder 2"/>
          <p:cNvSpPr>
            <a:spLocks noGrp="1"/>
          </p:cNvSpPr>
          <p:nvPr>
            <p:ph idx="1"/>
          </p:nvPr>
        </p:nvSpPr>
        <p:spPr>
          <a:xfrm>
            <a:off x="906463" y="2244725"/>
            <a:ext cx="7590233" cy="4046538"/>
          </a:xfrm>
        </p:spPr>
        <p:txBody>
          <a:bodyPr>
            <a:normAutofit/>
          </a:bodyPr>
          <a:lstStyle/>
          <a:p>
            <a:pPr marL="377979" indent="-377979" defTabSz="503972" fontAlgn="auto">
              <a:spcBef>
                <a:spcPts val="1102"/>
              </a:spcBef>
              <a:spcAft>
                <a:spcPts val="0"/>
              </a:spcAft>
              <a:buFont typeface="Wingdings 3" charset="2"/>
              <a:buChar char=""/>
              <a:defRPr/>
            </a:pPr>
            <a:r>
              <a:rPr lang="en-US" sz="2400" dirty="0" err="1" smtClean="0">
                <a:solidFill>
                  <a:srgbClr val="FF0000"/>
                </a:solidFill>
              </a:rPr>
              <a:t>StarDist</a:t>
            </a:r>
            <a:r>
              <a:rPr lang="en-US" sz="2400" dirty="0" smtClean="0">
                <a:solidFill>
                  <a:srgbClr val="FF0000"/>
                </a:solidFill>
              </a:rPr>
              <a:t> </a:t>
            </a:r>
            <a:r>
              <a:rPr lang="en-US" sz="2400" dirty="0">
                <a:solidFill>
                  <a:schemeClr val="tx1">
                    <a:lumMod val="75000"/>
                    <a:lumOff val="25000"/>
                  </a:schemeClr>
                </a:solidFill>
              </a:rPr>
              <a:t>is an </a:t>
            </a:r>
            <a:r>
              <a:rPr lang="en-US" sz="2400" dirty="0">
                <a:solidFill>
                  <a:srgbClr val="FF0000"/>
                </a:solidFill>
              </a:rPr>
              <a:t>object detection </a:t>
            </a:r>
            <a:r>
              <a:rPr lang="en-US" sz="2400" dirty="0">
                <a:solidFill>
                  <a:schemeClr val="tx1">
                    <a:lumMod val="75000"/>
                    <a:lumOff val="25000"/>
                  </a:schemeClr>
                </a:solidFill>
              </a:rPr>
              <a:t>tool mainly used for nuclei segmentation</a:t>
            </a:r>
          </a:p>
          <a:p>
            <a:pPr marL="377979" indent="-377979" defTabSz="503972" fontAlgn="auto">
              <a:spcBef>
                <a:spcPts val="1102"/>
              </a:spcBef>
              <a:spcAft>
                <a:spcPts val="0"/>
              </a:spcAft>
              <a:buFont typeface="Wingdings 3" charset="2"/>
              <a:buChar char=""/>
              <a:defRPr/>
            </a:pPr>
            <a:r>
              <a:rPr lang="en-US" sz="2400" dirty="0">
                <a:solidFill>
                  <a:schemeClr val="tx1">
                    <a:lumMod val="75000"/>
                    <a:lumOff val="25000"/>
                  </a:schemeClr>
                </a:solidFill>
              </a:rPr>
              <a:t>It uses star convex shapes to segment the nucleus</a:t>
            </a:r>
          </a:p>
          <a:p>
            <a:pPr marL="377979" indent="-377979" defTabSz="503972" fontAlgn="auto">
              <a:spcBef>
                <a:spcPts val="1102"/>
              </a:spcBef>
              <a:spcAft>
                <a:spcPts val="0"/>
              </a:spcAft>
              <a:buFont typeface="Wingdings 3" charset="2"/>
              <a:buChar char=""/>
              <a:defRPr/>
            </a:pPr>
            <a:r>
              <a:rPr lang="en-US" sz="2400" dirty="0">
                <a:solidFill>
                  <a:schemeClr val="tx1">
                    <a:lumMod val="75000"/>
                    <a:lumOff val="25000"/>
                  </a:schemeClr>
                </a:solidFill>
              </a:rPr>
              <a:t>Here we are trying to modify </a:t>
            </a:r>
            <a:r>
              <a:rPr lang="en-US" sz="2400" dirty="0" err="1">
                <a:solidFill>
                  <a:schemeClr val="tx1">
                    <a:lumMod val="75000"/>
                    <a:lumOff val="25000"/>
                  </a:schemeClr>
                </a:solidFill>
              </a:rPr>
              <a:t>StarDist</a:t>
            </a:r>
            <a:r>
              <a:rPr lang="en-US" sz="2400" dirty="0">
                <a:solidFill>
                  <a:schemeClr val="tx1">
                    <a:lumMod val="75000"/>
                    <a:lumOff val="25000"/>
                  </a:schemeClr>
                </a:solidFill>
              </a:rPr>
              <a:t> to use for </a:t>
            </a:r>
            <a:r>
              <a:rPr lang="en-US" sz="2400" i="1" dirty="0">
                <a:solidFill>
                  <a:schemeClr val="tx1">
                    <a:lumMod val="75000"/>
                    <a:lumOff val="25000"/>
                  </a:schemeClr>
                </a:solidFill>
              </a:rPr>
              <a:t>W. </a:t>
            </a:r>
            <a:r>
              <a:rPr lang="en-US" sz="2400" i="1" dirty="0" err="1">
                <a:solidFill>
                  <a:schemeClr val="tx1">
                    <a:lumMod val="75000"/>
                    <a:lumOff val="25000"/>
                  </a:schemeClr>
                </a:solidFill>
              </a:rPr>
              <a:t>globosa</a:t>
            </a:r>
            <a:r>
              <a:rPr lang="en-US" sz="2400" dirty="0">
                <a:solidFill>
                  <a:schemeClr val="tx1">
                    <a:lumMod val="75000"/>
                    <a:lumOff val="25000"/>
                  </a:schemeClr>
                </a:solidFill>
              </a:rPr>
              <a:t> fronds counting</a:t>
            </a:r>
          </a:p>
          <a:p>
            <a:pPr marL="377979" indent="-377979" defTabSz="503972" fontAlgn="auto">
              <a:spcBef>
                <a:spcPts val="1102"/>
              </a:spcBef>
              <a:spcAft>
                <a:spcPts val="0"/>
              </a:spcAft>
              <a:buFont typeface="Wingdings 3" charset="2"/>
              <a:buChar char=""/>
              <a:defRPr/>
            </a:pPr>
            <a:r>
              <a:rPr lang="en-US" sz="2400" dirty="0">
                <a:solidFill>
                  <a:schemeClr val="tx1">
                    <a:lumMod val="75000"/>
                    <a:lumOff val="25000"/>
                  </a:schemeClr>
                </a:solidFill>
              </a:rPr>
              <a:t>It is a </a:t>
            </a:r>
            <a:r>
              <a:rPr lang="en-US" sz="2400" dirty="0">
                <a:solidFill>
                  <a:srgbClr val="FF0000"/>
                </a:solidFill>
              </a:rPr>
              <a:t>Python</a:t>
            </a:r>
            <a:r>
              <a:rPr lang="en-US" sz="2400" dirty="0">
                <a:solidFill>
                  <a:schemeClr val="tx1">
                    <a:lumMod val="75000"/>
                    <a:lumOff val="25000"/>
                  </a:schemeClr>
                </a:solidFill>
              </a:rPr>
              <a:t>-based tool, but there is an available plugin to apply the trained model in </a:t>
            </a:r>
            <a:r>
              <a:rPr lang="en-US" sz="2400" dirty="0" err="1">
                <a:solidFill>
                  <a:schemeClr val="tx1">
                    <a:lumMod val="75000"/>
                    <a:lumOff val="25000"/>
                  </a:schemeClr>
                </a:solidFill>
              </a:rPr>
              <a:t>ImageJ</a:t>
            </a:r>
            <a:endParaRPr lang="en-US" sz="2400" dirty="0">
              <a:solidFill>
                <a:schemeClr val="tx1">
                  <a:lumMod val="75000"/>
                  <a:lumOff val="25000"/>
                </a:schemeClr>
              </a:solidFill>
            </a:endParaRPr>
          </a:p>
          <a:p>
            <a:pPr marL="0" indent="0" defTabSz="503972" fontAlgn="auto">
              <a:spcBef>
                <a:spcPts val="1102"/>
              </a:spcBef>
              <a:spcAft>
                <a:spcPts val="0"/>
              </a:spcAft>
              <a:buFont typeface="Wingdings 3" charset="2"/>
              <a:buNone/>
              <a:defRPr/>
            </a:pPr>
            <a:endParaRPr lang="en-US" sz="2400" dirty="0">
              <a:solidFill>
                <a:schemeClr val="tx1">
                  <a:lumMod val="75000"/>
                  <a:lumOff val="25000"/>
                </a:schemeClr>
              </a:solidFill>
            </a:endParaRPr>
          </a:p>
        </p:txBody>
      </p:sp>
      <p:pic>
        <p:nvPicPr>
          <p:cNvPr id="819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42237" y="387351"/>
            <a:ext cx="1579563"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1079872" y="5531670"/>
            <a:ext cx="7632972" cy="1384995"/>
          </a:xfrm>
          <a:prstGeom prst="rect">
            <a:avLst/>
          </a:prstGeom>
        </p:spPr>
        <p:txBody>
          <a:bodyPr wrap="square">
            <a:spAutoFit/>
          </a:bodyPr>
          <a:lstStyle/>
          <a:p>
            <a:pPr eaLnBrk="1" fontAlgn="auto" hangingPunct="1">
              <a:spcBef>
                <a:spcPts val="0"/>
              </a:spcBef>
              <a:spcAft>
                <a:spcPts val="0"/>
              </a:spcAft>
              <a:defRPr/>
            </a:pPr>
            <a:r>
              <a:rPr lang="en-US" sz="1200" dirty="0">
                <a:latin typeface="+mn-lt"/>
              </a:rPr>
              <a:t>Schmidt, U.; </a:t>
            </a:r>
            <a:r>
              <a:rPr lang="en-US" sz="1200" dirty="0" err="1">
                <a:latin typeface="+mn-lt"/>
              </a:rPr>
              <a:t>Weigert</a:t>
            </a:r>
            <a:r>
              <a:rPr lang="en-US" sz="1200" dirty="0">
                <a:latin typeface="+mn-lt"/>
              </a:rPr>
              <a:t>, M.; Broaddus, C.; Gene, M. Cell Detection with Star-Convex Polygons. In Proceedings of Medical Image Computing and Computer Assisted Intervention - {MICCAI} 2018 - 21st International Conference, Granada, Spain, September 16-20, 2018; pp. 265-273.</a:t>
            </a:r>
          </a:p>
          <a:p>
            <a:pPr eaLnBrk="1" fontAlgn="auto" hangingPunct="1">
              <a:spcBef>
                <a:spcPts val="0"/>
              </a:spcBef>
              <a:spcAft>
                <a:spcPts val="0"/>
              </a:spcAft>
              <a:defRPr/>
            </a:pPr>
            <a:endParaRPr lang="en-US" sz="1200" dirty="0">
              <a:latin typeface="+mn-lt"/>
            </a:endParaRPr>
          </a:p>
          <a:p>
            <a:pPr eaLnBrk="1" fontAlgn="auto" hangingPunct="1">
              <a:spcBef>
                <a:spcPts val="0"/>
              </a:spcBef>
              <a:spcAft>
                <a:spcPts val="0"/>
              </a:spcAft>
              <a:defRPr/>
            </a:pPr>
            <a:r>
              <a:rPr lang="en-US" sz="1200" dirty="0" err="1">
                <a:latin typeface="+mn-lt"/>
              </a:rPr>
              <a:t>Weigert</a:t>
            </a:r>
            <a:r>
              <a:rPr lang="en-US" sz="1200" dirty="0">
                <a:latin typeface="+mn-lt"/>
              </a:rPr>
              <a:t>, M.; Schmidt, U.; </a:t>
            </a:r>
            <a:r>
              <a:rPr lang="en-US" sz="1200" dirty="0" err="1">
                <a:latin typeface="+mn-lt"/>
              </a:rPr>
              <a:t>Haase</a:t>
            </a:r>
            <a:r>
              <a:rPr lang="en-US" sz="1200" dirty="0">
                <a:latin typeface="+mn-lt"/>
              </a:rPr>
              <a:t>, R.; Sugawara, K.; Myers, G. Star-convex </a:t>
            </a:r>
            <a:r>
              <a:rPr lang="en-US" sz="1200" dirty="0" err="1">
                <a:latin typeface="+mn-lt"/>
              </a:rPr>
              <a:t>Polyhedra</a:t>
            </a:r>
            <a:r>
              <a:rPr lang="en-US" sz="1200" dirty="0">
                <a:latin typeface="+mn-lt"/>
              </a:rPr>
              <a:t> for 3D Object Detection and Segmentation in Microscopy. In Proceedings of The IEEE Winter Conference on Applications of Computer Vision (WACV), March.</a:t>
            </a:r>
          </a:p>
        </p:txBody>
      </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1840" y="323453"/>
            <a:ext cx="8694539" cy="676122"/>
          </a:xfrm>
        </p:spPr>
        <p:txBody>
          <a:bodyPr>
            <a:normAutofit/>
          </a:bodyPr>
          <a:lstStyle/>
          <a:p>
            <a:pPr algn="ctr"/>
            <a:r>
              <a:rPr lang="en-US" sz="3200" dirty="0">
                <a:solidFill>
                  <a:srgbClr val="0000FF"/>
                </a:solidFill>
                <a:latin typeface="+mn-lt"/>
              </a:rPr>
              <a:t>Data processing using Python-based script</a:t>
            </a:r>
          </a:p>
        </p:txBody>
      </p:sp>
      <p:sp>
        <p:nvSpPr>
          <p:cNvPr id="3" name="Content Placeholder 2"/>
          <p:cNvSpPr>
            <a:spLocks noGrp="1"/>
          </p:cNvSpPr>
          <p:nvPr>
            <p:ph idx="1"/>
          </p:nvPr>
        </p:nvSpPr>
        <p:spPr>
          <a:xfrm>
            <a:off x="1799952" y="1141565"/>
            <a:ext cx="7128792" cy="4278313"/>
          </a:xfrm>
        </p:spPr>
        <p:txBody>
          <a:bodyPr>
            <a:normAutofit/>
          </a:bodyPr>
          <a:lstStyle/>
          <a:p>
            <a:r>
              <a:rPr lang="en-US" sz="2000" dirty="0"/>
              <a:t>In order to run the data processing, first you need to have Anaconda installed, then  you can navigate to the unzipped package that we provide.</a:t>
            </a:r>
          </a:p>
          <a:p>
            <a:r>
              <a:rPr lang="en-US" sz="2000" dirty="0"/>
              <a:t>The package mainly contains the input/output directory, the scripts and most importantly the readme, dependencies requirements, and the python package.</a:t>
            </a:r>
          </a:p>
        </p:txBody>
      </p:sp>
      <p:pic>
        <p:nvPicPr>
          <p:cNvPr id="4" name="Picture 3"/>
          <p:cNvPicPr>
            <a:picLocks noChangeAspect="1"/>
          </p:cNvPicPr>
          <p:nvPr/>
        </p:nvPicPr>
        <p:blipFill rotWithShape="1">
          <a:blip r:embed="rId2"/>
          <a:srcRect l="34250" t="33900" r="21256" b="22000"/>
          <a:stretch/>
        </p:blipFill>
        <p:spPr>
          <a:xfrm>
            <a:off x="1799952" y="3131765"/>
            <a:ext cx="7056784" cy="3934314"/>
          </a:xfrm>
          <a:prstGeom prst="rect">
            <a:avLst/>
          </a:prstGeom>
        </p:spPr>
      </p:pic>
    </p:spTree>
    <p:extLst>
      <p:ext uri="{BB962C8B-B14F-4D97-AF65-F5344CB8AC3E}">
        <p14:creationId xmlns:p14="http://schemas.microsoft.com/office/powerpoint/2010/main" val="32818031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840" y="1475581"/>
            <a:ext cx="8694539" cy="4796544"/>
          </a:xfrm>
        </p:spPr>
        <p:txBody>
          <a:bodyPr/>
          <a:lstStyle/>
          <a:p>
            <a:r>
              <a:rPr lang="en-US" dirty="0"/>
              <a:t>For a fresh install, you need to navigate to the </a:t>
            </a:r>
            <a:r>
              <a:rPr lang="en-US" dirty="0" err="1">
                <a:solidFill>
                  <a:srgbClr val="FF0000"/>
                </a:solidFill>
              </a:rPr>
              <a:t>InhibitionAnalyzer</a:t>
            </a:r>
            <a:r>
              <a:rPr lang="en-US" dirty="0">
                <a:solidFill>
                  <a:srgbClr val="FF0000"/>
                </a:solidFill>
              </a:rPr>
              <a:t> </a:t>
            </a:r>
            <a:r>
              <a:rPr lang="en-US" dirty="0"/>
              <a:t>folder and run </a:t>
            </a:r>
            <a:r>
              <a:rPr lang="en-US" dirty="0" err="1"/>
              <a:t>cmd</a:t>
            </a:r>
            <a:r>
              <a:rPr lang="en-US" dirty="0"/>
              <a:t> from the path, which will open the console</a:t>
            </a:r>
          </a:p>
        </p:txBody>
      </p:sp>
      <p:pic>
        <p:nvPicPr>
          <p:cNvPr id="4" name="Picture 3"/>
          <p:cNvPicPr>
            <a:picLocks noChangeAspect="1"/>
          </p:cNvPicPr>
          <p:nvPr/>
        </p:nvPicPr>
        <p:blipFill rotWithShape="1">
          <a:blip r:embed="rId2"/>
          <a:srcRect l="34250" t="36000" r="20469" b="18501"/>
          <a:stretch/>
        </p:blipFill>
        <p:spPr>
          <a:xfrm>
            <a:off x="503808" y="2959757"/>
            <a:ext cx="5860343" cy="3312368"/>
          </a:xfrm>
          <a:prstGeom prst="rect">
            <a:avLst/>
          </a:prstGeom>
        </p:spPr>
      </p:pic>
      <p:grpSp>
        <p:nvGrpSpPr>
          <p:cNvPr id="7" name="Group 6"/>
          <p:cNvGrpSpPr/>
          <p:nvPr/>
        </p:nvGrpSpPr>
        <p:grpSpPr>
          <a:xfrm>
            <a:off x="4464248" y="3762122"/>
            <a:ext cx="5458446" cy="2837954"/>
            <a:chOff x="4392240" y="4520406"/>
            <a:chExt cx="5458446" cy="2837954"/>
          </a:xfrm>
        </p:grpSpPr>
        <p:pic>
          <p:nvPicPr>
            <p:cNvPr id="8" name="Picture 7"/>
            <p:cNvPicPr>
              <a:picLocks noChangeAspect="1"/>
            </p:cNvPicPr>
            <p:nvPr/>
          </p:nvPicPr>
          <p:blipFill rotWithShape="1">
            <a:blip r:embed="rId3"/>
            <a:srcRect l="28559" t="35449" r="20863" b="17800"/>
            <a:stretch/>
          </p:blipFill>
          <p:spPr>
            <a:xfrm>
              <a:off x="4392240" y="4520406"/>
              <a:ext cx="5458446" cy="2837954"/>
            </a:xfrm>
            <a:prstGeom prst="rect">
              <a:avLst/>
            </a:prstGeom>
          </p:spPr>
        </p:pic>
        <p:sp>
          <p:nvSpPr>
            <p:cNvPr id="9" name="Rectangle 8"/>
            <p:cNvSpPr/>
            <p:nvPr/>
          </p:nvSpPr>
          <p:spPr>
            <a:xfrm>
              <a:off x="4392240" y="4906565"/>
              <a:ext cx="3444678" cy="14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591893" y="5050581"/>
              <a:ext cx="1534587" cy="369332"/>
            </a:xfrm>
            <a:prstGeom prst="rect">
              <a:avLst/>
            </a:prstGeom>
            <a:noFill/>
          </p:spPr>
          <p:txBody>
            <a:bodyPr wrap="none" rtlCol="0">
              <a:spAutoFit/>
            </a:bodyPr>
            <a:lstStyle/>
            <a:p>
              <a:r>
                <a:rPr lang="en-US" dirty="0">
                  <a:solidFill>
                    <a:srgbClr val="FF0000"/>
                  </a:solidFill>
                </a:rPr>
                <a:t>Directory path</a:t>
              </a:r>
            </a:p>
          </p:txBody>
        </p:sp>
      </p:grpSp>
      <p:sp>
        <p:nvSpPr>
          <p:cNvPr id="11" name="Title 1">
            <a:extLst>
              <a:ext uri="{FF2B5EF4-FFF2-40B4-BE49-F238E27FC236}">
                <a16:creationId xmlns:a16="http://schemas.microsoft.com/office/drawing/2014/main" id="{18702724-8BB0-EE6C-0306-FAE1C6337D8B}"/>
              </a:ext>
            </a:extLst>
          </p:cNvPr>
          <p:cNvSpPr>
            <a:spLocks noGrp="1"/>
          </p:cNvSpPr>
          <p:nvPr>
            <p:ph type="title"/>
          </p:nvPr>
        </p:nvSpPr>
        <p:spPr>
          <a:xfrm>
            <a:off x="791840" y="323453"/>
            <a:ext cx="8694539" cy="676122"/>
          </a:xfrm>
        </p:spPr>
        <p:txBody>
          <a:bodyPr>
            <a:normAutofit/>
          </a:body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3063335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3042" y="1475581"/>
            <a:ext cx="8694539" cy="4796544"/>
          </a:xfrm>
        </p:spPr>
        <p:txBody>
          <a:bodyPr/>
          <a:lstStyle/>
          <a:p>
            <a:r>
              <a:rPr lang="en-US" dirty="0"/>
              <a:t>Then you need to make a new environment which have Python version 3.7.0 installed by typing:     </a:t>
            </a:r>
            <a:r>
              <a:rPr lang="en-US" dirty="0" err="1">
                <a:solidFill>
                  <a:srgbClr val="FF0000"/>
                </a:solidFill>
              </a:rPr>
              <a:t>conda</a:t>
            </a:r>
            <a:r>
              <a:rPr lang="en-US" dirty="0">
                <a:solidFill>
                  <a:srgbClr val="FF0000"/>
                </a:solidFill>
              </a:rPr>
              <a:t> create –name </a:t>
            </a:r>
            <a:r>
              <a:rPr lang="en-US" dirty="0" err="1">
                <a:solidFill>
                  <a:srgbClr val="FF0000"/>
                </a:solidFill>
              </a:rPr>
              <a:t>environmentname</a:t>
            </a:r>
            <a:r>
              <a:rPr lang="en-US" dirty="0">
                <a:solidFill>
                  <a:srgbClr val="FF0000"/>
                </a:solidFill>
              </a:rPr>
              <a:t> python==3.9.0</a:t>
            </a:r>
          </a:p>
          <a:p>
            <a:r>
              <a:rPr lang="en-US" dirty="0"/>
              <a:t>Just click “y” when prompted to proceed with the install.</a:t>
            </a:r>
          </a:p>
        </p:txBody>
      </p:sp>
      <p:pic>
        <p:nvPicPr>
          <p:cNvPr id="5" name="Picture 4"/>
          <p:cNvPicPr>
            <a:picLocks noChangeAspect="1"/>
          </p:cNvPicPr>
          <p:nvPr/>
        </p:nvPicPr>
        <p:blipFill rotWithShape="1">
          <a:blip r:embed="rId2"/>
          <a:srcRect l="28264" t="34938" r="20903" b="17654"/>
          <a:stretch/>
        </p:blipFill>
        <p:spPr>
          <a:xfrm>
            <a:off x="1007864" y="3131765"/>
            <a:ext cx="7961384" cy="4176464"/>
          </a:xfrm>
          <a:prstGeom prst="rect">
            <a:avLst/>
          </a:prstGeom>
        </p:spPr>
      </p:pic>
      <p:sp>
        <p:nvSpPr>
          <p:cNvPr id="7" name="Title 1">
            <a:extLst>
              <a:ext uri="{FF2B5EF4-FFF2-40B4-BE49-F238E27FC236}">
                <a16:creationId xmlns:a16="http://schemas.microsoft.com/office/drawing/2014/main" id="{143F66C6-EFC0-EB9B-F01B-92619EFBE8C6}"/>
              </a:ext>
            </a:extLst>
          </p:cNvPr>
          <p:cNvSpPr>
            <a:spLocks noGrp="1"/>
          </p:cNvSpPr>
          <p:nvPr>
            <p:ph type="title"/>
          </p:nvPr>
        </p:nvSpPr>
        <p:spPr>
          <a:xfrm>
            <a:off x="791840" y="323453"/>
            <a:ext cx="8694539" cy="676122"/>
          </a:xfrm>
        </p:spPr>
        <p:txBody>
          <a:bodyPr>
            <a:normAutofit/>
          </a:body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40874845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0374" y="1494373"/>
            <a:ext cx="8102647" cy="4796544"/>
          </a:xfrm>
        </p:spPr>
        <p:txBody>
          <a:bodyPr/>
          <a:lstStyle/>
          <a:p>
            <a:r>
              <a:rPr lang="en-US" dirty="0"/>
              <a:t>After creating your environment, activate it by typing </a:t>
            </a:r>
            <a:r>
              <a:rPr lang="en-US" dirty="0" err="1"/>
              <a:t>conda</a:t>
            </a:r>
            <a:r>
              <a:rPr lang="en-US" dirty="0"/>
              <a:t> activate </a:t>
            </a:r>
            <a:r>
              <a:rPr lang="en-US" dirty="0" err="1"/>
              <a:t>environmentname</a:t>
            </a:r>
            <a:endParaRPr lang="en-US" dirty="0"/>
          </a:p>
          <a:p>
            <a:endParaRPr lang="en-US" dirty="0"/>
          </a:p>
        </p:txBody>
      </p:sp>
      <p:grpSp>
        <p:nvGrpSpPr>
          <p:cNvPr id="4" name="Group 3"/>
          <p:cNvGrpSpPr/>
          <p:nvPr/>
        </p:nvGrpSpPr>
        <p:grpSpPr>
          <a:xfrm>
            <a:off x="859772" y="2641750"/>
            <a:ext cx="8003850" cy="4176464"/>
            <a:chOff x="2104570" y="1886856"/>
            <a:chExt cx="9318173" cy="4862287"/>
          </a:xfrm>
        </p:grpSpPr>
        <p:pic>
          <p:nvPicPr>
            <p:cNvPr id="5" name="Picture 4"/>
            <p:cNvPicPr>
              <a:picLocks noChangeAspect="1"/>
            </p:cNvPicPr>
            <p:nvPr/>
          </p:nvPicPr>
          <p:blipFill rotWithShape="1">
            <a:blip r:embed="rId2"/>
            <a:srcRect l="28174" t="35009" r="20873" b="17725"/>
            <a:stretch/>
          </p:blipFill>
          <p:spPr>
            <a:xfrm>
              <a:off x="2104570" y="1886856"/>
              <a:ext cx="9318173" cy="4862287"/>
            </a:xfrm>
            <a:prstGeom prst="rect">
              <a:avLst/>
            </a:prstGeom>
          </p:spPr>
        </p:pic>
        <p:sp>
          <p:nvSpPr>
            <p:cNvPr id="6" name="TextBox 5"/>
            <p:cNvSpPr txBox="1"/>
            <p:nvPr/>
          </p:nvSpPr>
          <p:spPr>
            <a:xfrm>
              <a:off x="2510971" y="5704114"/>
              <a:ext cx="2607702" cy="369332"/>
            </a:xfrm>
            <a:prstGeom prst="rect">
              <a:avLst/>
            </a:prstGeom>
            <a:noFill/>
          </p:spPr>
          <p:txBody>
            <a:bodyPr wrap="none" rtlCol="0">
              <a:spAutoFit/>
            </a:bodyPr>
            <a:lstStyle/>
            <a:p>
              <a:r>
                <a:rPr lang="en-US" dirty="0">
                  <a:solidFill>
                    <a:srgbClr val="FF0000"/>
                  </a:solidFill>
                </a:rPr>
                <a:t>Active environment name</a:t>
              </a:r>
            </a:p>
          </p:txBody>
        </p:sp>
        <p:sp>
          <p:nvSpPr>
            <p:cNvPr id="7" name="Rectangle 6"/>
            <p:cNvSpPr/>
            <p:nvPr/>
          </p:nvSpPr>
          <p:spPr>
            <a:xfrm>
              <a:off x="2104570" y="5181600"/>
              <a:ext cx="493850" cy="243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itle 1">
            <a:extLst>
              <a:ext uri="{FF2B5EF4-FFF2-40B4-BE49-F238E27FC236}">
                <a16:creationId xmlns:a16="http://schemas.microsoft.com/office/drawing/2014/main" id="{3C192CB5-C6C9-500B-898D-5890261FD485}"/>
              </a:ext>
            </a:extLst>
          </p:cNvPr>
          <p:cNvSpPr>
            <a:spLocks noGrp="1"/>
          </p:cNvSpPr>
          <p:nvPr>
            <p:ph type="title"/>
          </p:nvPr>
        </p:nvSpPr>
        <p:spPr>
          <a:xfrm>
            <a:off x="791840" y="323453"/>
            <a:ext cx="8694539" cy="676122"/>
          </a:xfrm>
        </p:spPr>
        <p:txBody>
          <a:bodyPr>
            <a:normAutofit/>
          </a:body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4205679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840" y="1381565"/>
            <a:ext cx="8739132" cy="4796544"/>
          </a:xfrm>
        </p:spPr>
        <p:txBody>
          <a:bodyPr/>
          <a:lstStyle/>
          <a:p>
            <a:r>
              <a:rPr lang="en-US" dirty="0"/>
              <a:t>Then, while still inside our directory, type:   </a:t>
            </a:r>
          </a:p>
          <a:p>
            <a:pPr marL="0" indent="0">
              <a:buNone/>
            </a:pPr>
            <a:r>
              <a:rPr lang="en-US" dirty="0">
                <a:solidFill>
                  <a:srgbClr val="FF0000"/>
                </a:solidFill>
              </a:rPr>
              <a:t>pip install –r requirements.txt</a:t>
            </a:r>
            <a:r>
              <a:rPr lang="en-US" dirty="0"/>
              <a:t> To install necessary dependencies</a:t>
            </a:r>
          </a:p>
          <a:p>
            <a:endParaRPr lang="en-US" dirty="0"/>
          </a:p>
        </p:txBody>
      </p:sp>
      <p:pic>
        <p:nvPicPr>
          <p:cNvPr id="6" name="Picture 5"/>
          <p:cNvPicPr>
            <a:picLocks noChangeAspect="1"/>
          </p:cNvPicPr>
          <p:nvPr/>
        </p:nvPicPr>
        <p:blipFill rotWithShape="1">
          <a:blip r:embed="rId2"/>
          <a:srcRect l="30159" t="32328" r="18809" b="20406"/>
          <a:stretch/>
        </p:blipFill>
        <p:spPr>
          <a:xfrm>
            <a:off x="437061" y="2339677"/>
            <a:ext cx="9206501" cy="4796543"/>
          </a:xfrm>
          <a:prstGeom prst="rect">
            <a:avLst/>
          </a:prstGeom>
        </p:spPr>
      </p:pic>
      <p:sp>
        <p:nvSpPr>
          <p:cNvPr id="7" name="Title 1">
            <a:extLst>
              <a:ext uri="{FF2B5EF4-FFF2-40B4-BE49-F238E27FC236}">
                <a16:creationId xmlns:a16="http://schemas.microsoft.com/office/drawing/2014/main" id="{C16FB726-0E23-5ACB-3AC5-EEC4DFEEC856}"/>
              </a:ext>
            </a:extLst>
          </p:cNvPr>
          <p:cNvSpPr txBox="1">
            <a:spLocks/>
          </p:cNvSpPr>
          <p:nvPr/>
        </p:nvSpPr>
        <p:spPr>
          <a:xfrm>
            <a:off x="791840" y="323453"/>
            <a:ext cx="8694539" cy="676122"/>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2505279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9832" y="1187549"/>
            <a:ext cx="8545263" cy="4278313"/>
          </a:xfrm>
        </p:spPr>
        <p:txBody>
          <a:bodyPr/>
          <a:lstStyle/>
          <a:p>
            <a:r>
              <a:rPr lang="en-US" dirty="0"/>
              <a:t>Then, you can run our script by typing:  </a:t>
            </a:r>
            <a:r>
              <a:rPr lang="en-US" dirty="0">
                <a:solidFill>
                  <a:srgbClr val="FF0000"/>
                </a:solidFill>
              </a:rPr>
              <a:t>python main.py</a:t>
            </a:r>
          </a:p>
          <a:p>
            <a:r>
              <a:rPr lang="en-US" dirty="0"/>
              <a:t>It will open a new window where you can select the folders of </a:t>
            </a:r>
            <a:r>
              <a:rPr lang="en-US" dirty="0" err="1"/>
              <a:t>StarDist</a:t>
            </a:r>
            <a:r>
              <a:rPr lang="en-US" dirty="0"/>
              <a:t> data that we have and process it, while classing based on their time of recording, treatment, and their well. The name of the output file will group the result by day then treatment.</a:t>
            </a:r>
          </a:p>
        </p:txBody>
      </p:sp>
      <p:pic>
        <p:nvPicPr>
          <p:cNvPr id="5" name="Picture 4"/>
          <p:cNvPicPr>
            <a:picLocks noChangeAspect="1"/>
          </p:cNvPicPr>
          <p:nvPr/>
        </p:nvPicPr>
        <p:blipFill rotWithShape="1">
          <a:blip r:embed="rId2"/>
          <a:srcRect l="35159" t="36279" r="15555" b="17866"/>
          <a:stretch/>
        </p:blipFill>
        <p:spPr>
          <a:xfrm>
            <a:off x="863588" y="2987748"/>
            <a:ext cx="8174870" cy="4278313"/>
          </a:xfrm>
          <a:prstGeom prst="rect">
            <a:avLst/>
          </a:prstGeom>
        </p:spPr>
      </p:pic>
      <p:sp>
        <p:nvSpPr>
          <p:cNvPr id="7" name="Title 1">
            <a:extLst>
              <a:ext uri="{FF2B5EF4-FFF2-40B4-BE49-F238E27FC236}">
                <a16:creationId xmlns:a16="http://schemas.microsoft.com/office/drawing/2014/main" id="{E6791FE1-9082-0B51-8A86-307613D83AC3}"/>
              </a:ext>
            </a:extLst>
          </p:cNvPr>
          <p:cNvSpPr txBox="1">
            <a:spLocks/>
          </p:cNvSpPr>
          <p:nvPr/>
        </p:nvSpPr>
        <p:spPr>
          <a:xfrm>
            <a:off x="791840" y="323453"/>
            <a:ext cx="8694539" cy="676122"/>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28095018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3450" y="1187549"/>
            <a:ext cx="7423286" cy="4278313"/>
          </a:xfrm>
        </p:spPr>
        <p:txBody>
          <a:bodyPr/>
          <a:lstStyle/>
          <a:p>
            <a:r>
              <a:rPr lang="en-US" dirty="0"/>
              <a:t>There is also a prompt where we need to specify how many wells for each group, because in our cases there are some well that might not be used.</a:t>
            </a:r>
          </a:p>
          <a:p>
            <a:r>
              <a:rPr lang="en-US" dirty="0"/>
              <a:t>In addition, the treatment wells are grouped by 3 and control by 6 due to our experiment design.</a:t>
            </a:r>
          </a:p>
        </p:txBody>
      </p:sp>
      <p:pic>
        <p:nvPicPr>
          <p:cNvPr id="4" name="Picture 3"/>
          <p:cNvPicPr>
            <a:picLocks noChangeAspect="1"/>
          </p:cNvPicPr>
          <p:nvPr/>
        </p:nvPicPr>
        <p:blipFill rotWithShape="1">
          <a:blip r:embed="rId2"/>
          <a:srcRect l="30313" t="32500" r="18894" b="20601"/>
          <a:stretch/>
        </p:blipFill>
        <p:spPr>
          <a:xfrm>
            <a:off x="1079872" y="2987750"/>
            <a:ext cx="8179894" cy="4248472"/>
          </a:xfrm>
          <a:prstGeom prst="rect">
            <a:avLst/>
          </a:prstGeom>
        </p:spPr>
      </p:pic>
      <p:sp>
        <p:nvSpPr>
          <p:cNvPr id="7" name="Title 1">
            <a:extLst>
              <a:ext uri="{FF2B5EF4-FFF2-40B4-BE49-F238E27FC236}">
                <a16:creationId xmlns:a16="http://schemas.microsoft.com/office/drawing/2014/main" id="{F05E069F-4DD2-ABE1-58E4-2B7CA0582545}"/>
              </a:ext>
            </a:extLst>
          </p:cNvPr>
          <p:cNvSpPr txBox="1">
            <a:spLocks/>
          </p:cNvSpPr>
          <p:nvPr/>
        </p:nvSpPr>
        <p:spPr>
          <a:xfrm>
            <a:off x="791840" y="323453"/>
            <a:ext cx="8694539" cy="676122"/>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7870258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9912" y="1187549"/>
            <a:ext cx="7155581" cy="4796544"/>
          </a:xfrm>
        </p:spPr>
        <p:txBody>
          <a:bodyPr/>
          <a:lstStyle/>
          <a:p>
            <a:r>
              <a:rPr lang="en-US" dirty="0"/>
              <a:t>Finally, we get our exported result in the output folder, and it is named according to our source directory.</a:t>
            </a:r>
          </a:p>
        </p:txBody>
      </p:sp>
      <p:pic>
        <p:nvPicPr>
          <p:cNvPr id="5" name="Picture 4"/>
          <p:cNvPicPr>
            <a:picLocks noChangeAspect="1"/>
          </p:cNvPicPr>
          <p:nvPr/>
        </p:nvPicPr>
        <p:blipFill rotWithShape="1">
          <a:blip r:embed="rId2"/>
          <a:srcRect l="34250" t="36000" r="20469" b="18501"/>
          <a:stretch/>
        </p:blipFill>
        <p:spPr>
          <a:xfrm>
            <a:off x="359792" y="2036079"/>
            <a:ext cx="9188802" cy="5193671"/>
          </a:xfrm>
          <a:prstGeom prst="rect">
            <a:avLst/>
          </a:prstGeom>
        </p:spPr>
      </p:pic>
      <p:sp>
        <p:nvSpPr>
          <p:cNvPr id="7" name="Title 1">
            <a:extLst>
              <a:ext uri="{FF2B5EF4-FFF2-40B4-BE49-F238E27FC236}">
                <a16:creationId xmlns:a16="http://schemas.microsoft.com/office/drawing/2014/main" id="{42715981-B992-FE8D-01A8-658357523443}"/>
              </a:ext>
            </a:extLst>
          </p:cNvPr>
          <p:cNvSpPr txBox="1">
            <a:spLocks/>
          </p:cNvSpPr>
          <p:nvPr/>
        </p:nvSpPr>
        <p:spPr>
          <a:xfrm>
            <a:off x="791840" y="323453"/>
            <a:ext cx="8694539" cy="676122"/>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8295073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06829" y="1835621"/>
            <a:ext cx="8049908" cy="4796544"/>
          </a:xfrm>
        </p:spPr>
        <p:txBody>
          <a:bodyPr/>
          <a:lstStyle/>
          <a:p>
            <a:pPr>
              <a:lnSpc>
                <a:spcPct val="150000"/>
              </a:lnSpc>
            </a:pPr>
            <a:r>
              <a:rPr lang="en-US" dirty="0"/>
              <a:t>There will be 3 directories inside, which are Final, Merged, and Summary. </a:t>
            </a:r>
          </a:p>
          <a:p>
            <a:pPr lvl="1">
              <a:lnSpc>
                <a:spcPct val="150000"/>
              </a:lnSpc>
            </a:pPr>
            <a:r>
              <a:rPr lang="en-US" dirty="0"/>
              <a:t>Summary contain data arrangement from raw file before merging.</a:t>
            </a:r>
          </a:p>
          <a:p>
            <a:pPr lvl="1">
              <a:lnSpc>
                <a:spcPct val="150000"/>
              </a:lnSpc>
            </a:pPr>
            <a:r>
              <a:rPr lang="en-US" dirty="0"/>
              <a:t>Merged contains the merged data between all the treatment and control group.</a:t>
            </a:r>
          </a:p>
          <a:p>
            <a:pPr lvl="1">
              <a:lnSpc>
                <a:spcPct val="150000"/>
              </a:lnSpc>
            </a:pPr>
            <a:r>
              <a:rPr lang="en-US" dirty="0"/>
              <a:t>Final contains the final data where we can see the comparison between the growth of treatment groups to control groups in timely manner.</a:t>
            </a:r>
          </a:p>
          <a:p>
            <a:pPr>
              <a:lnSpc>
                <a:spcPct val="150000"/>
              </a:lnSpc>
            </a:pPr>
            <a:endParaRPr lang="en-US" dirty="0"/>
          </a:p>
        </p:txBody>
      </p:sp>
      <p:sp>
        <p:nvSpPr>
          <p:cNvPr id="6" name="Title 1">
            <a:extLst>
              <a:ext uri="{FF2B5EF4-FFF2-40B4-BE49-F238E27FC236}">
                <a16:creationId xmlns:a16="http://schemas.microsoft.com/office/drawing/2014/main" id="{ECCE94AD-FA7C-F472-E006-97728F8EBC88}"/>
              </a:ext>
            </a:extLst>
          </p:cNvPr>
          <p:cNvSpPr txBox="1">
            <a:spLocks/>
          </p:cNvSpPr>
          <p:nvPr/>
        </p:nvSpPr>
        <p:spPr>
          <a:xfrm>
            <a:off x="791840" y="323453"/>
            <a:ext cx="8694539" cy="676122"/>
          </a:xfrm>
          <a:prstGeom prst="rect">
            <a:avLst/>
          </a:prstGeom>
        </p:spPr>
        <p:txBody>
          <a:bodyPr vert="horz" lIns="91440" tIns="45720" rIns="91440" bIns="45720" rtlCol="0" anchor="ctr">
            <a:normAutofit/>
          </a:bodyPr>
          <a:lstStyle>
            <a:lvl1pPr algn="l" defTabSz="756026" rtl="0" eaLnBrk="1" latinLnBrk="0" hangingPunct="1">
              <a:lnSpc>
                <a:spcPct val="90000"/>
              </a:lnSpc>
              <a:spcBef>
                <a:spcPct val="0"/>
              </a:spcBef>
              <a:buNone/>
              <a:defRPr sz="3638" kern="1200">
                <a:solidFill>
                  <a:schemeClr val="tx1"/>
                </a:solidFill>
                <a:latin typeface="+mj-lt"/>
                <a:ea typeface="+mj-ea"/>
                <a:cs typeface="+mj-cs"/>
              </a:defRPr>
            </a:lvl1pPr>
          </a:lstStyle>
          <a:p>
            <a:pPr algn="ctr"/>
            <a:r>
              <a:rPr lang="en-US" sz="3200" dirty="0">
                <a:solidFill>
                  <a:srgbClr val="0000FF"/>
                </a:solidFill>
                <a:latin typeface="+mn-lt"/>
              </a:rPr>
              <a:t>Data processing using Python-based script</a:t>
            </a:r>
          </a:p>
        </p:txBody>
      </p:sp>
    </p:spTree>
    <p:extLst>
      <p:ext uri="{BB962C8B-B14F-4D97-AF65-F5344CB8AC3E}">
        <p14:creationId xmlns:p14="http://schemas.microsoft.com/office/powerpoint/2010/main" val="1958963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647824" y="151569"/>
            <a:ext cx="7507390" cy="7228668"/>
            <a:chOff x="620457" y="179437"/>
            <a:chExt cx="7507390" cy="7228668"/>
          </a:xfrm>
        </p:grpSpPr>
        <p:pic>
          <p:nvPicPr>
            <p:cNvPr id="14" name="Picture 13"/>
            <p:cNvPicPr>
              <a:picLocks noChangeAspect="1"/>
            </p:cNvPicPr>
            <p:nvPr/>
          </p:nvPicPr>
          <p:blipFill rotWithShape="1">
            <a:blip r:embed="rId2"/>
            <a:srcRect l="17957" t="3190" r="37204" b="6774"/>
            <a:stretch/>
          </p:blipFill>
          <p:spPr>
            <a:xfrm>
              <a:off x="1727944" y="179437"/>
              <a:ext cx="6399903" cy="7228668"/>
            </a:xfrm>
            <a:prstGeom prst="rect">
              <a:avLst/>
            </a:prstGeom>
          </p:spPr>
        </p:pic>
        <p:cxnSp>
          <p:nvCxnSpPr>
            <p:cNvPr id="15" name="Straight Arrow Connector 14"/>
            <p:cNvCxnSpPr/>
            <p:nvPr/>
          </p:nvCxnSpPr>
          <p:spPr>
            <a:xfrm>
              <a:off x="2376016" y="4283893"/>
              <a:ext cx="122413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376016" y="4355901"/>
              <a:ext cx="2949846" cy="369332"/>
            </a:xfrm>
            <a:prstGeom prst="rect">
              <a:avLst/>
            </a:prstGeom>
            <a:noFill/>
          </p:spPr>
          <p:txBody>
            <a:bodyPr wrap="none" rtlCol="0">
              <a:spAutoFit/>
            </a:bodyPr>
            <a:lstStyle/>
            <a:p>
              <a:r>
                <a:rPr lang="en-US" dirty="0">
                  <a:solidFill>
                    <a:srgbClr val="FF0000"/>
                  </a:solidFill>
                </a:rPr>
                <a:t>Different time (Increasing)</a:t>
              </a:r>
            </a:p>
          </p:txBody>
        </p:sp>
        <p:cxnSp>
          <p:nvCxnSpPr>
            <p:cNvPr id="17" name="Straight Arrow Connector 16"/>
            <p:cNvCxnSpPr/>
            <p:nvPr/>
          </p:nvCxnSpPr>
          <p:spPr>
            <a:xfrm>
              <a:off x="4896296" y="1835621"/>
              <a:ext cx="0" cy="11521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927895" y="1835621"/>
              <a:ext cx="2808312" cy="646331"/>
            </a:xfrm>
            <a:prstGeom prst="rect">
              <a:avLst/>
            </a:prstGeom>
            <a:noFill/>
            <a:ln>
              <a:noFill/>
            </a:ln>
          </p:spPr>
          <p:txBody>
            <a:bodyPr wrap="square" rtlCol="0">
              <a:spAutoFit/>
            </a:bodyPr>
            <a:lstStyle/>
            <a:p>
              <a:r>
                <a:rPr lang="en-US" dirty="0">
                  <a:solidFill>
                    <a:srgbClr val="0070C0"/>
                  </a:solidFill>
                </a:rPr>
                <a:t>Different concentrations every 3 cells</a:t>
              </a:r>
            </a:p>
          </p:txBody>
        </p:sp>
        <p:sp>
          <p:nvSpPr>
            <p:cNvPr id="19" name="Left Brace 18"/>
            <p:cNvSpPr/>
            <p:nvPr/>
          </p:nvSpPr>
          <p:spPr>
            <a:xfrm>
              <a:off x="1439912" y="1916507"/>
              <a:ext cx="216024" cy="432048"/>
            </a:xfrm>
            <a:prstGeom prst="leftBrac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Left Brace 19"/>
            <p:cNvSpPr/>
            <p:nvPr/>
          </p:nvSpPr>
          <p:spPr>
            <a:xfrm>
              <a:off x="1441388" y="2370747"/>
              <a:ext cx="216024" cy="432048"/>
            </a:xfrm>
            <a:prstGeom prst="leftBrac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Left Brace 20"/>
            <p:cNvSpPr/>
            <p:nvPr/>
          </p:nvSpPr>
          <p:spPr>
            <a:xfrm>
              <a:off x="1450268" y="2814630"/>
              <a:ext cx="216024" cy="432048"/>
            </a:xfrm>
            <a:prstGeom prst="leftBrac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Left Brace 21"/>
            <p:cNvSpPr/>
            <p:nvPr/>
          </p:nvSpPr>
          <p:spPr>
            <a:xfrm>
              <a:off x="1451744" y="3268870"/>
              <a:ext cx="216024" cy="432048"/>
            </a:xfrm>
            <a:prstGeom prst="leftBrac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Left Brace 22"/>
            <p:cNvSpPr/>
            <p:nvPr/>
          </p:nvSpPr>
          <p:spPr>
            <a:xfrm>
              <a:off x="1462098" y="3714235"/>
              <a:ext cx="216024" cy="432048"/>
            </a:xfrm>
            <a:prstGeom prst="leftBrace">
              <a:avLst/>
            </a:prstGeom>
            <a:ln w="28575">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p:cNvSpPr txBox="1"/>
            <p:nvPr/>
          </p:nvSpPr>
          <p:spPr>
            <a:xfrm>
              <a:off x="620457" y="1952013"/>
              <a:ext cx="819455" cy="369332"/>
            </a:xfrm>
            <a:prstGeom prst="rect">
              <a:avLst/>
            </a:prstGeom>
            <a:noFill/>
          </p:spPr>
          <p:txBody>
            <a:bodyPr wrap="none" rtlCol="0">
              <a:spAutoFit/>
            </a:bodyPr>
            <a:lstStyle/>
            <a:p>
              <a:r>
                <a:rPr lang="en-US" dirty="0" err="1"/>
                <a:t>Conc</a:t>
              </a:r>
              <a:r>
                <a:rPr lang="en-US" dirty="0"/>
                <a:t> 1</a:t>
              </a:r>
            </a:p>
          </p:txBody>
        </p:sp>
        <p:sp>
          <p:nvSpPr>
            <p:cNvPr id="25" name="TextBox 24"/>
            <p:cNvSpPr txBox="1"/>
            <p:nvPr/>
          </p:nvSpPr>
          <p:spPr>
            <a:xfrm>
              <a:off x="620457" y="2402105"/>
              <a:ext cx="819455" cy="369332"/>
            </a:xfrm>
            <a:prstGeom prst="rect">
              <a:avLst/>
            </a:prstGeom>
            <a:noFill/>
          </p:spPr>
          <p:txBody>
            <a:bodyPr wrap="none" rtlCol="0">
              <a:spAutoFit/>
            </a:bodyPr>
            <a:lstStyle/>
            <a:p>
              <a:r>
                <a:rPr lang="en-US" dirty="0" err="1"/>
                <a:t>Conc</a:t>
              </a:r>
              <a:r>
                <a:rPr lang="en-US" dirty="0"/>
                <a:t> 2</a:t>
              </a:r>
            </a:p>
          </p:txBody>
        </p:sp>
        <p:sp>
          <p:nvSpPr>
            <p:cNvPr id="26" name="TextBox 25"/>
            <p:cNvSpPr txBox="1"/>
            <p:nvPr/>
          </p:nvSpPr>
          <p:spPr>
            <a:xfrm>
              <a:off x="620457" y="2845988"/>
              <a:ext cx="819455" cy="369332"/>
            </a:xfrm>
            <a:prstGeom prst="rect">
              <a:avLst/>
            </a:prstGeom>
            <a:noFill/>
          </p:spPr>
          <p:txBody>
            <a:bodyPr wrap="none" rtlCol="0">
              <a:spAutoFit/>
            </a:bodyPr>
            <a:lstStyle/>
            <a:p>
              <a:r>
                <a:rPr lang="en-US" dirty="0" err="1"/>
                <a:t>Conc</a:t>
              </a:r>
              <a:r>
                <a:rPr lang="en-US" dirty="0"/>
                <a:t> 3</a:t>
              </a:r>
            </a:p>
          </p:txBody>
        </p:sp>
        <p:sp>
          <p:nvSpPr>
            <p:cNvPr id="27" name="TextBox 26"/>
            <p:cNvSpPr txBox="1"/>
            <p:nvPr/>
          </p:nvSpPr>
          <p:spPr>
            <a:xfrm>
              <a:off x="620457" y="3310728"/>
              <a:ext cx="819455" cy="369332"/>
            </a:xfrm>
            <a:prstGeom prst="rect">
              <a:avLst/>
            </a:prstGeom>
            <a:noFill/>
          </p:spPr>
          <p:txBody>
            <a:bodyPr wrap="none" rtlCol="0">
              <a:spAutoFit/>
            </a:bodyPr>
            <a:lstStyle/>
            <a:p>
              <a:r>
                <a:rPr lang="en-US" dirty="0" err="1"/>
                <a:t>Conc</a:t>
              </a:r>
              <a:r>
                <a:rPr lang="en-US" dirty="0"/>
                <a:t> 4</a:t>
              </a:r>
            </a:p>
          </p:txBody>
        </p:sp>
        <p:sp>
          <p:nvSpPr>
            <p:cNvPr id="28" name="TextBox 27"/>
            <p:cNvSpPr txBox="1"/>
            <p:nvPr/>
          </p:nvSpPr>
          <p:spPr>
            <a:xfrm>
              <a:off x="620457" y="3775469"/>
              <a:ext cx="819455" cy="369332"/>
            </a:xfrm>
            <a:prstGeom prst="rect">
              <a:avLst/>
            </a:prstGeom>
            <a:noFill/>
          </p:spPr>
          <p:txBody>
            <a:bodyPr wrap="none" rtlCol="0">
              <a:spAutoFit/>
            </a:bodyPr>
            <a:lstStyle/>
            <a:p>
              <a:r>
                <a:rPr lang="en-US" dirty="0" err="1"/>
                <a:t>Conc</a:t>
              </a:r>
              <a:r>
                <a:rPr lang="en-US" dirty="0"/>
                <a:t> 5</a:t>
              </a:r>
            </a:p>
          </p:txBody>
        </p:sp>
        <p:sp>
          <p:nvSpPr>
            <p:cNvPr id="29" name="Rectangle 28"/>
            <p:cNvSpPr/>
            <p:nvPr/>
          </p:nvSpPr>
          <p:spPr>
            <a:xfrm>
              <a:off x="2376016" y="6968971"/>
              <a:ext cx="1224136" cy="310718"/>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2376016" y="6586326"/>
              <a:ext cx="2714589" cy="369332"/>
            </a:xfrm>
            <a:prstGeom prst="rect">
              <a:avLst/>
            </a:prstGeom>
            <a:noFill/>
          </p:spPr>
          <p:txBody>
            <a:bodyPr wrap="none" rtlCol="0">
              <a:spAutoFit/>
            </a:bodyPr>
            <a:lstStyle/>
            <a:p>
              <a:r>
                <a:rPr lang="en-US" dirty="0">
                  <a:solidFill>
                    <a:srgbClr val="00B050"/>
                  </a:solidFill>
                </a:rPr>
                <a:t>Different treatment groups</a:t>
              </a:r>
            </a:p>
          </p:txBody>
        </p:sp>
      </p:grpSp>
    </p:spTree>
    <p:extLst>
      <p:ext uri="{BB962C8B-B14F-4D97-AF65-F5344CB8AC3E}">
        <p14:creationId xmlns:p14="http://schemas.microsoft.com/office/powerpoint/2010/main" val="2256435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defTabSz="503972" fontAlgn="auto">
              <a:spcAft>
                <a:spcPts val="0"/>
              </a:spcAft>
              <a:defRPr/>
            </a:pPr>
            <a:r>
              <a:rPr lang="en-US" sz="3200" b="1" dirty="0">
                <a:solidFill>
                  <a:srgbClr val="0000FF"/>
                </a:solidFill>
              </a:rPr>
              <a:t>Introduction of </a:t>
            </a:r>
            <a:r>
              <a:rPr lang="en-US" sz="3200" b="1" dirty="0" err="1">
                <a:solidFill>
                  <a:srgbClr val="0000FF"/>
                </a:solidFill>
              </a:rPr>
              <a:t>StarDist-QuPath</a:t>
            </a:r>
            <a:endParaRPr lang="en-US" sz="3200" b="1" dirty="0">
              <a:solidFill>
                <a:srgbClr val="0000FF"/>
              </a:solidFill>
            </a:endParaRPr>
          </a:p>
        </p:txBody>
      </p:sp>
      <p:sp>
        <p:nvSpPr>
          <p:cNvPr id="3" name="Content Placeholder 2"/>
          <p:cNvSpPr>
            <a:spLocks noGrp="1"/>
          </p:cNvSpPr>
          <p:nvPr>
            <p:ph idx="1"/>
          </p:nvPr>
        </p:nvSpPr>
        <p:spPr>
          <a:xfrm>
            <a:off x="647824" y="2555701"/>
            <a:ext cx="4464496" cy="4854575"/>
          </a:xfrm>
        </p:spPr>
        <p:txBody>
          <a:bodyPr>
            <a:normAutofit/>
          </a:bodyPr>
          <a:lstStyle/>
          <a:p>
            <a:pPr marL="377979" indent="-377979" defTabSz="503972" fontAlgn="auto">
              <a:spcBef>
                <a:spcPts val="1102"/>
              </a:spcBef>
              <a:spcAft>
                <a:spcPts val="0"/>
              </a:spcAft>
              <a:buFont typeface="Wingdings 3" charset="2"/>
              <a:buChar char=""/>
              <a:defRPr/>
            </a:pPr>
            <a:r>
              <a:rPr lang="en-US" sz="2400" dirty="0">
                <a:solidFill>
                  <a:schemeClr val="tx1">
                    <a:lumMod val="75000"/>
                    <a:lumOff val="25000"/>
                  </a:schemeClr>
                </a:solidFill>
              </a:rPr>
              <a:t>In order to provide a training dataset for </a:t>
            </a:r>
            <a:r>
              <a:rPr lang="en-US" sz="2400" dirty="0" err="1">
                <a:solidFill>
                  <a:schemeClr val="tx1">
                    <a:lumMod val="75000"/>
                    <a:lumOff val="25000"/>
                  </a:schemeClr>
                </a:solidFill>
              </a:rPr>
              <a:t>StarDist</a:t>
            </a:r>
            <a:r>
              <a:rPr lang="en-US" sz="2400" dirty="0">
                <a:solidFill>
                  <a:schemeClr val="tx1">
                    <a:lumMod val="75000"/>
                    <a:lumOff val="25000"/>
                  </a:schemeClr>
                </a:solidFill>
              </a:rPr>
              <a:t>, we used </a:t>
            </a:r>
            <a:r>
              <a:rPr lang="en-US" sz="2400" dirty="0" err="1">
                <a:solidFill>
                  <a:srgbClr val="FF0000"/>
                </a:solidFill>
              </a:rPr>
              <a:t>QuPath</a:t>
            </a:r>
            <a:r>
              <a:rPr lang="en-US" sz="2400" dirty="0">
                <a:solidFill>
                  <a:schemeClr val="tx1">
                    <a:lumMod val="75000"/>
                    <a:lumOff val="25000"/>
                  </a:schemeClr>
                </a:solidFill>
              </a:rPr>
              <a:t> as suggested by the developer of </a:t>
            </a:r>
            <a:r>
              <a:rPr lang="en-US" sz="2400" dirty="0" err="1">
                <a:solidFill>
                  <a:schemeClr val="tx1">
                    <a:lumMod val="75000"/>
                    <a:lumOff val="25000"/>
                  </a:schemeClr>
                </a:solidFill>
              </a:rPr>
              <a:t>StarDist</a:t>
            </a:r>
            <a:r>
              <a:rPr lang="en-US" sz="2400" dirty="0">
                <a:solidFill>
                  <a:schemeClr val="tx1">
                    <a:lumMod val="75000"/>
                    <a:lumOff val="25000"/>
                  </a:schemeClr>
                </a:solidFill>
              </a:rPr>
              <a:t>.</a:t>
            </a:r>
          </a:p>
          <a:p>
            <a:pPr marL="377979" indent="-377979" defTabSz="503972" fontAlgn="auto">
              <a:spcBef>
                <a:spcPts val="1102"/>
              </a:spcBef>
              <a:spcAft>
                <a:spcPts val="0"/>
              </a:spcAft>
              <a:buFont typeface="Wingdings 3" charset="2"/>
              <a:buChar char=""/>
              <a:defRPr/>
            </a:pPr>
            <a:endParaRPr lang="en-US" sz="2400" dirty="0">
              <a:solidFill>
                <a:schemeClr val="tx1">
                  <a:lumMod val="75000"/>
                  <a:lumOff val="25000"/>
                </a:schemeClr>
              </a:solidFill>
            </a:endParaRPr>
          </a:p>
          <a:p>
            <a:pPr marL="377979" indent="-377979" defTabSz="503972" fontAlgn="auto">
              <a:spcBef>
                <a:spcPts val="1102"/>
              </a:spcBef>
              <a:spcAft>
                <a:spcPts val="0"/>
              </a:spcAft>
              <a:buFont typeface="Wingdings 3" charset="2"/>
              <a:buChar char=""/>
              <a:defRPr/>
            </a:pPr>
            <a:r>
              <a:rPr lang="en-US" sz="2400" dirty="0">
                <a:solidFill>
                  <a:schemeClr val="tx1">
                    <a:lumMod val="75000"/>
                    <a:lumOff val="25000"/>
                  </a:schemeClr>
                </a:solidFill>
              </a:rPr>
              <a:t>Training dataset is made by manually marking each duckweed fronds, then exporting it as a data for </a:t>
            </a:r>
            <a:r>
              <a:rPr lang="en-US" sz="2400" dirty="0" err="1">
                <a:solidFill>
                  <a:schemeClr val="tx1">
                    <a:lumMod val="75000"/>
                    <a:lumOff val="25000"/>
                  </a:schemeClr>
                </a:solidFill>
              </a:rPr>
              <a:t>StarDist</a:t>
            </a:r>
            <a:r>
              <a:rPr lang="en-US" sz="2400" dirty="0">
                <a:solidFill>
                  <a:schemeClr val="tx1">
                    <a:lumMod val="75000"/>
                    <a:lumOff val="25000"/>
                  </a:schemeClr>
                </a:solidFill>
              </a:rPr>
              <a:t> machine learning process.</a:t>
            </a:r>
          </a:p>
          <a:p>
            <a:pPr marL="377979" indent="-377979" defTabSz="503972" fontAlgn="auto">
              <a:spcBef>
                <a:spcPts val="1102"/>
              </a:spcBef>
              <a:spcAft>
                <a:spcPts val="0"/>
              </a:spcAft>
              <a:buFont typeface="Wingdings 3" charset="2"/>
              <a:buChar char=""/>
              <a:defRPr/>
            </a:pPr>
            <a:endParaRPr lang="en-US" sz="2400" dirty="0">
              <a:solidFill>
                <a:schemeClr val="tx1">
                  <a:lumMod val="75000"/>
                  <a:lumOff val="25000"/>
                </a:schemeClr>
              </a:solidFill>
            </a:endParaRPr>
          </a:p>
        </p:txBody>
      </p:sp>
      <p:pic>
        <p:nvPicPr>
          <p:cNvPr id="922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12782" y="279352"/>
            <a:ext cx="15748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4"/>
          <p:cNvPicPr>
            <a:picLocks noChangeAspect="1"/>
          </p:cNvPicPr>
          <p:nvPr/>
        </p:nvPicPr>
        <p:blipFill>
          <a:blip r:embed="rId3" cstate="print">
            <a:extLst>
              <a:ext uri="{28A0092B-C50C-407E-A947-70E740481C1C}">
                <a14:useLocalDpi xmlns:a14="http://schemas.microsoft.com/office/drawing/2010/main" val="0"/>
              </a:ext>
            </a:extLst>
          </a:blip>
          <a:srcRect l="31100" t="14301" r="10626" b="15700"/>
          <a:stretch>
            <a:fillRect/>
          </a:stretch>
        </p:blipFill>
        <p:spPr bwMode="auto">
          <a:xfrm>
            <a:off x="5112320" y="3131765"/>
            <a:ext cx="4115365" cy="278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字方塊 4">
            <a:extLst>
              <a:ext uri="{FF2B5EF4-FFF2-40B4-BE49-F238E27FC236}">
                <a16:creationId xmlns:a16="http://schemas.microsoft.com/office/drawing/2014/main" id="{624799CC-EC2F-915C-9ECA-4B3C94C917A1}"/>
              </a:ext>
            </a:extLst>
          </p:cNvPr>
          <p:cNvSpPr txBox="1"/>
          <p:nvPr/>
        </p:nvSpPr>
        <p:spPr>
          <a:xfrm>
            <a:off x="5059844" y="6012085"/>
            <a:ext cx="2932796" cy="369332"/>
          </a:xfrm>
          <a:prstGeom prst="rect">
            <a:avLst/>
          </a:prstGeom>
          <a:noFill/>
        </p:spPr>
        <p:txBody>
          <a:bodyPr wrap="square">
            <a:spAutoFit/>
          </a:bodyPr>
          <a:lstStyle/>
          <a:p>
            <a:r>
              <a:rPr lang="zh-TW" altLang="en-US" dirty="0"/>
              <a:t>https://qupath.github.io/</a:t>
            </a:r>
          </a:p>
        </p:txBody>
      </p:sp>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Generating inhibition curve in </a:t>
            </a:r>
            <a:r>
              <a:rPr lang="en-US" dirty="0" err="1"/>
              <a:t>GraphPad</a:t>
            </a:r>
            <a:r>
              <a:rPr lang="en-US" dirty="0"/>
              <a:t> Prism</a:t>
            </a:r>
          </a:p>
        </p:txBody>
      </p:sp>
      <p:sp>
        <p:nvSpPr>
          <p:cNvPr id="3" name="Content Placeholder 2"/>
          <p:cNvSpPr>
            <a:spLocks noGrp="1"/>
          </p:cNvSpPr>
          <p:nvPr>
            <p:ph idx="1"/>
          </p:nvPr>
        </p:nvSpPr>
        <p:spPr>
          <a:xfrm>
            <a:off x="598425" y="1857916"/>
            <a:ext cx="8883773" cy="4796544"/>
          </a:xfrm>
        </p:spPr>
        <p:txBody>
          <a:bodyPr/>
          <a:lstStyle/>
          <a:p>
            <a:r>
              <a:rPr lang="en-US" dirty="0" smtClean="0"/>
              <a:t>First, open </a:t>
            </a:r>
            <a:r>
              <a:rPr lang="en-US" dirty="0" err="1" smtClean="0"/>
              <a:t>GraphPad</a:t>
            </a:r>
            <a:r>
              <a:rPr lang="en-US" dirty="0" smtClean="0"/>
              <a:t> Prism, and create a new project, when prompted to choose the data table and graph, select XY and set the </a:t>
            </a:r>
            <a:r>
              <a:rPr lang="en-US" dirty="0" smtClean="0">
                <a:solidFill>
                  <a:srgbClr val="92D050"/>
                </a:solidFill>
              </a:rPr>
              <a:t>X to Numbers </a:t>
            </a:r>
            <a:r>
              <a:rPr lang="en-US" dirty="0" smtClean="0"/>
              <a:t>and Y to </a:t>
            </a:r>
            <a:r>
              <a:rPr lang="en-US" dirty="0" smtClean="0">
                <a:solidFill>
                  <a:srgbClr val="FF0000"/>
                </a:solidFill>
              </a:rPr>
              <a:t>Enter A replicate values in side-by-side </a:t>
            </a:r>
            <a:r>
              <a:rPr lang="en-US" dirty="0" err="1" smtClean="0">
                <a:solidFill>
                  <a:srgbClr val="FF0000"/>
                </a:solidFill>
              </a:rPr>
              <a:t>subcolumns</a:t>
            </a:r>
            <a:r>
              <a:rPr lang="en-US" dirty="0" smtClean="0">
                <a:solidFill>
                  <a:srgbClr val="FF0000"/>
                </a:solidFill>
              </a:rPr>
              <a:t>; A=3</a:t>
            </a:r>
            <a:endParaRPr lang="en-US" dirty="0">
              <a:solidFill>
                <a:srgbClr val="FF0000"/>
              </a:solidFill>
            </a:endParaRPr>
          </a:p>
        </p:txBody>
      </p:sp>
      <p:grpSp>
        <p:nvGrpSpPr>
          <p:cNvPr id="9" name="Group 8"/>
          <p:cNvGrpSpPr/>
          <p:nvPr/>
        </p:nvGrpSpPr>
        <p:grpSpPr>
          <a:xfrm>
            <a:off x="2015976" y="2915741"/>
            <a:ext cx="5400600" cy="4538802"/>
            <a:chOff x="2015976" y="2915741"/>
            <a:chExt cx="5400600" cy="4538802"/>
          </a:xfrm>
        </p:grpSpPr>
        <p:pic>
          <p:nvPicPr>
            <p:cNvPr id="6" name="Picture 5"/>
            <p:cNvPicPr>
              <a:picLocks noChangeAspect="1"/>
            </p:cNvPicPr>
            <p:nvPr/>
          </p:nvPicPr>
          <p:blipFill rotWithShape="1">
            <a:blip r:embed="rId2"/>
            <a:srcRect l="31494" t="19900" r="31494" b="24801"/>
            <a:stretch/>
          </p:blipFill>
          <p:spPr>
            <a:xfrm>
              <a:off x="2015976" y="2915741"/>
              <a:ext cx="5400600" cy="4538802"/>
            </a:xfrm>
            <a:prstGeom prst="rect">
              <a:avLst/>
            </a:prstGeom>
          </p:spPr>
        </p:pic>
        <p:sp>
          <p:nvSpPr>
            <p:cNvPr id="7" name="Rectangle 6"/>
            <p:cNvSpPr/>
            <p:nvPr/>
          </p:nvSpPr>
          <p:spPr>
            <a:xfrm>
              <a:off x="3492141" y="4918537"/>
              <a:ext cx="720080" cy="175200"/>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638191" y="5817977"/>
              <a:ext cx="2465268" cy="1927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358696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Generating inhibition curve in </a:t>
            </a:r>
            <a:r>
              <a:rPr lang="en-US" dirty="0" err="1" smtClean="0"/>
              <a:t>GraphPad</a:t>
            </a:r>
            <a:r>
              <a:rPr lang="en-US" dirty="0" smtClean="0"/>
              <a:t> Prism</a:t>
            </a:r>
            <a:endParaRPr lang="en-US" dirty="0"/>
          </a:p>
        </p:txBody>
      </p:sp>
      <p:sp>
        <p:nvSpPr>
          <p:cNvPr id="3" name="Content Placeholder 2"/>
          <p:cNvSpPr>
            <a:spLocks noGrp="1"/>
          </p:cNvSpPr>
          <p:nvPr>
            <p:ph idx="1"/>
          </p:nvPr>
        </p:nvSpPr>
        <p:spPr/>
        <p:txBody>
          <a:bodyPr/>
          <a:lstStyle/>
          <a:p>
            <a:r>
              <a:rPr lang="en-US" dirty="0" smtClean="0"/>
              <a:t>Then we input the data from earliest to the latest </a:t>
            </a:r>
            <a:r>
              <a:rPr lang="en-US" dirty="0" err="1" smtClean="0"/>
              <a:t>timepoint</a:t>
            </a:r>
            <a:r>
              <a:rPr lang="en-US" dirty="0"/>
              <a:t> </a:t>
            </a:r>
            <a:r>
              <a:rPr lang="en-US" dirty="0" smtClean="0"/>
              <a:t>in this example is Day 1-7;</a:t>
            </a:r>
            <a:endParaRPr lang="en-US" dirty="0"/>
          </a:p>
        </p:txBody>
      </p:sp>
      <p:pic>
        <p:nvPicPr>
          <p:cNvPr id="6" name="Picture 5"/>
          <p:cNvPicPr>
            <a:picLocks noChangeAspect="1"/>
          </p:cNvPicPr>
          <p:nvPr/>
        </p:nvPicPr>
        <p:blipFill rotWithShape="1">
          <a:blip r:embed="rId2"/>
          <a:srcRect l="12593" r="29582" b="59100"/>
          <a:stretch/>
        </p:blipFill>
        <p:spPr>
          <a:xfrm>
            <a:off x="827844" y="2734680"/>
            <a:ext cx="8424936" cy="3352011"/>
          </a:xfrm>
          <a:prstGeom prst="rect">
            <a:avLst/>
          </a:prstGeom>
        </p:spPr>
      </p:pic>
      <p:cxnSp>
        <p:nvCxnSpPr>
          <p:cNvPr id="7" name="Straight Arrow Connector 6"/>
          <p:cNvCxnSpPr/>
          <p:nvPr/>
        </p:nvCxnSpPr>
        <p:spPr>
          <a:xfrm>
            <a:off x="1511920" y="4139877"/>
            <a:ext cx="0" cy="1152128"/>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98268" y="5367940"/>
            <a:ext cx="1636660" cy="646331"/>
          </a:xfrm>
          <a:prstGeom prst="rect">
            <a:avLst/>
          </a:prstGeom>
          <a:noFill/>
          <a:ln>
            <a:noFill/>
          </a:ln>
        </p:spPr>
        <p:txBody>
          <a:bodyPr wrap="square" rtlCol="0">
            <a:spAutoFit/>
          </a:bodyPr>
          <a:lstStyle/>
          <a:p>
            <a:r>
              <a:rPr lang="en-US" dirty="0" smtClean="0">
                <a:solidFill>
                  <a:srgbClr val="0070C0"/>
                </a:solidFill>
              </a:rPr>
              <a:t>Concentrations (Increasing)</a:t>
            </a:r>
            <a:endParaRPr lang="en-US" dirty="0">
              <a:solidFill>
                <a:srgbClr val="0070C0"/>
              </a:solidFill>
            </a:endParaRPr>
          </a:p>
        </p:txBody>
      </p:sp>
      <p:cxnSp>
        <p:nvCxnSpPr>
          <p:cNvPr id="11" name="Straight Arrow Connector 10"/>
          <p:cNvCxnSpPr/>
          <p:nvPr/>
        </p:nvCxnSpPr>
        <p:spPr>
          <a:xfrm>
            <a:off x="4824288" y="5147989"/>
            <a:ext cx="122413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52280" y="5138697"/>
            <a:ext cx="1232517" cy="646331"/>
          </a:xfrm>
          <a:prstGeom prst="rect">
            <a:avLst/>
          </a:prstGeom>
          <a:noFill/>
        </p:spPr>
        <p:txBody>
          <a:bodyPr wrap="none" rtlCol="0">
            <a:spAutoFit/>
          </a:bodyPr>
          <a:lstStyle/>
          <a:p>
            <a:r>
              <a:rPr lang="en-US" dirty="0" err="1" smtClean="0">
                <a:solidFill>
                  <a:srgbClr val="FF0000"/>
                </a:solidFill>
              </a:rPr>
              <a:t>Timepoints</a:t>
            </a:r>
            <a:endParaRPr lang="en-US" dirty="0" smtClean="0">
              <a:solidFill>
                <a:srgbClr val="FF0000"/>
              </a:solidFill>
            </a:endParaRPr>
          </a:p>
          <a:p>
            <a:r>
              <a:rPr lang="en-US" dirty="0" smtClean="0">
                <a:solidFill>
                  <a:srgbClr val="FF0000"/>
                </a:solidFill>
              </a:rPr>
              <a:t>(Day) </a:t>
            </a:r>
            <a:endParaRPr lang="en-US" dirty="0">
              <a:solidFill>
                <a:srgbClr val="FF0000"/>
              </a:solidFill>
            </a:endParaRPr>
          </a:p>
        </p:txBody>
      </p:sp>
    </p:spTree>
    <p:extLst>
      <p:ext uri="{BB962C8B-B14F-4D97-AF65-F5344CB8AC3E}">
        <p14:creationId xmlns:p14="http://schemas.microsoft.com/office/powerpoint/2010/main" val="37797109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Generating inhibition curve in </a:t>
            </a:r>
            <a:r>
              <a:rPr lang="en-US" dirty="0" err="1"/>
              <a:t>GraphPad</a:t>
            </a:r>
            <a:r>
              <a:rPr lang="en-US" dirty="0"/>
              <a:t> Prism</a:t>
            </a:r>
          </a:p>
        </p:txBody>
      </p:sp>
      <p:sp>
        <p:nvSpPr>
          <p:cNvPr id="3" name="Content Placeholder 2"/>
          <p:cNvSpPr>
            <a:spLocks noGrp="1"/>
          </p:cNvSpPr>
          <p:nvPr>
            <p:ph idx="1"/>
          </p:nvPr>
        </p:nvSpPr>
        <p:spPr/>
        <p:txBody>
          <a:bodyPr/>
          <a:lstStyle/>
          <a:p>
            <a:r>
              <a:rPr lang="en-US" dirty="0" smtClean="0"/>
              <a:t>Then, we go to </a:t>
            </a:r>
            <a:r>
              <a:rPr lang="en-US" dirty="0" smtClean="0">
                <a:solidFill>
                  <a:srgbClr val="FF0000"/>
                </a:solidFill>
              </a:rPr>
              <a:t>Analyze</a:t>
            </a:r>
            <a:r>
              <a:rPr lang="en-US" dirty="0" smtClean="0"/>
              <a:t>, then </a:t>
            </a:r>
            <a:r>
              <a:rPr lang="en-US" dirty="0" smtClean="0">
                <a:solidFill>
                  <a:srgbClr val="0070C0"/>
                </a:solidFill>
              </a:rPr>
              <a:t>Transform the Concentrations (X) </a:t>
            </a:r>
            <a:r>
              <a:rPr lang="en-US" dirty="0" smtClean="0"/>
              <a:t>to transform to log10 (common).</a:t>
            </a:r>
            <a:endParaRPr lang="en-US" dirty="0"/>
          </a:p>
        </p:txBody>
      </p:sp>
      <p:grpSp>
        <p:nvGrpSpPr>
          <p:cNvPr id="5" name="Group 4"/>
          <p:cNvGrpSpPr/>
          <p:nvPr/>
        </p:nvGrpSpPr>
        <p:grpSpPr>
          <a:xfrm>
            <a:off x="267885" y="2917822"/>
            <a:ext cx="5492508" cy="4647507"/>
            <a:chOff x="1835956" y="2339677"/>
            <a:chExt cx="6408712" cy="5422756"/>
          </a:xfrm>
        </p:grpSpPr>
        <p:pic>
          <p:nvPicPr>
            <p:cNvPr id="6" name="Picture 5"/>
            <p:cNvPicPr>
              <a:picLocks noChangeAspect="1"/>
            </p:cNvPicPr>
            <p:nvPr/>
          </p:nvPicPr>
          <p:blipFill rotWithShape="1">
            <a:blip r:embed="rId2"/>
            <a:srcRect l="18107" t="3801" r="35825" b="26901"/>
            <a:stretch/>
          </p:blipFill>
          <p:spPr>
            <a:xfrm>
              <a:off x="1835956" y="2339677"/>
              <a:ext cx="6408712" cy="5422756"/>
            </a:xfrm>
            <a:prstGeom prst="rect">
              <a:avLst/>
            </a:prstGeom>
          </p:spPr>
        </p:pic>
        <p:sp>
          <p:nvSpPr>
            <p:cNvPr id="7" name="Rectangle 6"/>
            <p:cNvSpPr/>
            <p:nvPr/>
          </p:nvSpPr>
          <p:spPr>
            <a:xfrm>
              <a:off x="1835956" y="2674441"/>
              <a:ext cx="469094" cy="1544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769233" y="4711699"/>
              <a:ext cx="1069591" cy="15557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p:cNvPicPr>
            <a:picLocks noChangeAspect="1"/>
          </p:cNvPicPr>
          <p:nvPr/>
        </p:nvPicPr>
        <p:blipFill rotWithShape="1">
          <a:blip r:embed="rId3"/>
          <a:srcRect l="37143" t="28095" r="37222" b="32822"/>
          <a:stretch/>
        </p:blipFill>
        <p:spPr>
          <a:xfrm>
            <a:off x="5544368" y="3362575"/>
            <a:ext cx="4399369" cy="3772835"/>
          </a:xfrm>
          <a:prstGeom prst="rect">
            <a:avLst/>
          </a:prstGeom>
        </p:spPr>
      </p:pic>
    </p:spTree>
    <p:extLst>
      <p:ext uri="{BB962C8B-B14F-4D97-AF65-F5344CB8AC3E}">
        <p14:creationId xmlns:p14="http://schemas.microsoft.com/office/powerpoint/2010/main" val="40399515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Generating inhibition curve in </a:t>
            </a:r>
            <a:r>
              <a:rPr lang="en-US" dirty="0" err="1"/>
              <a:t>GraphPad</a:t>
            </a:r>
            <a:r>
              <a:rPr lang="en-US" dirty="0"/>
              <a:t> Prism</a:t>
            </a:r>
          </a:p>
        </p:txBody>
      </p:sp>
      <p:sp>
        <p:nvSpPr>
          <p:cNvPr id="3" name="Content Placeholder 2"/>
          <p:cNvSpPr>
            <a:spLocks noGrp="1"/>
          </p:cNvSpPr>
          <p:nvPr>
            <p:ph idx="1"/>
          </p:nvPr>
        </p:nvSpPr>
        <p:spPr>
          <a:xfrm>
            <a:off x="693043" y="1835621"/>
            <a:ext cx="8694539" cy="4796544"/>
          </a:xfrm>
        </p:spPr>
        <p:txBody>
          <a:bodyPr/>
          <a:lstStyle/>
          <a:p>
            <a:r>
              <a:rPr lang="en-US" dirty="0" smtClean="0"/>
              <a:t>Then using the transformed result, we can click on </a:t>
            </a:r>
            <a:r>
              <a:rPr lang="en-US" dirty="0" smtClean="0">
                <a:solidFill>
                  <a:srgbClr val="FF0000"/>
                </a:solidFill>
              </a:rPr>
              <a:t>Analyze</a:t>
            </a:r>
            <a:r>
              <a:rPr lang="en-US" dirty="0" smtClean="0"/>
              <a:t> under the Analysis tab then select </a:t>
            </a:r>
            <a:r>
              <a:rPr lang="en-US" dirty="0" smtClean="0">
                <a:solidFill>
                  <a:srgbClr val="0070C0"/>
                </a:solidFill>
              </a:rPr>
              <a:t>Nonlinear regression (curve fit)</a:t>
            </a:r>
            <a:r>
              <a:rPr lang="en-US" dirty="0" smtClean="0"/>
              <a:t>.</a:t>
            </a:r>
            <a:endParaRPr lang="en-US" dirty="0"/>
          </a:p>
        </p:txBody>
      </p:sp>
      <p:grpSp>
        <p:nvGrpSpPr>
          <p:cNvPr id="10" name="Group 9"/>
          <p:cNvGrpSpPr/>
          <p:nvPr/>
        </p:nvGrpSpPr>
        <p:grpSpPr>
          <a:xfrm>
            <a:off x="2195996" y="2627709"/>
            <a:ext cx="5688632" cy="4774561"/>
            <a:chOff x="203200" y="-1335314"/>
            <a:chExt cx="8490857" cy="7126514"/>
          </a:xfrm>
        </p:grpSpPr>
        <p:pic>
          <p:nvPicPr>
            <p:cNvPr id="11" name="Picture 10"/>
            <p:cNvPicPr>
              <a:picLocks noChangeAspect="1"/>
            </p:cNvPicPr>
            <p:nvPr/>
          </p:nvPicPr>
          <p:blipFill rotWithShape="1">
            <a:blip r:embed="rId2"/>
            <a:srcRect l="17778" t="3686" r="35793" b="27037"/>
            <a:stretch/>
          </p:blipFill>
          <p:spPr>
            <a:xfrm>
              <a:off x="203200" y="-1335314"/>
              <a:ext cx="8490857" cy="7126514"/>
            </a:xfrm>
            <a:prstGeom prst="rect">
              <a:avLst/>
            </a:prstGeom>
          </p:spPr>
        </p:pic>
        <p:sp>
          <p:nvSpPr>
            <p:cNvPr id="12" name="Rectangle 11"/>
            <p:cNvSpPr/>
            <p:nvPr/>
          </p:nvSpPr>
          <p:spPr>
            <a:xfrm>
              <a:off x="254000" y="-913310"/>
              <a:ext cx="609600" cy="24020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121534" y="2854324"/>
              <a:ext cx="1491866" cy="180976"/>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289660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Generating inhibition curve in </a:t>
            </a:r>
            <a:r>
              <a:rPr lang="en-US" dirty="0" err="1"/>
              <a:t>GraphPad</a:t>
            </a:r>
            <a:r>
              <a:rPr lang="en-US" dirty="0"/>
              <a:t> Prism</a:t>
            </a:r>
          </a:p>
        </p:txBody>
      </p:sp>
      <p:sp>
        <p:nvSpPr>
          <p:cNvPr id="3" name="Content Placeholder 2"/>
          <p:cNvSpPr>
            <a:spLocks noGrp="1"/>
          </p:cNvSpPr>
          <p:nvPr>
            <p:ph idx="1"/>
          </p:nvPr>
        </p:nvSpPr>
        <p:spPr>
          <a:xfrm>
            <a:off x="693043" y="1575581"/>
            <a:ext cx="8694539" cy="4796544"/>
          </a:xfrm>
        </p:spPr>
        <p:txBody>
          <a:bodyPr/>
          <a:lstStyle/>
          <a:p>
            <a:r>
              <a:rPr lang="en-US" dirty="0" smtClean="0"/>
              <a:t>Because we have transformed our concentrations and made the inhibition results into % inhibition, we choose </a:t>
            </a:r>
            <a:r>
              <a:rPr lang="en-US" dirty="0" smtClean="0">
                <a:solidFill>
                  <a:srgbClr val="FF0000"/>
                </a:solidFill>
              </a:rPr>
              <a:t>log(inhibitor vs. normalized response – Variable slope </a:t>
            </a:r>
            <a:r>
              <a:rPr lang="en-US" dirty="0" smtClean="0"/>
              <a:t>for the nonlinear regression equation</a:t>
            </a:r>
            <a:endParaRPr lang="en-US" dirty="0"/>
          </a:p>
        </p:txBody>
      </p:sp>
      <p:pic>
        <p:nvPicPr>
          <p:cNvPr id="4" name="Picture 3"/>
          <p:cNvPicPr>
            <a:picLocks noChangeAspect="1"/>
          </p:cNvPicPr>
          <p:nvPr/>
        </p:nvPicPr>
        <p:blipFill rotWithShape="1">
          <a:blip r:embed="rId2"/>
          <a:srcRect l="35104" t="19074" r="35209" b="23334"/>
          <a:stretch/>
        </p:blipFill>
        <p:spPr>
          <a:xfrm>
            <a:off x="2623127" y="2605015"/>
            <a:ext cx="4505417" cy="4916438"/>
          </a:xfrm>
          <a:prstGeom prst="rect">
            <a:avLst/>
          </a:prstGeom>
        </p:spPr>
      </p:pic>
    </p:spTree>
    <p:extLst>
      <p:ext uri="{BB962C8B-B14F-4D97-AF65-F5344CB8AC3E}">
        <p14:creationId xmlns:p14="http://schemas.microsoft.com/office/powerpoint/2010/main" val="35048666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Generating inhibition curve in </a:t>
            </a:r>
            <a:r>
              <a:rPr lang="en-US" dirty="0" err="1"/>
              <a:t>GraphPad</a:t>
            </a:r>
            <a:r>
              <a:rPr lang="en-US" dirty="0"/>
              <a:t> Prism</a:t>
            </a:r>
          </a:p>
        </p:txBody>
      </p:sp>
      <p:sp>
        <p:nvSpPr>
          <p:cNvPr id="3" name="Content Placeholder 2"/>
          <p:cNvSpPr>
            <a:spLocks noGrp="1"/>
          </p:cNvSpPr>
          <p:nvPr>
            <p:ph idx="1"/>
          </p:nvPr>
        </p:nvSpPr>
        <p:spPr/>
        <p:txBody>
          <a:bodyPr/>
          <a:lstStyle/>
          <a:p>
            <a:r>
              <a:rPr lang="en-US" dirty="0" smtClean="0"/>
              <a:t>We can see the IC50 values on the results page </a:t>
            </a:r>
            <a:endParaRPr lang="en-US" dirty="0"/>
          </a:p>
        </p:txBody>
      </p:sp>
      <p:pic>
        <p:nvPicPr>
          <p:cNvPr id="4" name="Picture 3"/>
          <p:cNvPicPr>
            <a:picLocks noChangeAspect="1"/>
          </p:cNvPicPr>
          <p:nvPr/>
        </p:nvPicPr>
        <p:blipFill rotWithShape="1">
          <a:blip r:embed="rId2"/>
          <a:srcRect t="10800" r="25982" b="43000"/>
          <a:stretch/>
        </p:blipFill>
        <p:spPr>
          <a:xfrm>
            <a:off x="215776" y="2771725"/>
            <a:ext cx="9433048" cy="3311851"/>
          </a:xfrm>
          <a:prstGeom prst="rect">
            <a:avLst/>
          </a:prstGeom>
        </p:spPr>
      </p:pic>
      <p:sp>
        <p:nvSpPr>
          <p:cNvPr id="5" name="Rectangle 4"/>
          <p:cNvSpPr/>
          <p:nvPr/>
        </p:nvSpPr>
        <p:spPr>
          <a:xfrm>
            <a:off x="2015976" y="3995861"/>
            <a:ext cx="7371606"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05744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Generating inhibition curve in </a:t>
            </a:r>
            <a:r>
              <a:rPr lang="en-US" dirty="0" err="1"/>
              <a:t>GraphPad</a:t>
            </a:r>
            <a:r>
              <a:rPr lang="en-US" dirty="0"/>
              <a:t> Prism</a:t>
            </a:r>
          </a:p>
        </p:txBody>
      </p:sp>
      <p:sp>
        <p:nvSpPr>
          <p:cNvPr id="3" name="Content Placeholder 2"/>
          <p:cNvSpPr>
            <a:spLocks noGrp="1"/>
          </p:cNvSpPr>
          <p:nvPr>
            <p:ph idx="1"/>
          </p:nvPr>
        </p:nvSpPr>
        <p:spPr>
          <a:xfrm>
            <a:off x="693043" y="2012414"/>
            <a:ext cx="4635301" cy="4796544"/>
          </a:xfrm>
        </p:spPr>
        <p:txBody>
          <a:bodyPr/>
          <a:lstStyle/>
          <a:p>
            <a:r>
              <a:rPr lang="en-US" dirty="0" smtClean="0"/>
              <a:t>Here we can see the result of the graph we made, and we can see that Day 1 data was omitted, while the regression on Day 2 showed nearly no changes after exposure to treatment.</a:t>
            </a:r>
          </a:p>
          <a:p>
            <a:r>
              <a:rPr lang="en-US" dirty="0" smtClean="0"/>
              <a:t>Meanwhile, we can see that the toxicity become more apparent on later days and on higher treatment concentrations. </a:t>
            </a:r>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984953369"/>
              </p:ext>
            </p:extLst>
          </p:nvPr>
        </p:nvGraphicFramePr>
        <p:xfrm>
          <a:off x="5616376" y="1763613"/>
          <a:ext cx="3933825" cy="4454525"/>
        </p:xfrm>
        <a:graphic>
          <a:graphicData uri="http://schemas.openxmlformats.org/presentationml/2006/ole">
            <mc:AlternateContent xmlns:mc="http://schemas.openxmlformats.org/markup-compatibility/2006">
              <mc:Choice xmlns:v="urn:schemas-microsoft-com:vml" Requires="v">
                <p:oleObj spid="_x0000_s1030" name="Prism 8" r:id="rId3" imgW="3933402" imgH="4455105" progId="Prism8.Document">
                  <p:embed/>
                </p:oleObj>
              </mc:Choice>
              <mc:Fallback>
                <p:oleObj name="Prism 8" r:id="rId3" imgW="3933402" imgH="4455105" progId="Prism8.Document">
                  <p:embed/>
                  <p:pic>
                    <p:nvPicPr>
                      <p:cNvPr id="2" name="Object 1"/>
                      <p:cNvPicPr/>
                      <p:nvPr/>
                    </p:nvPicPr>
                    <p:blipFill>
                      <a:blip r:embed="rId4"/>
                      <a:stretch>
                        <a:fillRect/>
                      </a:stretch>
                    </p:blipFill>
                    <p:spPr>
                      <a:xfrm>
                        <a:off x="5616376" y="1763613"/>
                        <a:ext cx="3933825" cy="4454525"/>
                      </a:xfrm>
                      <a:prstGeom prst="rect">
                        <a:avLst/>
                      </a:prstGeom>
                    </p:spPr>
                  </p:pic>
                </p:oleObj>
              </mc:Fallback>
            </mc:AlternateContent>
          </a:graphicData>
        </a:graphic>
      </p:graphicFrame>
    </p:spTree>
    <p:extLst>
      <p:ext uri="{BB962C8B-B14F-4D97-AF65-F5344CB8AC3E}">
        <p14:creationId xmlns:p14="http://schemas.microsoft.com/office/powerpoint/2010/main" val="924544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a:t>
            </a:r>
          </a:p>
        </p:txBody>
      </p:sp>
      <p:sp>
        <p:nvSpPr>
          <p:cNvPr id="3" name="Content Placeholder 2"/>
          <p:cNvSpPr>
            <a:spLocks noGrp="1"/>
          </p:cNvSpPr>
          <p:nvPr>
            <p:ph idx="1"/>
          </p:nvPr>
        </p:nvSpPr>
        <p:spPr>
          <a:xfrm>
            <a:off x="672784" y="1763613"/>
            <a:ext cx="8595741" cy="4796544"/>
          </a:xfrm>
        </p:spPr>
        <p:txBody>
          <a:bodyPr/>
          <a:lstStyle/>
          <a:p>
            <a:pPr>
              <a:lnSpc>
                <a:spcPct val="150000"/>
              </a:lnSpc>
            </a:pPr>
            <a:r>
              <a:rPr lang="en-US" dirty="0"/>
              <a:t>We have provided a procedure and an application to count duckweed from videos of different time point and process those data automatically.</a:t>
            </a:r>
          </a:p>
          <a:p>
            <a:pPr>
              <a:lnSpc>
                <a:spcPct val="150000"/>
              </a:lnSpc>
            </a:pPr>
            <a:r>
              <a:rPr lang="en-US" dirty="0"/>
              <a:t>In this presentation we have provided the tutorial for running the scripts that we have made for duckweed (</a:t>
            </a:r>
            <a:r>
              <a:rPr lang="en-US" i="1" dirty="0" err="1"/>
              <a:t>Wolffia</a:t>
            </a:r>
            <a:r>
              <a:rPr lang="en-US" i="1" dirty="0"/>
              <a:t> </a:t>
            </a:r>
            <a:r>
              <a:rPr lang="en-US" i="1" dirty="0" err="1"/>
              <a:t>globosa</a:t>
            </a:r>
            <a:r>
              <a:rPr lang="en-US" dirty="0"/>
              <a:t>) counting.</a:t>
            </a:r>
          </a:p>
          <a:p>
            <a:pPr>
              <a:lnSpc>
                <a:spcPct val="150000"/>
              </a:lnSpc>
            </a:pPr>
            <a:r>
              <a:rPr lang="en-US" dirty="0"/>
              <a:t>However, the script are quite specific in some cases, therefore users must exercise caution during operation in order to run it smoothly.</a:t>
            </a:r>
          </a:p>
          <a:p>
            <a:pPr>
              <a:lnSpc>
                <a:spcPct val="150000"/>
              </a:lnSpc>
            </a:pPr>
            <a:endParaRPr lang="en-US" dirty="0"/>
          </a:p>
        </p:txBody>
      </p:sp>
    </p:spTree>
    <p:extLst>
      <p:ext uri="{BB962C8B-B14F-4D97-AF65-F5344CB8AC3E}">
        <p14:creationId xmlns:p14="http://schemas.microsoft.com/office/powerpoint/2010/main" val="969471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4482" y="432594"/>
            <a:ext cx="6794846" cy="1095375"/>
          </a:xfrm>
        </p:spPr>
        <p:txBody>
          <a:bodyPr>
            <a:normAutofit/>
          </a:bodyPr>
          <a:lstStyle/>
          <a:p>
            <a:pPr algn="ctr" defTabSz="503972" fontAlgn="auto">
              <a:spcAft>
                <a:spcPts val="0"/>
              </a:spcAft>
              <a:defRPr/>
            </a:pPr>
            <a:r>
              <a:rPr lang="en-US" sz="3200" b="1" dirty="0">
                <a:solidFill>
                  <a:srgbClr val="0000FF"/>
                </a:solidFill>
              </a:rPr>
              <a:t>Download link for necessary software </a:t>
            </a:r>
          </a:p>
        </p:txBody>
      </p:sp>
      <p:sp>
        <p:nvSpPr>
          <p:cNvPr id="3" name="Content Placeholder 2"/>
          <p:cNvSpPr>
            <a:spLocks noGrp="1"/>
          </p:cNvSpPr>
          <p:nvPr>
            <p:ph idx="1"/>
          </p:nvPr>
        </p:nvSpPr>
        <p:spPr>
          <a:xfrm>
            <a:off x="431800" y="1900238"/>
            <a:ext cx="9388475" cy="5357813"/>
          </a:xfrm>
        </p:spPr>
        <p:txBody>
          <a:bodyPr/>
          <a:lstStyle/>
          <a:p>
            <a:pPr marL="377979" indent="-377979" defTabSz="503972" fontAlgn="auto">
              <a:lnSpc>
                <a:spcPct val="150000"/>
              </a:lnSpc>
              <a:spcBef>
                <a:spcPts val="1102"/>
              </a:spcBef>
              <a:spcAft>
                <a:spcPts val="0"/>
              </a:spcAft>
              <a:buFont typeface="Wingdings 3" charset="2"/>
              <a:buChar char=""/>
              <a:defRPr/>
            </a:pPr>
            <a:r>
              <a:rPr lang="en-US" sz="1984" dirty="0">
                <a:solidFill>
                  <a:schemeClr val="tx1">
                    <a:lumMod val="75000"/>
                    <a:lumOff val="25000"/>
                  </a:schemeClr>
                </a:solidFill>
              </a:rPr>
              <a:t>VirtualDub2: </a:t>
            </a:r>
            <a:r>
              <a:rPr lang="en-US" sz="1984" dirty="0">
                <a:solidFill>
                  <a:schemeClr val="tx1">
                    <a:lumMod val="75000"/>
                    <a:lumOff val="25000"/>
                  </a:schemeClr>
                </a:solidFill>
                <a:hlinkClick r:id="rId2"/>
              </a:rPr>
              <a:t>https://sourceforge.net/p/vdfiltermod/wiki/Home/</a:t>
            </a:r>
            <a:endParaRPr lang="en-US" sz="1984" dirty="0">
              <a:solidFill>
                <a:schemeClr val="tx1">
                  <a:lumMod val="75000"/>
                  <a:lumOff val="25000"/>
                </a:schemeClr>
              </a:solidFill>
            </a:endParaRPr>
          </a:p>
          <a:p>
            <a:pPr marL="377979" indent="-377979" defTabSz="503972" fontAlgn="auto">
              <a:lnSpc>
                <a:spcPct val="150000"/>
              </a:lnSpc>
              <a:spcBef>
                <a:spcPts val="1102"/>
              </a:spcBef>
              <a:spcAft>
                <a:spcPts val="0"/>
              </a:spcAft>
              <a:buFont typeface="Wingdings 3" charset="2"/>
              <a:buChar char=""/>
              <a:defRPr/>
            </a:pPr>
            <a:endParaRPr lang="en-US" sz="1984" dirty="0">
              <a:solidFill>
                <a:schemeClr val="tx1">
                  <a:lumMod val="75000"/>
                  <a:lumOff val="25000"/>
                </a:schemeClr>
              </a:solidFill>
            </a:endParaRPr>
          </a:p>
          <a:p>
            <a:pPr marL="377979" indent="-377979" defTabSz="503972" fontAlgn="auto">
              <a:lnSpc>
                <a:spcPct val="150000"/>
              </a:lnSpc>
              <a:spcBef>
                <a:spcPts val="1102"/>
              </a:spcBef>
              <a:spcAft>
                <a:spcPts val="0"/>
              </a:spcAft>
              <a:buFont typeface="Wingdings 3" charset="2"/>
              <a:buChar char=""/>
              <a:defRPr/>
            </a:pPr>
            <a:r>
              <a:rPr lang="en-US" sz="1984" dirty="0" err="1">
                <a:solidFill>
                  <a:schemeClr val="tx1">
                    <a:lumMod val="75000"/>
                    <a:lumOff val="25000"/>
                  </a:schemeClr>
                </a:solidFill>
              </a:rPr>
              <a:t>ImageJ</a:t>
            </a:r>
            <a:r>
              <a:rPr lang="en-US" sz="1984" dirty="0">
                <a:solidFill>
                  <a:schemeClr val="tx1">
                    <a:lumMod val="75000"/>
                    <a:lumOff val="25000"/>
                  </a:schemeClr>
                </a:solidFill>
              </a:rPr>
              <a:t> FIJI Build: </a:t>
            </a:r>
            <a:r>
              <a:rPr lang="en-US" sz="1984" dirty="0">
                <a:solidFill>
                  <a:schemeClr val="tx1">
                    <a:lumMod val="75000"/>
                    <a:lumOff val="25000"/>
                  </a:schemeClr>
                </a:solidFill>
                <a:hlinkClick r:id="rId3"/>
              </a:rPr>
              <a:t>https://imagej.net/Fiji/Downloads</a:t>
            </a:r>
            <a:endParaRPr lang="en-US" sz="1984" dirty="0">
              <a:solidFill>
                <a:schemeClr val="tx1">
                  <a:lumMod val="75000"/>
                  <a:lumOff val="25000"/>
                </a:schemeClr>
              </a:solidFill>
            </a:endParaRPr>
          </a:p>
          <a:p>
            <a:pPr marL="377979" indent="-377979" defTabSz="503972" fontAlgn="auto">
              <a:lnSpc>
                <a:spcPct val="150000"/>
              </a:lnSpc>
              <a:spcBef>
                <a:spcPts val="1102"/>
              </a:spcBef>
              <a:spcAft>
                <a:spcPts val="0"/>
              </a:spcAft>
              <a:buFont typeface="Wingdings 3" charset="2"/>
              <a:buChar char=""/>
              <a:defRPr/>
            </a:pPr>
            <a:endParaRPr lang="en-US" sz="1984" dirty="0">
              <a:solidFill>
                <a:schemeClr val="tx1">
                  <a:lumMod val="75000"/>
                  <a:lumOff val="25000"/>
                </a:schemeClr>
              </a:solidFill>
            </a:endParaRPr>
          </a:p>
          <a:p>
            <a:pPr marL="377979" indent="-377979" defTabSz="503972" fontAlgn="auto">
              <a:lnSpc>
                <a:spcPct val="150000"/>
              </a:lnSpc>
              <a:spcBef>
                <a:spcPts val="1102"/>
              </a:spcBef>
              <a:spcAft>
                <a:spcPts val="0"/>
              </a:spcAft>
              <a:buFont typeface="Wingdings 3" charset="2"/>
              <a:buChar char=""/>
              <a:defRPr/>
            </a:pPr>
            <a:r>
              <a:rPr lang="en-US" sz="1984" dirty="0" err="1">
                <a:solidFill>
                  <a:schemeClr val="tx1">
                    <a:lumMod val="75000"/>
                    <a:lumOff val="25000"/>
                  </a:schemeClr>
                </a:solidFill>
              </a:rPr>
              <a:t>QuPath</a:t>
            </a:r>
            <a:r>
              <a:rPr lang="en-US" sz="1984" dirty="0">
                <a:solidFill>
                  <a:schemeClr val="tx1">
                    <a:lumMod val="75000"/>
                    <a:lumOff val="25000"/>
                  </a:schemeClr>
                </a:solidFill>
              </a:rPr>
              <a:t>, download: </a:t>
            </a:r>
            <a:r>
              <a:rPr lang="en-US" sz="1984" dirty="0">
                <a:solidFill>
                  <a:schemeClr val="tx1">
                    <a:lumMod val="75000"/>
                    <a:lumOff val="25000"/>
                  </a:schemeClr>
                </a:solidFill>
                <a:hlinkClick r:id="rId4"/>
              </a:rPr>
              <a:t>https://qupath.github.io/</a:t>
            </a:r>
            <a:endParaRPr lang="en-US" sz="1984" dirty="0">
              <a:solidFill>
                <a:schemeClr val="tx1">
                  <a:lumMod val="75000"/>
                  <a:lumOff val="25000"/>
                </a:schemeClr>
              </a:solidFill>
            </a:endParaRPr>
          </a:p>
          <a:p>
            <a:pPr marL="0" indent="0" defTabSz="503972" fontAlgn="auto">
              <a:lnSpc>
                <a:spcPct val="150000"/>
              </a:lnSpc>
              <a:spcBef>
                <a:spcPts val="1102"/>
              </a:spcBef>
              <a:spcAft>
                <a:spcPts val="0"/>
              </a:spcAft>
              <a:buFont typeface="Wingdings 3" charset="2"/>
              <a:buNone/>
              <a:defRPr/>
            </a:pPr>
            <a:endParaRPr lang="en-US" sz="1984" dirty="0">
              <a:solidFill>
                <a:schemeClr val="tx1">
                  <a:lumMod val="75000"/>
                  <a:lumOff val="25000"/>
                </a:schemeClr>
              </a:solidFill>
            </a:endParaRPr>
          </a:p>
          <a:p>
            <a:pPr marL="377979" indent="-377979" defTabSz="503972" fontAlgn="auto">
              <a:lnSpc>
                <a:spcPct val="150000"/>
              </a:lnSpc>
              <a:spcBef>
                <a:spcPts val="1102"/>
              </a:spcBef>
              <a:spcAft>
                <a:spcPts val="0"/>
              </a:spcAft>
              <a:buFont typeface="Wingdings 3" charset="2"/>
              <a:buChar char=""/>
              <a:defRPr/>
            </a:pPr>
            <a:r>
              <a:rPr lang="en-US" sz="1984" dirty="0">
                <a:solidFill>
                  <a:schemeClr val="tx1">
                    <a:lumMod val="75000"/>
                    <a:lumOff val="25000"/>
                  </a:schemeClr>
                </a:solidFill>
              </a:rPr>
              <a:t>Anaconda, download: </a:t>
            </a:r>
            <a:r>
              <a:rPr lang="en-US" sz="1984" dirty="0">
                <a:solidFill>
                  <a:schemeClr val="tx1">
                    <a:lumMod val="75000"/>
                    <a:lumOff val="25000"/>
                  </a:schemeClr>
                </a:solidFill>
                <a:hlinkClick r:id="rId5"/>
              </a:rPr>
              <a:t>https://www.anaconda.com/products/individual</a:t>
            </a:r>
            <a:endParaRPr lang="en-US" sz="1984" dirty="0">
              <a:solidFill>
                <a:schemeClr val="tx1">
                  <a:lumMod val="75000"/>
                  <a:lumOff val="25000"/>
                </a:schemeClr>
              </a:solidFill>
            </a:endParaRPr>
          </a:p>
          <a:p>
            <a:pPr marL="377979" indent="-377979" defTabSz="503972" fontAlgn="auto">
              <a:lnSpc>
                <a:spcPct val="150000"/>
              </a:lnSpc>
              <a:spcBef>
                <a:spcPts val="1102"/>
              </a:spcBef>
              <a:spcAft>
                <a:spcPts val="0"/>
              </a:spcAft>
              <a:buFont typeface="Wingdings 3" charset="2"/>
              <a:buChar char=""/>
              <a:defRPr/>
            </a:pPr>
            <a:endParaRPr lang="en-US" sz="1984" dirty="0">
              <a:solidFill>
                <a:schemeClr val="tx1">
                  <a:lumMod val="75000"/>
                  <a:lumOff val="25000"/>
                </a:schemeClr>
              </a:solidFill>
            </a:endParaRPr>
          </a:p>
        </p:txBody>
      </p:sp>
      <p:pic>
        <p:nvPicPr>
          <p:cNvPr id="10244"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8504" y="2782093"/>
            <a:ext cx="1114425"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119813" y="3995738"/>
            <a:ext cx="11144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5"/>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92640" y="1724025"/>
            <a:ext cx="869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129328" y="5436021"/>
            <a:ext cx="1735137"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defTabSz="503972" fontAlgn="auto">
              <a:spcAft>
                <a:spcPts val="0"/>
              </a:spcAft>
              <a:defRPr/>
            </a:pPr>
            <a:r>
              <a:rPr lang="en-US" sz="3600" b="1" dirty="0">
                <a:solidFill>
                  <a:srgbClr val="0000FF"/>
                </a:solidFill>
              </a:rPr>
              <a:t>Brief Method Overview</a:t>
            </a:r>
          </a:p>
        </p:txBody>
      </p:sp>
      <p:pic>
        <p:nvPicPr>
          <p:cNvPr id="1126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9185" y="2100263"/>
            <a:ext cx="5083175" cy="3911600"/>
          </a:xfrm>
        </p:spPr>
      </p:pic>
      <p:grpSp>
        <p:nvGrpSpPr>
          <p:cNvPr id="11268" name="Group 9"/>
          <p:cNvGrpSpPr>
            <a:grpSpLocks/>
          </p:cNvGrpSpPr>
          <p:nvPr/>
        </p:nvGrpSpPr>
        <p:grpSpPr bwMode="auto">
          <a:xfrm>
            <a:off x="6120432" y="2553816"/>
            <a:ext cx="2793627" cy="3170237"/>
            <a:chOff x="7332617" y="2220685"/>
            <a:chExt cx="3910149" cy="3413759"/>
          </a:xfrm>
        </p:grpSpPr>
        <p:sp>
          <p:nvSpPr>
            <p:cNvPr id="5" name="Rectangle 4"/>
            <p:cNvSpPr/>
            <p:nvPr/>
          </p:nvSpPr>
          <p:spPr>
            <a:xfrm>
              <a:off x="7332617" y="2220685"/>
              <a:ext cx="3910149" cy="740189"/>
            </a:xfrm>
            <a:prstGeom prst="rect">
              <a:avLst/>
            </a:prstGeom>
            <a:solidFill>
              <a:srgbClr val="00B0F0"/>
            </a:solidFill>
            <a:ln>
              <a:solidFill>
                <a:srgbClr val="0070C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dirty="0"/>
                <a:t>Export counting result to Microsoft Excel 2016</a:t>
              </a:r>
            </a:p>
          </p:txBody>
        </p:sp>
        <p:sp>
          <p:nvSpPr>
            <p:cNvPr id="6" name="Rectangle 5"/>
            <p:cNvSpPr/>
            <p:nvPr/>
          </p:nvSpPr>
          <p:spPr>
            <a:xfrm>
              <a:off x="7332617" y="3557470"/>
              <a:ext cx="3910149" cy="740189"/>
            </a:xfrm>
            <a:prstGeom prst="rect">
              <a:avLst/>
            </a:prstGeom>
            <a:solidFill>
              <a:srgbClr val="00B0F0"/>
            </a:solidFill>
            <a:ln>
              <a:solidFill>
                <a:srgbClr val="0070C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dirty="0"/>
                <a:t>Mass data processing using Python-based script</a:t>
              </a:r>
            </a:p>
          </p:txBody>
        </p:sp>
        <p:sp>
          <p:nvSpPr>
            <p:cNvPr id="7" name="Rectangle 6"/>
            <p:cNvSpPr/>
            <p:nvPr/>
          </p:nvSpPr>
          <p:spPr>
            <a:xfrm>
              <a:off x="7332617" y="4894255"/>
              <a:ext cx="3910149" cy="740189"/>
            </a:xfrm>
            <a:prstGeom prst="rect">
              <a:avLst/>
            </a:prstGeom>
            <a:solidFill>
              <a:srgbClr val="00B0F0"/>
            </a:solidFill>
            <a:ln>
              <a:solidFill>
                <a:srgbClr val="0070C0"/>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dirty="0"/>
                <a:t>Statistical analysis using </a:t>
              </a:r>
              <a:r>
                <a:rPr lang="en-US" dirty="0" err="1"/>
                <a:t>Graphpad</a:t>
              </a:r>
              <a:r>
                <a:rPr lang="en-US" dirty="0"/>
                <a:t> Prism</a:t>
              </a:r>
            </a:p>
          </p:txBody>
        </p:sp>
        <p:sp>
          <p:nvSpPr>
            <p:cNvPr id="8" name="Down Arrow 7"/>
            <p:cNvSpPr/>
            <p:nvPr/>
          </p:nvSpPr>
          <p:spPr>
            <a:xfrm>
              <a:off x="9073923" y="3048056"/>
              <a:ext cx="427538" cy="422232"/>
            </a:xfrm>
            <a:prstGeom prst="down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Down Arrow 8"/>
            <p:cNvSpPr/>
            <p:nvPr/>
          </p:nvSpPr>
          <p:spPr>
            <a:xfrm>
              <a:off x="9073923" y="4384841"/>
              <a:ext cx="427538" cy="422232"/>
            </a:xfrm>
            <a:prstGeom prst="down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defRPr/>
              </a:pPr>
              <a:endParaRPr lang="en-US"/>
            </a:p>
          </p:txBody>
        </p:sp>
      </p:grpSp>
      <p:cxnSp>
        <p:nvCxnSpPr>
          <p:cNvPr id="29" name="Elbow Connector 28"/>
          <p:cNvCxnSpPr/>
          <p:nvPr/>
        </p:nvCxnSpPr>
        <p:spPr>
          <a:xfrm flipV="1">
            <a:off x="5328344" y="2800350"/>
            <a:ext cx="809625" cy="1255713"/>
          </a:xfrm>
          <a:prstGeom prst="bentConnector3">
            <a:avLst>
              <a:gd name="adj1" fmla="val 48904"/>
            </a:avLst>
          </a:prstGeom>
          <a:ln w="38100">
            <a:tailEnd type="triangle"/>
          </a:ln>
        </p:spPr>
        <p:style>
          <a:lnRef idx="1">
            <a:schemeClr val="dk1"/>
          </a:lnRef>
          <a:fillRef idx="0">
            <a:schemeClr val="dk1"/>
          </a:fillRef>
          <a:effectRef idx="0">
            <a:schemeClr val="dk1"/>
          </a:effectRef>
          <a:fontRef idx="minor">
            <a:schemeClr val="tx1"/>
          </a:fontRef>
        </p:style>
      </p:cxn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4088" y="467469"/>
            <a:ext cx="4203253" cy="1461188"/>
          </a:xfrm>
        </p:spPr>
        <p:txBody>
          <a:bodyPr>
            <a:normAutofit/>
          </a:bodyPr>
          <a:lstStyle/>
          <a:p>
            <a:pPr defTabSz="503972" fontAlgn="auto">
              <a:spcAft>
                <a:spcPts val="0"/>
              </a:spcAft>
              <a:defRPr/>
            </a:pPr>
            <a:r>
              <a:rPr lang="en-US" sz="3600" dirty="0">
                <a:solidFill>
                  <a:srgbClr val="0000FF"/>
                </a:solidFill>
                <a:latin typeface="+mn-lt"/>
              </a:rPr>
              <a:t>Method Overview</a:t>
            </a:r>
          </a:p>
        </p:txBody>
      </p:sp>
      <p:sp>
        <p:nvSpPr>
          <p:cNvPr id="3" name="Content Placeholder 2"/>
          <p:cNvSpPr>
            <a:spLocks noGrp="1"/>
          </p:cNvSpPr>
          <p:nvPr>
            <p:ph idx="1"/>
          </p:nvPr>
        </p:nvSpPr>
        <p:spPr>
          <a:xfrm>
            <a:off x="1642541" y="2195661"/>
            <a:ext cx="6795541" cy="4796544"/>
          </a:xfrm>
        </p:spPr>
        <p:txBody>
          <a:bodyPr/>
          <a:lstStyle/>
          <a:p>
            <a:pPr marL="377979" indent="-377979" defTabSz="503972" fontAlgn="auto">
              <a:lnSpc>
                <a:spcPct val="150000"/>
              </a:lnSpc>
              <a:spcBef>
                <a:spcPts val="1102"/>
              </a:spcBef>
              <a:spcAft>
                <a:spcPts val="0"/>
              </a:spcAft>
              <a:buFont typeface="Wingdings 3" charset="2"/>
              <a:buChar char=""/>
              <a:defRPr/>
            </a:pPr>
            <a:r>
              <a:rPr lang="en-US" sz="1984" i="1" dirty="0" err="1">
                <a:solidFill>
                  <a:schemeClr val="tx1">
                    <a:lumMod val="75000"/>
                    <a:lumOff val="25000"/>
                  </a:schemeClr>
                </a:solidFill>
              </a:rPr>
              <a:t>Wolffia</a:t>
            </a:r>
            <a:r>
              <a:rPr lang="en-US" sz="1984" i="1" dirty="0">
                <a:solidFill>
                  <a:schemeClr val="tx1">
                    <a:lumMod val="75000"/>
                    <a:lumOff val="25000"/>
                  </a:schemeClr>
                </a:solidFill>
              </a:rPr>
              <a:t> </a:t>
            </a:r>
            <a:r>
              <a:rPr lang="en-US" sz="1984" i="1" dirty="0" err="1">
                <a:solidFill>
                  <a:schemeClr val="tx1">
                    <a:lumMod val="75000"/>
                    <a:lumOff val="25000"/>
                  </a:schemeClr>
                </a:solidFill>
              </a:rPr>
              <a:t>globosa</a:t>
            </a:r>
            <a:r>
              <a:rPr lang="en-US" sz="1984" i="1" dirty="0">
                <a:solidFill>
                  <a:schemeClr val="tx1">
                    <a:lumMod val="75000"/>
                    <a:lumOff val="25000"/>
                  </a:schemeClr>
                </a:solidFill>
              </a:rPr>
              <a:t> </a:t>
            </a:r>
            <a:r>
              <a:rPr lang="en-US" sz="1984" dirty="0">
                <a:solidFill>
                  <a:schemeClr val="tx1">
                    <a:lumMod val="75000"/>
                    <a:lumOff val="25000"/>
                  </a:schemeClr>
                </a:solidFill>
              </a:rPr>
              <a:t>culture &amp; chemical exposure</a:t>
            </a:r>
          </a:p>
          <a:p>
            <a:pPr marL="377979" indent="-377979" defTabSz="503972" fontAlgn="auto">
              <a:lnSpc>
                <a:spcPct val="150000"/>
              </a:lnSpc>
              <a:spcBef>
                <a:spcPts val="1102"/>
              </a:spcBef>
              <a:spcAft>
                <a:spcPts val="0"/>
              </a:spcAft>
              <a:buFont typeface="Wingdings 3" charset="2"/>
              <a:buChar char=""/>
              <a:defRPr/>
            </a:pPr>
            <a:r>
              <a:rPr lang="en-US" sz="1984" i="1" dirty="0" err="1">
                <a:solidFill>
                  <a:schemeClr val="tx1">
                    <a:lumMod val="75000"/>
                    <a:lumOff val="25000"/>
                  </a:schemeClr>
                </a:solidFill>
              </a:rPr>
              <a:t>Wolffia</a:t>
            </a:r>
            <a:r>
              <a:rPr lang="en-US" sz="1984" i="1" dirty="0">
                <a:solidFill>
                  <a:schemeClr val="tx1">
                    <a:lumMod val="75000"/>
                    <a:lumOff val="25000"/>
                  </a:schemeClr>
                </a:solidFill>
              </a:rPr>
              <a:t> </a:t>
            </a:r>
            <a:r>
              <a:rPr lang="en-US" sz="1984" i="1" dirty="0" err="1">
                <a:solidFill>
                  <a:schemeClr val="tx1">
                    <a:lumMod val="75000"/>
                    <a:lumOff val="25000"/>
                  </a:schemeClr>
                </a:solidFill>
              </a:rPr>
              <a:t>globosa</a:t>
            </a:r>
            <a:r>
              <a:rPr lang="en-US" sz="1984" dirty="0">
                <a:solidFill>
                  <a:schemeClr val="tx1">
                    <a:lumMod val="75000"/>
                    <a:lumOff val="25000"/>
                  </a:schemeClr>
                </a:solidFill>
              </a:rPr>
              <a:t> video recording in </a:t>
            </a:r>
            <a:r>
              <a:rPr lang="en-US" sz="1984" dirty="0" err="1">
                <a:solidFill>
                  <a:schemeClr val="tx1">
                    <a:lumMod val="75000"/>
                    <a:lumOff val="25000"/>
                  </a:schemeClr>
                </a:solidFill>
              </a:rPr>
              <a:t>Zebrabox</a:t>
            </a:r>
            <a:endParaRPr lang="en-US" sz="1984" dirty="0">
              <a:solidFill>
                <a:schemeClr val="tx1">
                  <a:lumMod val="75000"/>
                  <a:lumOff val="25000"/>
                </a:schemeClr>
              </a:solidFill>
            </a:endParaRPr>
          </a:p>
          <a:p>
            <a:pPr marL="377979" indent="-377979" defTabSz="503972" fontAlgn="auto">
              <a:lnSpc>
                <a:spcPct val="150000"/>
              </a:lnSpc>
              <a:spcBef>
                <a:spcPts val="1102"/>
              </a:spcBef>
              <a:spcAft>
                <a:spcPts val="0"/>
              </a:spcAft>
              <a:buFont typeface="Wingdings 3" charset="2"/>
              <a:buChar char=""/>
              <a:defRPr/>
            </a:pPr>
            <a:r>
              <a:rPr lang="en-US" sz="1984" dirty="0" err="1">
                <a:solidFill>
                  <a:schemeClr val="tx1">
                    <a:lumMod val="75000"/>
                    <a:lumOff val="25000"/>
                  </a:schemeClr>
                </a:solidFill>
              </a:rPr>
              <a:t>StarDist</a:t>
            </a:r>
            <a:r>
              <a:rPr lang="en-US" sz="1984" dirty="0">
                <a:solidFill>
                  <a:schemeClr val="tx1">
                    <a:lumMod val="75000"/>
                    <a:lumOff val="25000"/>
                  </a:schemeClr>
                </a:solidFill>
              </a:rPr>
              <a:t> </a:t>
            </a:r>
            <a:r>
              <a:rPr lang="en-US" sz="1984" i="1" dirty="0" err="1">
                <a:solidFill>
                  <a:schemeClr val="tx1">
                    <a:lumMod val="75000"/>
                    <a:lumOff val="25000"/>
                  </a:schemeClr>
                </a:solidFill>
              </a:rPr>
              <a:t>Wolffia</a:t>
            </a:r>
            <a:r>
              <a:rPr lang="en-US" sz="1984" i="1" dirty="0">
                <a:solidFill>
                  <a:schemeClr val="tx1">
                    <a:lumMod val="75000"/>
                    <a:lumOff val="25000"/>
                  </a:schemeClr>
                </a:solidFill>
              </a:rPr>
              <a:t> </a:t>
            </a:r>
            <a:r>
              <a:rPr lang="en-US" sz="1984" i="1" dirty="0" err="1">
                <a:solidFill>
                  <a:schemeClr val="tx1">
                    <a:lumMod val="75000"/>
                    <a:lumOff val="25000"/>
                  </a:schemeClr>
                </a:solidFill>
              </a:rPr>
              <a:t>globosa</a:t>
            </a:r>
            <a:r>
              <a:rPr lang="en-US" sz="1984" i="1" dirty="0">
                <a:solidFill>
                  <a:schemeClr val="tx1">
                    <a:lumMod val="75000"/>
                    <a:lumOff val="25000"/>
                  </a:schemeClr>
                </a:solidFill>
              </a:rPr>
              <a:t> </a:t>
            </a:r>
            <a:r>
              <a:rPr lang="en-US" sz="1984" dirty="0">
                <a:solidFill>
                  <a:schemeClr val="tx1">
                    <a:lumMod val="75000"/>
                    <a:lumOff val="25000"/>
                  </a:schemeClr>
                </a:solidFill>
              </a:rPr>
              <a:t>model training</a:t>
            </a:r>
          </a:p>
          <a:p>
            <a:pPr marL="377979" indent="-377979" defTabSz="503972" fontAlgn="auto">
              <a:lnSpc>
                <a:spcPct val="150000"/>
              </a:lnSpc>
              <a:spcBef>
                <a:spcPts val="1102"/>
              </a:spcBef>
              <a:spcAft>
                <a:spcPts val="0"/>
              </a:spcAft>
              <a:buFont typeface="Wingdings 3" charset="2"/>
              <a:buChar char=""/>
              <a:defRPr/>
            </a:pPr>
            <a:r>
              <a:rPr lang="en-US" sz="1984" dirty="0">
                <a:solidFill>
                  <a:schemeClr val="tx1">
                    <a:lumMod val="75000"/>
                    <a:lumOff val="25000"/>
                  </a:schemeClr>
                </a:solidFill>
              </a:rPr>
              <a:t>Video conversion using VirtualDub2</a:t>
            </a:r>
          </a:p>
          <a:p>
            <a:pPr marL="377979" indent="-377979" defTabSz="503972" fontAlgn="auto">
              <a:lnSpc>
                <a:spcPct val="150000"/>
              </a:lnSpc>
              <a:spcBef>
                <a:spcPts val="1102"/>
              </a:spcBef>
              <a:spcAft>
                <a:spcPts val="0"/>
              </a:spcAft>
              <a:buFont typeface="Wingdings 3" charset="2"/>
              <a:buChar char=""/>
              <a:defRPr/>
            </a:pPr>
            <a:r>
              <a:rPr lang="en-US" sz="1984" dirty="0">
                <a:solidFill>
                  <a:schemeClr val="tx1">
                    <a:lumMod val="75000"/>
                    <a:lumOff val="25000"/>
                  </a:schemeClr>
                </a:solidFill>
              </a:rPr>
              <a:t>Well cropping, image sampling, and </a:t>
            </a:r>
            <a:r>
              <a:rPr lang="en-US" sz="1984" dirty="0" err="1">
                <a:solidFill>
                  <a:schemeClr val="tx1">
                    <a:lumMod val="75000"/>
                    <a:lumOff val="25000"/>
                  </a:schemeClr>
                </a:solidFill>
              </a:rPr>
              <a:t>StarDist</a:t>
            </a:r>
            <a:r>
              <a:rPr lang="en-US" sz="1984" dirty="0">
                <a:solidFill>
                  <a:schemeClr val="tx1">
                    <a:lumMod val="75000"/>
                    <a:lumOff val="25000"/>
                  </a:schemeClr>
                </a:solidFill>
              </a:rPr>
              <a:t> model prediction using </a:t>
            </a:r>
            <a:r>
              <a:rPr lang="en-US" sz="1984" dirty="0" err="1">
                <a:solidFill>
                  <a:schemeClr val="tx1">
                    <a:lumMod val="75000"/>
                    <a:lumOff val="25000"/>
                  </a:schemeClr>
                </a:solidFill>
              </a:rPr>
              <a:t>ImageJ</a:t>
            </a:r>
            <a:r>
              <a:rPr lang="en-US" sz="1984" dirty="0">
                <a:solidFill>
                  <a:schemeClr val="tx1">
                    <a:lumMod val="75000"/>
                    <a:lumOff val="25000"/>
                  </a:schemeClr>
                </a:solidFill>
              </a:rPr>
              <a:t> macro</a:t>
            </a:r>
          </a:p>
          <a:p>
            <a:pPr marL="377979" indent="-377979" defTabSz="503972" fontAlgn="auto">
              <a:lnSpc>
                <a:spcPct val="150000"/>
              </a:lnSpc>
              <a:spcBef>
                <a:spcPts val="1102"/>
              </a:spcBef>
              <a:spcAft>
                <a:spcPts val="0"/>
              </a:spcAft>
              <a:buFont typeface="Wingdings 3" charset="2"/>
              <a:buChar char=""/>
              <a:defRPr/>
            </a:pPr>
            <a:r>
              <a:rPr lang="en-US" sz="1984" dirty="0">
                <a:solidFill>
                  <a:schemeClr val="tx1">
                    <a:lumMod val="75000"/>
                    <a:lumOff val="25000"/>
                  </a:schemeClr>
                </a:solidFill>
              </a:rPr>
              <a:t>Data processing using Python-based </a:t>
            </a:r>
            <a:r>
              <a:rPr lang="en-US" sz="1984" dirty="0" smtClean="0">
                <a:solidFill>
                  <a:schemeClr val="tx1">
                    <a:lumMod val="75000"/>
                    <a:lumOff val="25000"/>
                  </a:schemeClr>
                </a:solidFill>
              </a:rPr>
              <a:t>script</a:t>
            </a:r>
          </a:p>
          <a:p>
            <a:pPr marL="377979" indent="-377979" defTabSz="503972" fontAlgn="auto">
              <a:lnSpc>
                <a:spcPct val="150000"/>
              </a:lnSpc>
              <a:spcBef>
                <a:spcPts val="1102"/>
              </a:spcBef>
              <a:spcAft>
                <a:spcPts val="0"/>
              </a:spcAft>
              <a:buFont typeface="Wingdings 3" charset="2"/>
              <a:buChar char=""/>
              <a:defRPr/>
            </a:pPr>
            <a:r>
              <a:rPr lang="en-US" sz="1984" dirty="0" smtClean="0">
                <a:solidFill>
                  <a:schemeClr val="tx1">
                    <a:lumMod val="75000"/>
                    <a:lumOff val="25000"/>
                  </a:schemeClr>
                </a:solidFill>
              </a:rPr>
              <a:t>Generating Inhibition curve in </a:t>
            </a:r>
            <a:r>
              <a:rPr lang="en-US" sz="1984" dirty="0" err="1" smtClean="0">
                <a:solidFill>
                  <a:schemeClr val="tx1">
                    <a:lumMod val="75000"/>
                    <a:lumOff val="25000"/>
                  </a:schemeClr>
                </a:solidFill>
              </a:rPr>
              <a:t>GraphPad</a:t>
            </a:r>
            <a:r>
              <a:rPr lang="en-US" sz="1984" dirty="0" smtClean="0">
                <a:solidFill>
                  <a:schemeClr val="tx1">
                    <a:lumMod val="75000"/>
                    <a:lumOff val="25000"/>
                  </a:schemeClr>
                </a:solidFill>
              </a:rPr>
              <a:t> Prism</a:t>
            </a:r>
            <a:endParaRPr lang="en-US" sz="1984" dirty="0">
              <a:solidFill>
                <a:schemeClr val="tx1">
                  <a:lumMod val="75000"/>
                  <a:lumOff val="25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503972" fontAlgn="auto">
              <a:spcAft>
                <a:spcPts val="0"/>
              </a:spcAft>
              <a:defRPr/>
            </a:pPr>
            <a:r>
              <a:rPr lang="en-US" sz="3968" i="1" dirty="0" err="1"/>
              <a:t>Wolffia</a:t>
            </a:r>
            <a:r>
              <a:rPr lang="en-US" sz="3968" dirty="0"/>
              <a:t> culture &amp; chemical exposure</a:t>
            </a:r>
          </a:p>
        </p:txBody>
      </p:sp>
      <p:sp>
        <p:nvSpPr>
          <p:cNvPr id="3" name="Content Placeholder 2"/>
          <p:cNvSpPr>
            <a:spLocks noGrp="1"/>
          </p:cNvSpPr>
          <p:nvPr>
            <p:ph idx="1"/>
          </p:nvPr>
        </p:nvSpPr>
        <p:spPr>
          <a:xfrm>
            <a:off x="791841" y="1763613"/>
            <a:ext cx="6408712" cy="5184724"/>
          </a:xfrm>
        </p:spPr>
        <p:txBody>
          <a:bodyPr>
            <a:normAutofit/>
          </a:bodyPr>
          <a:lstStyle/>
          <a:p>
            <a:pPr marL="377979" indent="-377979" defTabSz="503972" fontAlgn="auto">
              <a:spcBef>
                <a:spcPts val="1102"/>
              </a:spcBef>
              <a:spcAft>
                <a:spcPts val="0"/>
              </a:spcAft>
              <a:buFont typeface="Wingdings 3" charset="2"/>
              <a:buChar char=""/>
              <a:defRPr/>
            </a:pPr>
            <a:r>
              <a:rPr lang="en-US" sz="2000" dirty="0">
                <a:solidFill>
                  <a:schemeClr val="tx1">
                    <a:lumMod val="75000"/>
                    <a:lumOff val="25000"/>
                  </a:schemeClr>
                </a:solidFill>
              </a:rPr>
              <a:t>The stock culture was grown using </a:t>
            </a:r>
            <a:r>
              <a:rPr lang="en-US" sz="2000" b="1" dirty="0">
                <a:solidFill>
                  <a:srgbClr val="FF0000"/>
                </a:solidFill>
              </a:rPr>
              <a:t>Hyponex no.4 </a:t>
            </a:r>
            <a:r>
              <a:rPr lang="en-US" sz="2000" dirty="0">
                <a:solidFill>
                  <a:schemeClr val="tx1">
                    <a:lumMod val="75000"/>
                    <a:lumOff val="25000"/>
                  </a:schemeClr>
                </a:solidFill>
              </a:rPr>
              <a:t>at </a:t>
            </a:r>
            <a:r>
              <a:rPr lang="en-US" sz="2000" b="1" dirty="0">
                <a:solidFill>
                  <a:schemeClr val="tx1">
                    <a:lumMod val="75000"/>
                    <a:lumOff val="25000"/>
                  </a:schemeClr>
                </a:solidFill>
              </a:rPr>
              <a:t>1:10000 dilution</a:t>
            </a:r>
            <a:r>
              <a:rPr lang="en-US" sz="2000" dirty="0">
                <a:solidFill>
                  <a:schemeClr val="tx1">
                    <a:lumMod val="75000"/>
                    <a:lumOff val="25000"/>
                  </a:schemeClr>
                </a:solidFill>
              </a:rPr>
              <a:t>, 27 </a:t>
            </a:r>
            <a:r>
              <a:rPr lang="en-US" sz="2000" dirty="0">
                <a:solidFill>
                  <a:schemeClr val="tx1">
                    <a:lumMod val="75000"/>
                    <a:lumOff val="25000"/>
                  </a:schemeClr>
                </a:solidFill>
                <a:latin typeface="Times New Roman" panose="02020603050405020304" pitchFamily="18" charset="0"/>
                <a:cs typeface="Times New Roman" panose="02020603050405020304" pitchFamily="18" charset="0"/>
              </a:rPr>
              <a:t>℃</a:t>
            </a:r>
            <a:r>
              <a:rPr lang="en-US" sz="2000" dirty="0">
                <a:solidFill>
                  <a:schemeClr val="tx1">
                    <a:lumMod val="75000"/>
                    <a:lumOff val="25000"/>
                  </a:schemeClr>
                </a:solidFill>
              </a:rPr>
              <a:t>, with lighting at </a:t>
            </a:r>
            <a:r>
              <a:rPr lang="en-US" sz="2000" b="1" dirty="0">
                <a:solidFill>
                  <a:schemeClr val="tx1">
                    <a:lumMod val="75000"/>
                    <a:lumOff val="25000"/>
                  </a:schemeClr>
                </a:solidFill>
              </a:rPr>
              <a:t>300-500 lux</a:t>
            </a:r>
            <a:r>
              <a:rPr lang="en-US" sz="2000" dirty="0">
                <a:solidFill>
                  <a:schemeClr val="tx1">
                    <a:lumMod val="75000"/>
                    <a:lumOff val="25000"/>
                  </a:schemeClr>
                </a:solidFill>
              </a:rPr>
              <a:t>.</a:t>
            </a:r>
          </a:p>
          <a:p>
            <a:pPr marL="377979" indent="-377979" defTabSz="503972" fontAlgn="auto">
              <a:spcBef>
                <a:spcPts val="1102"/>
              </a:spcBef>
              <a:spcAft>
                <a:spcPts val="0"/>
              </a:spcAft>
              <a:buFont typeface="Wingdings 3" charset="2"/>
              <a:buChar char=""/>
              <a:defRPr/>
            </a:pPr>
            <a:r>
              <a:rPr lang="en-US" sz="2000" dirty="0">
                <a:solidFill>
                  <a:srgbClr val="FF0000"/>
                </a:solidFill>
              </a:rPr>
              <a:t>6-well plates </a:t>
            </a:r>
            <a:r>
              <a:rPr lang="en-US" sz="2000" dirty="0">
                <a:solidFill>
                  <a:schemeClr val="tx1">
                    <a:lumMod val="75000"/>
                    <a:lumOff val="25000"/>
                  </a:schemeClr>
                </a:solidFill>
              </a:rPr>
              <a:t>was used for chemical exposure. Each plate contains 2 different concentrations (3 wells each) with the exception of control group that fully occupy 6 wells. </a:t>
            </a:r>
          </a:p>
          <a:p>
            <a:pPr marL="377979" indent="-377979" defTabSz="503972" fontAlgn="auto">
              <a:spcBef>
                <a:spcPts val="1102"/>
              </a:spcBef>
              <a:spcAft>
                <a:spcPts val="0"/>
              </a:spcAft>
              <a:buFont typeface="Wingdings 3" charset="2"/>
              <a:buChar char=""/>
              <a:defRPr/>
            </a:pPr>
            <a:r>
              <a:rPr lang="en-US" sz="2000" dirty="0">
                <a:solidFill>
                  <a:schemeClr val="tx1">
                    <a:lumMod val="75000"/>
                    <a:lumOff val="25000"/>
                  </a:schemeClr>
                </a:solidFill>
              </a:rPr>
              <a:t>Hyponex no. 4 at 1:1000 dilution was used to ensure the growth to reach the ideal growth rate of </a:t>
            </a:r>
            <a:r>
              <a:rPr lang="en-US" sz="2000" b="1" dirty="0">
                <a:solidFill>
                  <a:srgbClr val="FF0000"/>
                </a:solidFill>
              </a:rPr>
              <a:t>0.559/day</a:t>
            </a:r>
            <a:r>
              <a:rPr lang="en-US" sz="2000" dirty="0">
                <a:solidFill>
                  <a:schemeClr val="tx1">
                    <a:lumMod val="75000"/>
                    <a:lumOff val="25000"/>
                  </a:schemeClr>
                </a:solidFill>
              </a:rPr>
              <a:t>.</a:t>
            </a:r>
          </a:p>
          <a:p>
            <a:pPr marL="377979" indent="-377979" defTabSz="503972" fontAlgn="auto">
              <a:spcBef>
                <a:spcPts val="1102"/>
              </a:spcBef>
              <a:spcAft>
                <a:spcPts val="0"/>
              </a:spcAft>
              <a:buFont typeface="Wingdings 3" charset="2"/>
              <a:buChar char=""/>
              <a:defRPr/>
            </a:pPr>
            <a:r>
              <a:rPr lang="en-US" sz="2000" dirty="0">
                <a:solidFill>
                  <a:schemeClr val="tx1">
                    <a:lumMod val="75000"/>
                    <a:lumOff val="25000"/>
                  </a:schemeClr>
                </a:solidFill>
              </a:rPr>
              <a:t>Rare earth elements was added to the treatment groups at 10, 100, 1.000, 10.000, and 100.000 ppb. Afterward, several concentrations were added to cover the area between the detected toxicity. The temperature was also kept at 27 </a:t>
            </a:r>
            <a:r>
              <a:rPr lang="en-US" sz="2000" dirty="0">
                <a:solidFill>
                  <a:schemeClr val="tx1">
                    <a:lumMod val="75000"/>
                    <a:lumOff val="25000"/>
                  </a:schemeClr>
                </a:solidFill>
                <a:latin typeface="Times New Roman" panose="02020603050405020304" pitchFamily="18" charset="0"/>
                <a:cs typeface="Times New Roman" panose="02020603050405020304" pitchFamily="18" charset="0"/>
              </a:rPr>
              <a:t>℃</a:t>
            </a:r>
            <a:r>
              <a:rPr lang="en-US" sz="2000" dirty="0">
                <a:solidFill>
                  <a:schemeClr val="tx1">
                    <a:lumMod val="75000"/>
                    <a:lumOff val="25000"/>
                  </a:schemeClr>
                </a:solidFill>
              </a:rPr>
              <a:t>, with lighting at 300-500 lux.</a:t>
            </a:r>
          </a:p>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In this study we observe duckweed growth for </a:t>
            </a:r>
            <a:r>
              <a:rPr lang="en-US" sz="1984" b="1" dirty="0">
                <a:solidFill>
                  <a:srgbClr val="FF0000"/>
                </a:solidFill>
              </a:rPr>
              <a:t>7 days </a:t>
            </a:r>
            <a:r>
              <a:rPr lang="en-US" sz="1984" dirty="0">
                <a:solidFill>
                  <a:schemeClr val="tx1">
                    <a:lumMod val="75000"/>
                    <a:lumOff val="25000"/>
                  </a:schemeClr>
                </a:solidFill>
              </a:rPr>
              <a:t>while observing the effects of known herbicides and REEs to their growth.</a:t>
            </a:r>
          </a:p>
        </p:txBody>
      </p:sp>
      <p:pic>
        <p:nvPicPr>
          <p:cNvPr id="4" name="圖片 3">
            <a:extLst>
              <a:ext uri="{FF2B5EF4-FFF2-40B4-BE49-F238E27FC236}">
                <a16:creationId xmlns:a16="http://schemas.microsoft.com/office/drawing/2014/main" id="{058B6FDE-3296-93C3-4F52-B14878B34449}"/>
              </a:ext>
            </a:extLst>
          </p:cNvPr>
          <p:cNvPicPr>
            <a:picLocks noChangeAspect="1"/>
          </p:cNvPicPr>
          <p:nvPr/>
        </p:nvPicPr>
        <p:blipFill rotWithShape="1">
          <a:blip r:embed="rId2"/>
          <a:srcRect l="17678" r="18990"/>
          <a:stretch/>
        </p:blipFill>
        <p:spPr>
          <a:xfrm>
            <a:off x="7677818" y="1547589"/>
            <a:ext cx="1709764" cy="269971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043" y="-57615"/>
            <a:ext cx="9027789" cy="1461188"/>
          </a:xfrm>
        </p:spPr>
        <p:txBody>
          <a:bodyPr>
            <a:normAutofit/>
          </a:bodyPr>
          <a:lstStyle/>
          <a:p>
            <a:pPr algn="ctr" defTabSz="503972" fontAlgn="auto">
              <a:spcAft>
                <a:spcPts val="0"/>
              </a:spcAft>
              <a:defRPr/>
            </a:pPr>
            <a:r>
              <a:rPr lang="en-US" sz="3200" b="1" i="1" dirty="0" err="1">
                <a:solidFill>
                  <a:srgbClr val="0000FF"/>
                </a:solidFill>
              </a:rPr>
              <a:t>Wolffia</a:t>
            </a:r>
            <a:r>
              <a:rPr lang="en-US" sz="3200" b="1" i="1" dirty="0">
                <a:solidFill>
                  <a:srgbClr val="0000FF"/>
                </a:solidFill>
              </a:rPr>
              <a:t> </a:t>
            </a:r>
            <a:r>
              <a:rPr lang="en-US" sz="3200" b="1" i="1" dirty="0" err="1">
                <a:solidFill>
                  <a:srgbClr val="0000FF"/>
                </a:solidFill>
              </a:rPr>
              <a:t>globosa</a:t>
            </a:r>
            <a:r>
              <a:rPr lang="en-US" sz="3200" b="1" dirty="0">
                <a:solidFill>
                  <a:srgbClr val="0000FF"/>
                </a:solidFill>
              </a:rPr>
              <a:t> video recording in </a:t>
            </a:r>
            <a:r>
              <a:rPr lang="en-US" sz="3200" b="1" dirty="0" err="1">
                <a:solidFill>
                  <a:srgbClr val="0000FF"/>
                </a:solidFill>
              </a:rPr>
              <a:t>Zebrabox</a:t>
            </a:r>
            <a:endParaRPr lang="en-US" sz="3200" b="1" dirty="0">
              <a:solidFill>
                <a:srgbClr val="0000FF"/>
              </a:solidFill>
            </a:endParaRPr>
          </a:p>
        </p:txBody>
      </p:sp>
      <p:sp>
        <p:nvSpPr>
          <p:cNvPr id="3" name="Content Placeholder 2"/>
          <p:cNvSpPr>
            <a:spLocks noGrp="1"/>
          </p:cNvSpPr>
          <p:nvPr>
            <p:ph idx="1"/>
          </p:nvPr>
        </p:nvSpPr>
        <p:spPr>
          <a:xfrm>
            <a:off x="671513" y="2195513"/>
            <a:ext cx="6997700" cy="4278312"/>
          </a:xfrm>
        </p:spPr>
        <p:txBody>
          <a:bodyPr/>
          <a:lstStyle/>
          <a:p>
            <a:pPr marL="377979" indent="-377979" defTabSz="503972" fontAlgn="auto">
              <a:spcBef>
                <a:spcPts val="1102"/>
              </a:spcBef>
              <a:spcAft>
                <a:spcPts val="0"/>
              </a:spcAft>
              <a:buFont typeface="Wingdings 3" charset="2"/>
              <a:buChar char=""/>
              <a:defRPr/>
            </a:pPr>
            <a:r>
              <a:rPr lang="en-US" sz="1984" dirty="0">
                <a:solidFill>
                  <a:schemeClr val="tx1">
                    <a:lumMod val="75000"/>
                    <a:lumOff val="25000"/>
                  </a:schemeClr>
                </a:solidFill>
              </a:rPr>
              <a:t>First, we open the xx application, then we navigate to File &gt; Generate Protocol</a:t>
            </a:r>
          </a:p>
        </p:txBody>
      </p:sp>
      <p:pic>
        <p:nvPicPr>
          <p:cNvPr id="15364" name="Picture 3"/>
          <p:cNvPicPr>
            <a:picLocks noChangeAspect="1" noChangeArrowheads="1"/>
          </p:cNvPicPr>
          <p:nvPr/>
        </p:nvPicPr>
        <p:blipFill>
          <a:blip r:embed="rId2">
            <a:extLst>
              <a:ext uri="{28A0092B-C50C-407E-A947-70E740481C1C}">
                <a14:useLocalDpi xmlns:a14="http://schemas.microsoft.com/office/drawing/2010/main" val="0"/>
              </a:ext>
            </a:extLst>
          </a:blip>
          <a:srcRect r="45901" b="48701"/>
          <a:stretch>
            <a:fillRect/>
          </a:stretch>
        </p:blipFill>
        <p:spPr bwMode="auto">
          <a:xfrm>
            <a:off x="1079500" y="2982913"/>
            <a:ext cx="7021513" cy="3744912"/>
          </a:xfrm>
          <a:prstGeom prst="rect">
            <a:avLst/>
          </a:prstGeom>
          <a:noFill/>
          <a:ln>
            <a:noFill/>
          </a:ln>
          <a:effectLst/>
          <a:extLst>
            <a:ext uri="{909E8E84-426E-40DD-AFC4-6F175D3DCCD1}">
              <a14:hiddenFill xmlns:a14="http://schemas.microsoft.com/office/drawing/2010/main">
                <a:blipFill dpi="0" rotWithShape="0">
                  <a:blip/>
                  <a:srcRect r="45901" b="48701"/>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Rectangle 4"/>
          <p:cNvSpPr/>
          <p:nvPr/>
        </p:nvSpPr>
        <p:spPr>
          <a:xfrm>
            <a:off x="1079500" y="3233738"/>
            <a:ext cx="1873250" cy="215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Content Placeholder 2">
            <a:extLst>
              <a:ext uri="{FF2B5EF4-FFF2-40B4-BE49-F238E27FC236}">
                <a16:creationId xmlns:a16="http://schemas.microsoft.com/office/drawing/2014/main" id="{A0507A69-C076-F427-7B45-84E98574BEA8}"/>
              </a:ext>
            </a:extLst>
          </p:cNvPr>
          <p:cNvSpPr txBox="1">
            <a:spLocks/>
          </p:cNvSpPr>
          <p:nvPr/>
        </p:nvSpPr>
        <p:spPr>
          <a:xfrm>
            <a:off x="693043" y="1331565"/>
            <a:ext cx="8755757" cy="4796544"/>
          </a:xfrm>
          <a:prstGeom prst="rect">
            <a:avLst/>
          </a:prstGeom>
        </p:spPr>
        <p:txBody>
          <a:bodyPr vert="horz" lIns="91440" tIns="45720" rIns="91440" bIns="45720" rtlCol="0">
            <a:normAutofit/>
          </a:bodyPr>
          <a:lstStyle>
            <a:lvl1pPr marL="189006" indent="-189006" algn="l" defTabSz="756026"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7019" indent="-189006" algn="l" defTabSz="756026"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5032" indent="-189006" algn="l" defTabSz="756026" rtl="0" eaLnBrk="1" latinLnBrk="0" hangingPunct="1">
              <a:lnSpc>
                <a:spcPct val="90000"/>
              </a:lnSpc>
              <a:spcBef>
                <a:spcPts val="413"/>
              </a:spcBef>
              <a:buFont typeface="Arial" panose="020B0604020202020204" pitchFamily="34" charset="0"/>
              <a:buChar char="•"/>
              <a:defRPr sz="1654" kern="1200">
                <a:solidFill>
                  <a:schemeClr val="tx1"/>
                </a:solidFill>
                <a:latin typeface="+mn-lt"/>
                <a:ea typeface="+mn-ea"/>
                <a:cs typeface="+mn-cs"/>
              </a:defRPr>
            </a:lvl3pPr>
            <a:lvl4pPr marL="1323045"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1058"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9071"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7084"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5097"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3110"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377979" indent="-377979" defTabSz="503972">
              <a:spcBef>
                <a:spcPts val="1102"/>
              </a:spcBef>
              <a:buFont typeface="Wingdings 3" charset="2"/>
              <a:buChar char=""/>
              <a:defRPr/>
            </a:pPr>
            <a:r>
              <a:rPr lang="en-US" sz="1984" dirty="0">
                <a:solidFill>
                  <a:schemeClr val="tx1">
                    <a:lumMod val="75000"/>
                    <a:lumOff val="25000"/>
                  </a:schemeClr>
                </a:solidFill>
              </a:rPr>
              <a:t>In order to record using </a:t>
            </a:r>
            <a:r>
              <a:rPr lang="en-US" sz="1984" dirty="0" err="1">
                <a:solidFill>
                  <a:schemeClr val="tx1">
                    <a:lumMod val="75000"/>
                    <a:lumOff val="25000"/>
                  </a:schemeClr>
                </a:solidFill>
              </a:rPr>
              <a:t>zebrabox</a:t>
            </a:r>
            <a:r>
              <a:rPr lang="en-US" sz="1984" dirty="0">
                <a:solidFill>
                  <a:schemeClr val="tx1">
                    <a:lumMod val="75000"/>
                    <a:lumOff val="25000"/>
                  </a:schemeClr>
                </a:solidFill>
              </a:rPr>
              <a:t>, we first must make the recording protocol.</a:t>
            </a:r>
          </a:p>
          <a:p>
            <a:pPr marL="377979" indent="-377979" defTabSz="503972">
              <a:spcBef>
                <a:spcPts val="1102"/>
              </a:spcBef>
              <a:buFont typeface="Wingdings 3" charset="2"/>
              <a:buChar char=""/>
              <a:defRPr/>
            </a:pPr>
            <a:r>
              <a:rPr lang="en-US" sz="1984" dirty="0">
                <a:solidFill>
                  <a:schemeClr val="tx1">
                    <a:lumMod val="75000"/>
                    <a:lumOff val="25000"/>
                  </a:schemeClr>
                </a:solidFill>
              </a:rPr>
              <a:t>This protocol can be applied future recording. </a:t>
            </a:r>
          </a:p>
        </p:txBody>
      </p:sp>
      <p:pic>
        <p:nvPicPr>
          <p:cNvPr id="7" name="Picture 3">
            <a:extLst>
              <a:ext uri="{FF2B5EF4-FFF2-40B4-BE49-F238E27FC236}">
                <a16:creationId xmlns:a16="http://schemas.microsoft.com/office/drawing/2014/main" id="{AA8497BE-136E-5FEC-CE4A-CC49A47E746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77" t="-27519" r="61821" b="62121"/>
          <a:stretch/>
        </p:blipFill>
        <p:spPr bwMode="auto">
          <a:xfrm>
            <a:off x="3779811" y="2843733"/>
            <a:ext cx="4644877" cy="4319588"/>
          </a:xfrm>
          <a:prstGeom prst="rect">
            <a:avLst/>
          </a:prstGeom>
          <a:noFill/>
          <a:ln>
            <a:noFill/>
          </a:ln>
          <a:effectLst/>
          <a:extLst>
            <a:ext uri="{909E8E84-426E-40DD-AFC4-6F175D3DCCD1}">
              <a14:hiddenFill xmlns:a14="http://schemas.microsoft.com/office/drawing/2010/main">
                <a:blipFill dpi="0" rotWithShape="0">
                  <a:blip/>
                  <a:srcRect r="30701" b="34602"/>
                  <a:stretch>
                    <a:fillRect/>
                  </a:stretch>
                </a:blip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Content Placeholder 2">
            <a:extLst>
              <a:ext uri="{FF2B5EF4-FFF2-40B4-BE49-F238E27FC236}">
                <a16:creationId xmlns:a16="http://schemas.microsoft.com/office/drawing/2014/main" id="{0FA503D0-395C-08A7-4F8E-86D4824A9698}"/>
              </a:ext>
            </a:extLst>
          </p:cNvPr>
          <p:cNvSpPr txBox="1">
            <a:spLocks/>
          </p:cNvSpPr>
          <p:nvPr/>
        </p:nvSpPr>
        <p:spPr>
          <a:xfrm>
            <a:off x="3672160" y="3664311"/>
            <a:ext cx="5592687" cy="4278312"/>
          </a:xfrm>
          <a:prstGeom prst="rect">
            <a:avLst/>
          </a:prstGeom>
        </p:spPr>
        <p:txBody>
          <a:bodyPr vert="horz" lIns="91440" tIns="45720" rIns="91440" bIns="45720" rtlCol="0">
            <a:normAutofit/>
          </a:bodyPr>
          <a:lstStyle>
            <a:lvl1pPr marL="189006" indent="-189006" algn="l" defTabSz="756026"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7019" indent="-189006" algn="l" defTabSz="756026"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5032" indent="-189006" algn="l" defTabSz="756026" rtl="0" eaLnBrk="1" latinLnBrk="0" hangingPunct="1">
              <a:lnSpc>
                <a:spcPct val="90000"/>
              </a:lnSpc>
              <a:spcBef>
                <a:spcPts val="413"/>
              </a:spcBef>
              <a:buFont typeface="Arial" panose="020B0604020202020204" pitchFamily="34" charset="0"/>
              <a:buChar char="•"/>
              <a:defRPr sz="1654" kern="1200">
                <a:solidFill>
                  <a:schemeClr val="tx1"/>
                </a:solidFill>
                <a:latin typeface="+mn-lt"/>
                <a:ea typeface="+mn-ea"/>
                <a:cs typeface="+mn-cs"/>
              </a:defRPr>
            </a:lvl3pPr>
            <a:lvl4pPr marL="1323045"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1058"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9071"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7084"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5097"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3110" indent="-189006" algn="l" defTabSz="756026"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marL="377979" indent="-377979" defTabSz="503972">
              <a:spcBef>
                <a:spcPts val="1102"/>
              </a:spcBef>
              <a:buFont typeface="Wingdings 3" charset="2"/>
              <a:buChar char=""/>
              <a:defRPr/>
            </a:pPr>
            <a:r>
              <a:rPr lang="en-US" sz="1984" dirty="0">
                <a:solidFill>
                  <a:schemeClr val="tx1">
                    <a:lumMod val="75000"/>
                    <a:lumOff val="25000"/>
                  </a:schemeClr>
                </a:solidFill>
              </a:rPr>
              <a:t>Then we set the recording parameters by navigating through Parameters &gt; Protocol Parameters</a:t>
            </a:r>
          </a:p>
        </p:txBody>
      </p:sp>
      <p:sp>
        <p:nvSpPr>
          <p:cNvPr id="9" name="Rectangle 4">
            <a:extLst>
              <a:ext uri="{FF2B5EF4-FFF2-40B4-BE49-F238E27FC236}">
                <a16:creationId xmlns:a16="http://schemas.microsoft.com/office/drawing/2014/main" id="{7391DC2D-665B-5D41-6BF8-145255BF8B9B}"/>
              </a:ext>
            </a:extLst>
          </p:cNvPr>
          <p:cNvSpPr/>
          <p:nvPr/>
        </p:nvSpPr>
        <p:spPr>
          <a:xfrm>
            <a:off x="4298808" y="4887753"/>
            <a:ext cx="1295400" cy="2159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4982</TotalTime>
  <Words>2436</Words>
  <Application>Microsoft Office PowerPoint</Application>
  <PresentationFormat>Custom</PresentationFormat>
  <Paragraphs>201</Paragraphs>
  <Slides>47</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57" baseType="lpstr">
      <vt:lpstr>新細明體</vt:lpstr>
      <vt:lpstr>Arial</vt:lpstr>
      <vt:lpstr>Calibri</vt:lpstr>
      <vt:lpstr>Calibri Light</vt:lpstr>
      <vt:lpstr>Segoe UI</vt:lpstr>
      <vt:lpstr>Times New Roman</vt:lpstr>
      <vt:lpstr>Trebuchet MS</vt:lpstr>
      <vt:lpstr>Wingdings 3</vt:lpstr>
      <vt:lpstr>Office 佈景主題</vt:lpstr>
      <vt:lpstr>Prism 8</vt:lpstr>
      <vt:lpstr>Common watermeal (Wolffia globosa) detection in ImageJ using StarDist</vt:lpstr>
      <vt:lpstr>Introduction of Wolffia globosa</vt:lpstr>
      <vt:lpstr>Introduction of StarDist</vt:lpstr>
      <vt:lpstr>Introduction of StarDist-QuPath</vt:lpstr>
      <vt:lpstr>Download link for necessary software </vt:lpstr>
      <vt:lpstr>Brief Method Overview</vt:lpstr>
      <vt:lpstr>Method Overview</vt:lpstr>
      <vt:lpstr>Wolffia culture &amp; chemical exposure</vt:lpstr>
      <vt:lpstr>Wolffia globosa video recording in Zebrabox</vt:lpstr>
      <vt:lpstr>Wolffia globosa video recording in Zebrabox</vt:lpstr>
      <vt:lpstr>PowerPoint Presentation</vt:lpstr>
      <vt:lpstr>PowerPoint Presentation</vt:lpstr>
      <vt:lpstr>Wolffia globosa video recording in Zebrabox</vt:lpstr>
      <vt:lpstr>StarDist Wolffia globosa model training</vt:lpstr>
      <vt:lpstr>PowerPoint Presentation</vt:lpstr>
      <vt:lpstr>PowerPoint Presentation</vt:lpstr>
      <vt:lpstr>PowerPoint Presentation</vt:lpstr>
      <vt:lpstr>Necessary tools/dependencies for running StarDist</vt:lpstr>
      <vt:lpstr>StarDist Wolffia globosa model training</vt:lpstr>
      <vt:lpstr>PowerPoint Presentation</vt:lpstr>
      <vt:lpstr>StarDist Wolffia globosa model training</vt:lpstr>
      <vt:lpstr>Video conversion using VirtualDub2</vt:lpstr>
      <vt:lpstr>PowerPoint Presentation</vt:lpstr>
      <vt:lpstr>Well cropping, image sampling, and StarDist model prediction using ImageJ macro</vt:lpstr>
      <vt:lpstr>Well cropping, image sampling, and StarDist model prediction using ImageJ macro</vt:lpstr>
      <vt:lpstr>Conversion of video (.avi) files to gif</vt:lpstr>
      <vt:lpstr>Cropping the wells to individual wells </vt:lpstr>
      <vt:lpstr>Applying StarDist model</vt:lpstr>
      <vt:lpstr>PowerPoint Presentation</vt:lpstr>
      <vt:lpstr>Data processing using Python-based script</vt:lpstr>
      <vt:lpstr>Data processing using Python-based script</vt:lpstr>
      <vt:lpstr>Data processing using Python-based script</vt:lpstr>
      <vt:lpstr>Data processing using Python-based script</vt:lpstr>
      <vt:lpstr>PowerPoint Presentation</vt:lpstr>
      <vt:lpstr>PowerPoint Presentation</vt:lpstr>
      <vt:lpstr>PowerPoint Presentation</vt:lpstr>
      <vt:lpstr>PowerPoint Presentation</vt:lpstr>
      <vt:lpstr>PowerPoint Presentation</vt:lpstr>
      <vt:lpstr>PowerPoint Presentation</vt:lpstr>
      <vt:lpstr>Generating inhibition curve in GraphPad Prism</vt:lpstr>
      <vt:lpstr>Generating inhibition curve in GraphPad Prism</vt:lpstr>
      <vt:lpstr>Generating inhibition curve in GraphPad Prism</vt:lpstr>
      <vt:lpstr>Generating inhibition curve in GraphPad Prism</vt:lpstr>
      <vt:lpstr>Generating inhibition curve in GraphPad Prism</vt:lpstr>
      <vt:lpstr>Generating inhibition curve in GraphPad Prism</vt:lpstr>
      <vt:lpstr>Generating inhibition curve in GraphPad Prism</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Common watermeal (Wolffia globosa) detection in ImageJ using StarDist</dc:title>
  <dc:subject/>
  <dc:creator>SIMILIS</dc:creator>
  <cp:keywords/>
  <dc:description/>
  <cp:lastModifiedBy>Microsoft</cp:lastModifiedBy>
  <cp:revision>58</cp:revision>
  <cp:lastPrinted>1601-01-01T00:00:00Z</cp:lastPrinted>
  <dcterms:created xsi:type="dcterms:W3CDTF">2022-07-18T07:46:41Z</dcterms:created>
  <dcterms:modified xsi:type="dcterms:W3CDTF">2023-06-16T06:20:21Z</dcterms:modified>
</cp:coreProperties>
</file>