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6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voro\lavori\linfocitosi%20cutanea\dati%20finali%20isto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Crust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cfr!$B$1:$C$1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cfr!$B$2:$C$2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BB-441A-9526-78EFB08F6286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cfr!$B$1:$C$1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cfr!$B$3:$C$3</c:f>
              <c:numCache>
                <c:formatCode>General</c:formatCode>
                <c:ptCount val="2"/>
                <c:pt idx="0">
                  <c:v>9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BB-441A-9526-78EFB08F6286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cfr!$B$1:$C$1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cfr!$B$4:$C$4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7FBB-441A-9526-78EFB08F6286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cfr!$B$1:$C$1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cfr!$B$5:$C$5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7FBB-441A-9526-78EFB08F6286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cfr!$B$1:$C$1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cfr!$B$6:$C$6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7FBB-441A-9526-78EFB08F62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Folliculotropism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(cfr!$U$1,cfr!$V$1)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(cfr!$U$2,cfr!$V$2)</c:f>
              <c:numCache>
                <c:formatCode>General</c:formatCode>
                <c:ptCount val="2"/>
                <c:pt idx="0">
                  <c:v>8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2D-4DCA-BE28-D3B02C6A147C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(cfr!$U$1,cfr!$V$1)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(cfr!$U$3,cfr!$V$3)</c:f>
              <c:numCache>
                <c:formatCode>General</c:formatCode>
                <c:ptCount val="2"/>
                <c:pt idx="0">
                  <c:v>6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2D-4DCA-BE28-D3B02C6A147C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(cfr!$U$1,cfr!$V$1)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(cfr!$U$4,cfr!$V$4)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2D-4DCA-BE28-D3B02C6A147C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(cfr!$U$1,cfr!$V$1)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(cfr!$U$5,cfr!$V$5)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742D-4DCA-BE28-D3B02C6A147C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(cfr!$U$1,cfr!$V$1)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(cfr!$U$6,cfr!$V$6)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2D-4DCA-BE28-D3B02C6A14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Siringotropism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(cfr!$W$1,cfr!$X$1)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(cfr!$W$2,cfr!$X$2)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5E-384F-891F-A92B1D8DE563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(cfr!$W$1,cfr!$X$1)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(cfr!$W$3,cfr!$X$3)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5E-384F-891F-A92B1D8DE563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(cfr!$W$1,cfr!$X$1)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(cfr!$W$4,cfr!$X$4)</c:f>
              <c:numCache>
                <c:formatCode>General</c:formatCode>
                <c:ptCount val="2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5E-384F-891F-A92B1D8DE563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(cfr!$W$1,cfr!$X$1)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(cfr!$W$5,cfr!$X$5)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5E-384F-891F-A92B1D8DE563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(cfr!$W$1,cfr!$X$1)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(cfr!$W$6,cfr!$X$6)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5E-384F-891F-A92B1D8DE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Sebaceous gland tropism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(cfr!$Y$1,cfr!$Z$1)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(cfr!$Y$2,cfr!$Z$2)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E8-AB44-83CE-96EDF536A751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(cfr!$Y$1,cfr!$Z$1)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(cfr!$Y$3,cfr!$Z$3)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3AE8-AB44-83CE-96EDF536A751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(cfr!$Y$1,cfr!$Z$1)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(cfr!$Y$4,cfr!$Z$4)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3AE8-AB44-83CE-96EDF536A751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(cfr!$Y$1,cfr!$Z$1)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(cfr!$Y$5,cfr!$Z$5)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3AE8-AB44-83CE-96EDF536A751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(cfr!$Y$1,cfr!$Z$1)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(cfr!$Y$6,cfr!$Z$6)</c:f>
              <c:numCache>
                <c:formatCode>General</c:formatCode>
                <c:ptCount val="2"/>
                <c:pt idx="0">
                  <c:v>14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E8-AB44-83CE-96EDF536A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Superficial dermis involvement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cfr!$AC$1:$AD$1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cfr!$AC$2:$AD$2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7983-4697-B03E-AFE97AAA8DDE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cfr!$AC$1:$AD$1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cfr!$AC$3:$AD$3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83-4697-B03E-AFE97AAA8DDE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cfr!$AC$1:$AD$1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cfr!$AC$4:$AD$4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83-4697-B03E-AFE97AAA8DDE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cfr!$AC$1:$AD$1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cfr!$AC$5:$AD$5</c:f>
              <c:numCache>
                <c:formatCode>General</c:formatCode>
                <c:ptCount val="2"/>
                <c:pt idx="0">
                  <c:v>13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83-4697-B03E-AFE97AAA8DDE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cfr!$AC$1:$AD$1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cfr!$AC$6:$AD$6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7983-4697-B03E-AFE97AAA8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Mid dermis involvement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(cfr!$AE$1,cfr!$AF$1)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(cfr!$AE$2,cfr!$AF$2)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770A-44C6-8ADA-131B7C8997C7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(cfr!$AE$1,cfr!$AF$1)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(cfr!$AE$3,cfr!$AF$3)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0A-44C6-8ADA-131B7C8997C7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(cfr!$AE$1,cfr!$AF$1)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(cfr!$AE$4,cfr!$AF$4)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0A-44C6-8ADA-131B7C8997C7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(cfr!$AE$1,cfr!$AF$1)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(cfr!$AE$5,cfr!$AF$5)</c:f>
              <c:numCache>
                <c:formatCode>General</c:formatCode>
                <c:ptCount val="2"/>
                <c:pt idx="0">
                  <c:v>10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0A-44C6-8ADA-131B7C8997C7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(cfr!$AE$1,cfr!$AF$1)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(cfr!$AE$6,cfr!$AF$6)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770A-44C6-8ADA-131B7C8997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Deep dermis involvement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(cfr!$AG$1,cfr!$AH$1)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(cfr!$AG$2,cfr!$AH$2)</c:f>
              <c:numCache>
                <c:formatCode>General</c:formatCode>
                <c:ptCount val="2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E7-D541-A0F1-5438143436F3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(cfr!$AG$1,cfr!$AH$1)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(cfr!$AG$3,cfr!$AH$3)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E7-D541-A0F1-5438143436F3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(cfr!$AG$1,cfr!$AH$1)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(cfr!$AG$4,cfr!$AH$4)</c:f>
              <c:numCache>
                <c:formatCode>General</c:formatCode>
                <c:ptCount val="2"/>
                <c:pt idx="0">
                  <c:v>1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E7-D541-A0F1-5438143436F3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(cfr!$AG$1,cfr!$AH$1)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(cfr!$AG$5,cfr!$AH$5)</c:f>
              <c:numCache>
                <c:formatCode>General</c:formatCode>
                <c:ptCount val="2"/>
                <c:pt idx="0">
                  <c:v>12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E7-D541-A0F1-5438143436F3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(cfr!$AG$1,cfr!$AH$1)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(cfr!$AG$6,cfr!$AH$6)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E7-D541-A0F1-543814343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Perivascular dermis involvement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(cfr!$AI$1,cfr!$AJ$1)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(cfr!$AI$2,cfr!$AJ$2)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ED-2844-9FD4-910C02F09949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(cfr!$AI$1,cfr!$AJ$1)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(cfr!$AI$3,cfr!$AJ$3)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ED-2844-9FD4-910C02F09949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(cfr!$AI$1,cfr!$AJ$1)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(cfr!$AI$4,cfr!$AJ$4)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AED-2844-9FD4-910C02F09949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(cfr!$AI$1,cfr!$AJ$1)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(cfr!$AI$5,cfr!$AJ$5)</c:f>
              <c:numCache>
                <c:formatCode>General</c:formatCode>
                <c:ptCount val="2"/>
                <c:pt idx="0">
                  <c:v>16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AED-2844-9FD4-910C02F09949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(cfr!$AI$1,cfr!$AJ$1)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(cfr!$AI$6,cfr!$AJ$6)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AAED-2844-9FD4-910C02F09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Diffuse dermis involvement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(cfr!$AK$1,cfr!$AL$1)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(cfr!$AK$2,cfr!$AL$2)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A985-434C-9C30-9C7E1DFAB76E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(cfr!$AK$1,cfr!$AL$1)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(cfr!$AK$3,cfr!$AL$3)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A985-434C-9C30-9C7E1DFAB76E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(cfr!$AK$1,cfr!$AL$1)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(cfr!$AK$4,cfr!$AL$4)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85-434C-9C30-9C7E1DFAB76E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(cfr!$AK$1,cfr!$AL$1)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(cfr!$AK$5,cfr!$AL$5)</c:f>
              <c:numCache>
                <c:formatCode>General</c:formatCode>
                <c:ptCount val="2"/>
                <c:pt idx="0">
                  <c:v>17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85-434C-9C30-9C7E1DFAB76E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(cfr!$AK$1,cfr!$AL$1)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(cfr!$AK$6,cfr!$AL$6)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A985-434C-9C30-9C7E1DFAB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Grenz zone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cfr!$AB$2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cfr!$AM$1:$AN$1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cfr!$AM$2:$AN$2</c:f>
              <c:numCache>
                <c:formatCode>General</c:formatCode>
                <c:ptCount val="2"/>
                <c:pt idx="0">
                  <c:v>14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6-4F86-8556-1137A6D42403}"/>
            </c:ext>
          </c:extLst>
        </c:ser>
        <c:ser>
          <c:idx val="1"/>
          <c:order val="1"/>
          <c:tx>
            <c:strRef>
              <c:f>cfr!$AB$3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cfr!$AM$1:$AN$1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cfr!$AM$3:$AN$3</c:f>
              <c:numCache>
                <c:formatCode>General</c:formatCode>
                <c:ptCount val="2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6-4F86-8556-1137A6D42403}"/>
            </c:ext>
          </c:extLst>
        </c:ser>
        <c:ser>
          <c:idx val="2"/>
          <c:order val="2"/>
          <c:tx>
            <c:strRef>
              <c:f>cfr!$AB$4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cfr!$AM$1:$AN$1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cfr!$AM$4:$AN$4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C546-4F86-8556-1137A6D42403}"/>
            </c:ext>
          </c:extLst>
        </c:ser>
        <c:ser>
          <c:idx val="3"/>
          <c:order val="3"/>
          <c:tx>
            <c:strRef>
              <c:f>cfr!$AB$5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cfr!$AM$1:$AN$1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cfr!$AM$5:$AN$5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C546-4F86-8556-1137A6D42403}"/>
            </c:ext>
          </c:extLst>
        </c:ser>
        <c:ser>
          <c:idx val="4"/>
          <c:order val="4"/>
          <c:tx>
            <c:strRef>
              <c:f>cfr!$AB$6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cfr!$AM$1:$AN$1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cfr!$AM$6:$AN$6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C546-4F86-8556-1137A6D42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Small lymphocytes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cfr!$AQ$1:$AR$1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cfr!$AQ$2:$AR$2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25E9-E245-8A87-DC8BE1E89FFF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cfr!$AQ$1:$AR$1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cfr!$AQ$3:$AR$3</c:f>
              <c:numCache>
                <c:formatCode>General</c:formatCode>
                <c:ptCount val="2"/>
                <c:pt idx="0">
                  <c:v>19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E9-E245-8A87-DC8BE1E89FFF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cfr!$AQ$1:$AR$1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cfr!$AQ$4:$AR$4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25E9-E245-8A87-DC8BE1E89FFF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cfr!$AQ$1:$AR$1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cfr!$AQ$5:$AR$5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25E9-E245-8A87-DC8BE1E89FFF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cfr!$AQ$1:$AR$1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cfr!$AQ$6:$AR$6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25E9-E245-8A87-DC8BE1E89F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Ulcer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(cfr!$D$1,cfr!$E$1)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(cfr!$D$2,cfr!$E$2)</c:f>
              <c:numCache>
                <c:formatCode>General</c:formatCode>
                <c:ptCount val="2"/>
                <c:pt idx="0">
                  <c:v>13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3F-4B8B-A176-DA5795F4629C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(cfr!$D$1,cfr!$E$1)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(cfr!$D$3,cfr!$E$3)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3F-4B8B-A176-DA5795F4629C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(cfr!$D$1,cfr!$E$1)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(cfr!$D$4,cfr!$E$4)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0F3F-4B8B-A176-DA5795F4629C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(cfr!$D$1,cfr!$E$1)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(cfr!$D$5,cfr!$E$5)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0F3F-4B8B-A176-DA5795F4629C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(cfr!$D$1,cfr!$E$1)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(cfr!$D$6,cfr!$E$6)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0F3F-4B8B-A176-DA5795F462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Medium lymphocytes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(cfr!$AS$1,cfr!$AT$1)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(cfr!$AS$2,cfr!$AT$2)</c:f>
              <c:numCache>
                <c:formatCode>General</c:formatCode>
                <c:ptCount val="2"/>
                <c:pt idx="0">
                  <c:v>7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29-9E44-941C-6060ABFB344C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(cfr!$AS$1,cfr!$AT$1)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(cfr!$AS$3,cfr!$AT$3)</c:f>
              <c:numCache>
                <c:formatCode>General</c:formatCode>
                <c:ptCount val="2"/>
                <c:pt idx="0">
                  <c:v>12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29-9E44-941C-6060ABFB344C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(cfr!$AS$1,cfr!$AT$1)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(cfr!$AS$4,cfr!$AT$4)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C929-9E44-941C-6060ABFB344C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(cfr!$AS$1,cfr!$AT$1)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(cfr!$AS$5,cfr!$AT$5)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C929-9E44-941C-6060ABFB344C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(cfr!$AS$1,cfr!$AT$1)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(cfr!$AS$6,cfr!$AT$6)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C929-9E44-941C-6060ABFB34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Large lymphocytes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(cfr!$AU$1,cfr!$AV$1)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(cfr!$AU$2,cfr!$AV$2)</c:f>
              <c:numCache>
                <c:formatCode>General</c:formatCode>
                <c:ptCount val="2"/>
                <c:pt idx="0">
                  <c:v>19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50-4286-A42E-837428EA2AE7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(cfr!$AU$1,cfr!$AV$1)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(cfr!$AU$3,cfr!$AV$3)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8350-4286-A42E-837428EA2AE7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(cfr!$AU$1,cfr!$AV$1)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(cfr!$AU$4,cfr!$AV$4)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8350-4286-A42E-837428EA2AE7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(cfr!$AU$1,cfr!$AV$1)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(cfr!$AU$5,cfr!$AV$5)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8350-4286-A42E-837428EA2AE7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(cfr!$AU$1,cfr!$AV$1)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(cfr!$AU$6,cfr!$AV$6)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8350-4286-A42E-837428EA2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Indented lymphocytes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(cfr!$AW$1,cfr!$AX$1)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(cfr!$AW$2,cfr!$AX$2)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42-4ADB-BB59-DEA547F5FC5F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(cfr!$AW$1,cfr!$AX$1)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(cfr!$AW$3,cfr!$AX$3)</c:f>
              <c:numCache>
                <c:formatCode>General</c:formatCode>
                <c:ptCount val="2"/>
                <c:pt idx="0">
                  <c:v>14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42-4ADB-BB59-DEA547F5FC5F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(cfr!$AW$1,cfr!$AX$1)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(cfr!$AW$4,cfr!$AX$4)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AE42-4ADB-BB59-DEA547F5FC5F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(cfr!$AW$1,cfr!$AX$1)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(cfr!$AW$5,cfr!$AX$5)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AE42-4ADB-BB59-DEA547F5FC5F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(cfr!$AW$1,cfr!$AX$1)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(cfr!$AW$6,cfr!$AX$6)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AE42-4ADB-BB59-DEA547F5FC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Lymphocytes aggregates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(cfr!$AY$1,cfr!$AZ$1)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(cfr!$AY$2,cfr!$AZ$2)</c:f>
              <c:numCache>
                <c:formatCode>General</c:formatCode>
                <c:ptCount val="2"/>
                <c:pt idx="0">
                  <c:v>12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74-C04A-8D41-3DC14E70C966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(cfr!$AY$1,cfr!$AZ$1)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(cfr!$AY$3,cfr!$AZ$3)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74-C04A-8D41-3DC14E70C966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(cfr!$AY$1,cfr!$AZ$1)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(cfr!$AY$4,cfr!$AZ$4)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74-C04A-8D41-3DC14E70C966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(cfr!$AY$1,cfr!$AZ$1)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(cfr!$AY$5,cfr!$AZ$5)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74-C04A-8D41-3DC14E70C966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(cfr!$AY$1,cfr!$AZ$1)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(cfr!$AY$6,cfr!$AZ$6)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AD74-C04A-8D41-3DC14E70C9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Eosinophils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(cfr!$BA$1,cfr!$BB$1)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(cfr!$BA$2,cfr!$BB$2)</c:f>
              <c:numCache>
                <c:formatCode>General</c:formatCode>
                <c:ptCount val="2"/>
                <c:pt idx="0">
                  <c:v>16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B4-4A4D-AD02-AC923832CA8F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(cfr!$BA$1,cfr!$BB$1)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(cfr!$BA$3,cfr!$BB$3)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B4-4A4D-AD02-AC923832CA8F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(cfr!$BA$1,cfr!$BB$1)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(cfr!$BA$4,cfr!$BB$4)</c:f>
              <c:numCache>
                <c:formatCode>General</c:formatCode>
                <c:ptCount val="2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B4-4A4D-AD02-AC923832CA8F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(cfr!$BA$1,cfr!$BB$1)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(cfr!$BA$5,cfr!$BB$5)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B4-4A4D-AD02-AC923832CA8F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(cfr!$BA$1,cfr!$BB$1)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(cfr!$BA$6,cfr!$BB$6)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BBB4-4A4D-AD02-AC923832CA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Mast cells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cfr!$AP$2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(cfr!$BC$1,cfr!$BD$1)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(cfr!$BC$2,cfr!$BD$2)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3-41C6-8B7D-EB2D3F6D9B40}"/>
            </c:ext>
          </c:extLst>
        </c:ser>
        <c:ser>
          <c:idx val="1"/>
          <c:order val="1"/>
          <c:tx>
            <c:strRef>
              <c:f>cfr!$AP$3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(cfr!$BC$1,cfr!$BD$1)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(cfr!$BC$3,cfr!$BD$3)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3-41C6-8B7D-EB2D3F6D9B40}"/>
            </c:ext>
          </c:extLst>
        </c:ser>
        <c:ser>
          <c:idx val="2"/>
          <c:order val="2"/>
          <c:tx>
            <c:strRef>
              <c:f>cfr!$AP$4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(cfr!$BC$1,cfr!$BD$1)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(cfr!$BC$4,cfr!$BD$4)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3-41C6-8B7D-EB2D3F6D9B40}"/>
            </c:ext>
          </c:extLst>
        </c:ser>
        <c:ser>
          <c:idx val="3"/>
          <c:order val="3"/>
          <c:tx>
            <c:strRef>
              <c:f>cfr!$AP$5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(cfr!$BC$1,cfr!$BD$1)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(cfr!$BC$5,cfr!$BD$5)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0D43-41C6-8B7D-EB2D3F6D9B40}"/>
            </c:ext>
          </c:extLst>
        </c:ser>
        <c:ser>
          <c:idx val="4"/>
          <c:order val="4"/>
          <c:tx>
            <c:strRef>
              <c:f>cfr!$AP$6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(cfr!$BC$1,cfr!$BD$1)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(cfr!$BC$6,cfr!$BD$6)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0D43-41C6-8B7D-EB2D3F6D9B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CD3 infiltrates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cfr!$BF$2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cfr!$BG$1:$BH$1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cfr!$BG$2:$BH$2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47-4DE0-84C4-B88745A069F9}"/>
            </c:ext>
          </c:extLst>
        </c:ser>
        <c:ser>
          <c:idx val="1"/>
          <c:order val="1"/>
          <c:tx>
            <c:strRef>
              <c:f>cfr!$BF$3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cfr!$BG$1:$BH$1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cfr!$BG$3:$BH$3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47-4DE0-84C4-B88745A069F9}"/>
            </c:ext>
          </c:extLst>
        </c:ser>
        <c:ser>
          <c:idx val="2"/>
          <c:order val="2"/>
          <c:tx>
            <c:strRef>
              <c:f>cfr!$BF$4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cfr!$BG$1:$BH$1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cfr!$BG$4:$BH$4</c:f>
              <c:numCache>
                <c:formatCode>General</c:formatCode>
                <c:ptCount val="2"/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47-4DE0-84C4-B88745A069F9}"/>
            </c:ext>
          </c:extLst>
        </c:ser>
        <c:ser>
          <c:idx val="3"/>
          <c:order val="3"/>
          <c:tx>
            <c:strRef>
              <c:f>cfr!$BF$5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cfr!$BG$1:$BH$1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cfr!$BG$5:$BH$5</c:f>
              <c:numCache>
                <c:formatCode>General</c:formatCode>
                <c:ptCount val="2"/>
                <c:pt idx="0">
                  <c:v>19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47-4DE0-84C4-B88745A069F9}"/>
            </c:ext>
          </c:extLst>
        </c:ser>
        <c:ser>
          <c:idx val="4"/>
          <c:order val="4"/>
          <c:tx>
            <c:strRef>
              <c:f>cfr!$BF$6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cfr!$BG$1:$BH$1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cfr!$BG$6:$BH$6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FE47-4DE0-84C4-B88745A069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CD20 infiltrates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cfr!$BF$2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(cfr!$BI$1,cfr!$BJ$1)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(cfr!$BI$2,cfr!$BJ$2)</c:f>
              <c:numCache>
                <c:formatCode>General</c:formatCode>
                <c:ptCount val="2"/>
                <c:pt idx="0">
                  <c:v>18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1C-0945-98C6-F32680182360}"/>
            </c:ext>
          </c:extLst>
        </c:ser>
        <c:ser>
          <c:idx val="1"/>
          <c:order val="1"/>
          <c:tx>
            <c:strRef>
              <c:f>cfr!$BF$3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(cfr!$BI$1,cfr!$BJ$1)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(cfr!$BI$3,cfr!$BJ$3)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1C-0945-98C6-F32680182360}"/>
            </c:ext>
          </c:extLst>
        </c:ser>
        <c:ser>
          <c:idx val="2"/>
          <c:order val="2"/>
          <c:tx>
            <c:strRef>
              <c:f>cfr!$BF$4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(cfr!$BI$1,cfr!$BJ$1)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(cfr!$BI$4,cfr!$BJ$4)</c:f>
              <c:numCache>
                <c:formatCode>General</c:formatCode>
                <c:ptCount val="2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1C-0945-98C6-F32680182360}"/>
            </c:ext>
          </c:extLst>
        </c:ser>
        <c:ser>
          <c:idx val="3"/>
          <c:order val="3"/>
          <c:tx>
            <c:strRef>
              <c:f>cfr!$BF$5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(cfr!$BI$1,cfr!$BJ$1)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(cfr!$BI$5,cfr!$BJ$5)</c:f>
              <c:numCache>
                <c:formatCode>General</c:formatCode>
                <c:ptCount val="2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1C-0945-98C6-F32680182360}"/>
            </c:ext>
          </c:extLst>
        </c:ser>
        <c:ser>
          <c:idx val="4"/>
          <c:order val="4"/>
          <c:tx>
            <c:strRef>
              <c:f>cfr!$BF$6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(cfr!$BI$1,cfr!$BJ$1)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(cfr!$BI$6,cfr!$BJ$6)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8C1C-0945-98C6-F326801823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CD3 in nodules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cfr!$BF$2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(cfr!$BK$1,cfr!$BL$1)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(cfr!$BK$2,cfr!$BL$2)</c:f>
              <c:numCache>
                <c:formatCode>General</c:formatCode>
                <c:ptCount val="2"/>
                <c:pt idx="0">
                  <c:v>17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A4-C040-87BA-A69A5A48C3F5}"/>
            </c:ext>
          </c:extLst>
        </c:ser>
        <c:ser>
          <c:idx val="1"/>
          <c:order val="1"/>
          <c:tx>
            <c:strRef>
              <c:f>cfr!$BF$3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(cfr!$BK$1,cfr!$BL$1)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(cfr!$BK$3,cfr!$BL$3)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A4-C040-87BA-A69A5A48C3F5}"/>
            </c:ext>
          </c:extLst>
        </c:ser>
        <c:ser>
          <c:idx val="2"/>
          <c:order val="2"/>
          <c:tx>
            <c:strRef>
              <c:f>cfr!$BF$4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(cfr!$BK$1,cfr!$BL$1)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(cfr!$BK$4,cfr!$BL$4)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8FA4-C040-87BA-A69A5A48C3F5}"/>
            </c:ext>
          </c:extLst>
        </c:ser>
        <c:ser>
          <c:idx val="3"/>
          <c:order val="3"/>
          <c:tx>
            <c:strRef>
              <c:f>cfr!$BF$5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(cfr!$BK$1,cfr!$BL$1)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(cfr!$BK$5,cfr!$BL$5)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8FA4-C040-87BA-A69A5A48C3F5}"/>
            </c:ext>
          </c:extLst>
        </c:ser>
        <c:ser>
          <c:idx val="4"/>
          <c:order val="4"/>
          <c:tx>
            <c:strRef>
              <c:f>cfr!$BF$6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(cfr!$BK$1,cfr!$BL$1)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(cfr!$BK$6,cfr!$BL$6)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8FA4-C040-87BA-A69A5A48C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CD20 in nodules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cfr!$BF$2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(cfr!$BM$1,cfr!$BN$1)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(cfr!$BM$2,cfr!$BN$2)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FE-BD42-A3D5-A257A0157ECF}"/>
            </c:ext>
          </c:extLst>
        </c:ser>
        <c:ser>
          <c:idx val="1"/>
          <c:order val="1"/>
          <c:tx>
            <c:strRef>
              <c:f>cfr!$BF$3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(cfr!$BM$1,cfr!$BN$1)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(cfr!$BM$3,cfr!$BN$3)</c:f>
              <c:numCache>
                <c:formatCode>General</c:formatCode>
                <c:ptCount val="2"/>
                <c:pt idx="0">
                  <c:v>16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FE-BD42-A3D5-A257A0157ECF}"/>
            </c:ext>
          </c:extLst>
        </c:ser>
        <c:ser>
          <c:idx val="2"/>
          <c:order val="2"/>
          <c:tx>
            <c:strRef>
              <c:f>cfr!$BF$4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(cfr!$BM$1,cfr!$BN$1)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(cfr!$BM$4,cfr!$BN$4)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EAFE-BD42-A3D5-A257A0157ECF}"/>
            </c:ext>
          </c:extLst>
        </c:ser>
        <c:ser>
          <c:idx val="3"/>
          <c:order val="3"/>
          <c:tx>
            <c:strRef>
              <c:f>cfr!$BF$5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(cfr!$BM$1,cfr!$BN$1)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(cfr!$BM$5,cfr!$BN$5)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EAFE-BD42-A3D5-A257A0157ECF}"/>
            </c:ext>
          </c:extLst>
        </c:ser>
        <c:ser>
          <c:idx val="4"/>
          <c:order val="4"/>
          <c:tx>
            <c:strRef>
              <c:f>cfr!$BF$6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(cfr!$BM$1,cfr!$BN$1)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(cfr!$BM$6,cfr!$BN$6)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EAFE-BD42-A3D5-A257A0157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Basket weave hyperkeratosis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(cfr!$F$1,cfr!$G$1)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(cfr!$F$2,cfr!$G$2)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4-9F48-9575-C3A21F4D8AEA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(cfr!$F$1,cfr!$G$1)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(cfr!$F$3,cfr!$G$3)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34-9F48-9575-C3A21F4D8AEA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(cfr!$F$1,cfr!$G$1)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(cfr!$F$4,cfr!$G$4)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34-9F48-9575-C3A21F4D8AEA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(cfr!$F$1,cfr!$G$1)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(cfr!$F$5,cfr!$G$5)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34-9F48-9575-C3A21F4D8AEA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(cfr!$F$1,cfr!$G$1)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(cfr!$F$6,cfr!$G$6)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EE34-9F48-9575-C3A21F4D8A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Compact hyperkeratosis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(cfr!$H$1,cfr!$I$1)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(cfr!$H$2,cfr!$I$2)</c:f>
              <c:numCache>
                <c:formatCode>General</c:formatCode>
                <c:ptCount val="2"/>
                <c:pt idx="0">
                  <c:v>14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16-8B4F-AF23-B6C6B9F7A15B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(cfr!$H$1,cfr!$I$1)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(cfr!$H$3,cfr!$I$3)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16-8B4F-AF23-B6C6B9F7A15B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(cfr!$H$1,cfr!$I$1)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(cfr!$H$4,cfr!$I$4)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16-8B4F-AF23-B6C6B9F7A15B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(cfr!$H$1,cfr!$I$1)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(cfr!$H$5,cfr!$I$5)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16-8B4F-AF23-B6C6B9F7A15B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(cfr!$H$1,cfr!$I$1)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(cfr!$H$6,cfr!$I$6)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1B16-8B4F-AF23-B6C6B9F7A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Parakeratosis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cfr!$J$1:$K$1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cfr!$J$2:$K$2</c:f>
              <c:numCache>
                <c:formatCode>General</c:formatCode>
                <c:ptCount val="2"/>
                <c:pt idx="0">
                  <c:v>18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8-466C-9D52-32DCDBDB99C0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cfr!$J$1:$K$1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cfr!$J$3:$K$3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8-466C-9D52-32DCDBDB99C0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cfr!$J$1:$K$1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cfr!$J$4:$K$4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70C8-466C-9D52-32DCDBDB99C0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cfr!$J$1:$K$1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cfr!$J$5:$K$5</c:f>
              <c:numCache>
                <c:formatCode>General</c:formatCode>
                <c:ptCount val="2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C8-466C-9D52-32DCDBDB99C0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cfr!$J$1:$K$1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cfr!$J$6:$K$6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70C8-466C-9D52-32DCDBDB9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Hyperplasia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(cfr!$L$1,cfr!$M$1)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(cfr!$L$2,cfr!$M$2)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C9BB-4A85-A773-9EECDA8BE81B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(cfr!$L$1,cfr!$M$1)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(cfr!$L$3,cfr!$M$3)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BB-4A85-A773-9EECDA8BE81B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(cfr!$L$1,cfr!$M$1)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(cfr!$L$4,cfr!$M$4)</c:f>
              <c:numCache>
                <c:formatCode>General</c:formatCode>
                <c:ptCount val="2"/>
                <c:pt idx="0">
                  <c:v>16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BB-4A85-A773-9EECDA8BE81B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(cfr!$L$1,cfr!$M$1)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(cfr!$L$5,cfr!$M$5)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BB-4A85-A773-9EECDA8BE81B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(cfr!$L$1,cfr!$M$1)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(cfr!$L$6,cfr!$M$6)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C9BB-4A85-A773-9EECDA8BE8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Spongiosis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(cfr!$N$1,cfr!$O$1)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(cfr!$N$2,cfr!$O$2)</c:f>
              <c:numCache>
                <c:formatCode>General</c:formatCode>
                <c:ptCount val="2"/>
                <c:pt idx="0">
                  <c:v>15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26-D741-8525-73151E005736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(cfr!$N$1,cfr!$O$1)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(cfr!$N$3,cfr!$O$3)</c:f>
              <c:numCache>
                <c:formatCode>General</c:formatCode>
                <c:ptCount val="2"/>
                <c:pt idx="0">
                  <c:v>4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26-D741-8525-73151E005736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(cfr!$N$1,cfr!$O$1)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(cfr!$N$4,cfr!$O$4)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0426-D741-8525-73151E005736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(cfr!$N$1,cfr!$O$1)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(cfr!$N$5,cfr!$O$5)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0426-D741-8525-73151E005736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(cfr!$N$1,cfr!$O$1)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(cfr!$N$6,cfr!$O$6)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0426-D741-8525-73151E0057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Inflammation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(cfr!$P$1,cfr!$Q$1)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(cfr!$P$2,cfr!$Q$2)</c:f>
              <c:numCache>
                <c:formatCode>General</c:formatCode>
                <c:ptCount val="2"/>
                <c:pt idx="0">
                  <c:v>18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35-3544-901D-1217726A9CC9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(cfr!$P$1,cfr!$Q$1)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(cfr!$P$3,cfr!$Q$3)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35-3544-901D-1217726A9CC9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(cfr!$P$1,cfr!$Q$1)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(cfr!$P$4,cfr!$Q$4)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AD35-3544-901D-1217726A9CC9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(cfr!$P$1,cfr!$Q$1)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(cfr!$P$5,cfr!$Q$5)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AD35-3544-901D-1217726A9CC9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(cfr!$P$1,cfr!$Q$1)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(cfr!$P$6,cfr!$Q$6)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AD35-3544-901D-1217726A9C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it-IT"/>
              <a:t>Epidermotropism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cfr!$A$2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(cfr!$R$1,cfr!$S$1)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(cfr!$R$2,cfr!$S$2)</c:f>
              <c:numCache>
                <c:formatCode>General</c:formatCode>
                <c:ptCount val="2"/>
                <c:pt idx="0">
                  <c:v>9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0A-4B68-AC0B-9095DFDBE02D}"/>
            </c:ext>
          </c:extLst>
        </c:ser>
        <c:ser>
          <c:idx val="1"/>
          <c:order val="1"/>
          <c:tx>
            <c:strRef>
              <c:f>cfr!$A$3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(cfr!$R$1,cfr!$S$1)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(cfr!$R$3,cfr!$S$3)</c:f>
              <c:numCache>
                <c:formatCode>General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0A-4B68-AC0B-9095DFDBE02D}"/>
            </c:ext>
          </c:extLst>
        </c:ser>
        <c:ser>
          <c:idx val="2"/>
          <c:order val="2"/>
          <c:tx>
            <c:strRef>
              <c:f>cfr!$A$4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(cfr!$R$1,cfr!$S$1)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(cfr!$R$4,cfr!$S$4)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0A-4B68-AC0B-9095DFDBE02D}"/>
            </c:ext>
          </c:extLst>
        </c:ser>
        <c:ser>
          <c:idx val="3"/>
          <c:order val="3"/>
          <c:tx>
            <c:strRef>
              <c:f>cfr!$A$5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(cfr!$R$1,cfr!$S$1)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(cfr!$R$5,cfr!$S$5)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920A-4B68-AC0B-9095DFDBE02D}"/>
            </c:ext>
          </c:extLst>
        </c:ser>
        <c:ser>
          <c:idx val="4"/>
          <c:order val="4"/>
          <c:tx>
            <c:strRef>
              <c:f>cfr!$A$6</c:f>
              <c:strCache>
                <c:ptCount val="1"/>
                <c:pt idx="0">
                  <c:v>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(cfr!$R$1,cfr!$S$1)</c:f>
              <c:strCache>
                <c:ptCount val="2"/>
                <c:pt idx="0">
                  <c:v>CAT</c:v>
                </c:pt>
                <c:pt idx="1">
                  <c:v>DOG</c:v>
                </c:pt>
              </c:strCache>
            </c:strRef>
          </c:cat>
          <c:val>
            <c:numRef>
              <c:f>(cfr!$R$6,cfr!$S$6)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920A-4B68-AC0B-9095DFDBE0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77573919"/>
        <c:axId val="1554941503"/>
      </c:barChart>
      <c:catAx>
        <c:axId val="15775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54941503"/>
        <c:crosses val="autoZero"/>
        <c:auto val="1"/>
        <c:lblAlgn val="ctr"/>
        <c:lblOffset val="100"/>
        <c:noMultiLvlLbl val="0"/>
      </c:catAx>
      <c:valAx>
        <c:axId val="1554941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IT"/>
          </a:p>
        </c:txPr>
        <c:crossAx val="1577573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7611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48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715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6433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6885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4978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9220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188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4311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795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8334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F947E-6ECA-45D2-A05C-568DDD39E117}" type="datetimeFigureOut">
              <a:rPr lang="it-IT" smtClean="0"/>
              <a:t>01/01/22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1CD63-CEE2-4764-BE87-A10FF19510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937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4.xml"/><Relationship Id="rId4" Type="http://schemas.openxmlformats.org/officeDocument/2006/relationships/chart" Target="../charts/char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88B881E5-7F0E-4392-8661-AAF4ACDA82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1389302"/>
              </p:ext>
            </p:extLst>
          </p:nvPr>
        </p:nvGraphicFramePr>
        <p:xfrm>
          <a:off x="129209" y="141269"/>
          <a:ext cx="4442792" cy="287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B5A97E27-8B85-4210-94CF-CC90652A3B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6886468"/>
              </p:ext>
            </p:extLst>
          </p:nvPr>
        </p:nvGraphicFramePr>
        <p:xfrm>
          <a:off x="4572000" y="141268"/>
          <a:ext cx="4442791" cy="287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fico 1">
            <a:extLst>
              <a:ext uri="{FF2B5EF4-FFF2-40B4-BE49-F238E27FC236}">
                <a16:creationId xmlns:a16="http://schemas.microsoft.com/office/drawing/2014/main" id="{81C74F02-1D13-9D4A-BF5C-C33B8572BA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29562"/>
              </p:ext>
            </p:extLst>
          </p:nvPr>
        </p:nvGraphicFramePr>
        <p:xfrm>
          <a:off x="129209" y="3260676"/>
          <a:ext cx="4442791" cy="287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afico 2">
            <a:extLst>
              <a:ext uri="{FF2B5EF4-FFF2-40B4-BE49-F238E27FC236}">
                <a16:creationId xmlns:a16="http://schemas.microsoft.com/office/drawing/2014/main" id="{581FCA41-71AC-7447-928A-AD3F31A82F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6994635"/>
              </p:ext>
            </p:extLst>
          </p:nvPr>
        </p:nvGraphicFramePr>
        <p:xfrm>
          <a:off x="4571999" y="3260676"/>
          <a:ext cx="4442791" cy="287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1E41100D-7278-6E46-8869-8496515B7CB8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0B9A256-2441-BB4C-A20A-83412EA9C897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3F55EF-109F-6D48-BCBD-20B25635D39F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E80F340-9315-CC40-974D-101D2449B0A4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BB2BEF-5BC0-6E48-9480-E3E4D8A228A5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099714-BDE0-A54A-8415-C9739D56A438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6309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15E0DDBD-A34F-42E1-AD38-56E9DFB5CE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266334"/>
              </p:ext>
            </p:extLst>
          </p:nvPr>
        </p:nvGraphicFramePr>
        <p:xfrm>
          <a:off x="198784" y="315832"/>
          <a:ext cx="42539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65AE3D35-F817-474D-8C91-FEEA045B6C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5229719"/>
              </p:ext>
            </p:extLst>
          </p:nvPr>
        </p:nvGraphicFramePr>
        <p:xfrm>
          <a:off x="4890052" y="315832"/>
          <a:ext cx="42539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1">
            <a:extLst>
              <a:ext uri="{FF2B5EF4-FFF2-40B4-BE49-F238E27FC236}">
                <a16:creationId xmlns:a16="http://schemas.microsoft.com/office/drawing/2014/main" id="{5B268FB2-15DA-844A-971C-6A45AA3958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6871807"/>
              </p:ext>
            </p:extLst>
          </p:nvPr>
        </p:nvGraphicFramePr>
        <p:xfrm>
          <a:off x="198784" y="3240157"/>
          <a:ext cx="42539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2">
            <a:extLst>
              <a:ext uri="{FF2B5EF4-FFF2-40B4-BE49-F238E27FC236}">
                <a16:creationId xmlns:a16="http://schemas.microsoft.com/office/drawing/2014/main" id="{906794A7-2F22-874D-9ACC-1DF9FF1DCD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8134748"/>
              </p:ext>
            </p:extLst>
          </p:nvPr>
        </p:nvGraphicFramePr>
        <p:xfrm>
          <a:off x="4890052" y="3218058"/>
          <a:ext cx="418934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33C3E1A-64F5-2B4D-809A-4FAFD6F06131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4F0AA90-29F4-6348-B4EE-79252EFF8FE0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2FEB48B-4A0D-E142-B4AD-E1D61F46DC8E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BA65BF3-6139-2549-BFCD-372DFDF047C0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9BAA494-EE16-334D-9C01-D09B7C4E0B20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B93EF0-325C-424B-B937-3EE49421BD98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6760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D343A471-5E0C-43AE-B0B2-590A5F6F65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4172204"/>
              </p:ext>
            </p:extLst>
          </p:nvPr>
        </p:nvGraphicFramePr>
        <p:xfrm>
          <a:off x="335987" y="386565"/>
          <a:ext cx="3785908" cy="273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D5AF99A2-09D8-441C-B263-CB98392B58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28519"/>
              </p:ext>
            </p:extLst>
          </p:nvPr>
        </p:nvGraphicFramePr>
        <p:xfrm>
          <a:off x="4731027" y="386565"/>
          <a:ext cx="3876260" cy="273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2">
            <a:extLst>
              <a:ext uri="{FF2B5EF4-FFF2-40B4-BE49-F238E27FC236}">
                <a16:creationId xmlns:a16="http://schemas.microsoft.com/office/drawing/2014/main" id="{4D5E29E0-A451-484E-9AE9-70CB7B7D54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8778313"/>
              </p:ext>
            </p:extLst>
          </p:nvPr>
        </p:nvGraphicFramePr>
        <p:xfrm>
          <a:off x="335987" y="3211831"/>
          <a:ext cx="3785908" cy="273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3">
            <a:extLst>
              <a:ext uri="{FF2B5EF4-FFF2-40B4-BE49-F238E27FC236}">
                <a16:creationId xmlns:a16="http://schemas.microsoft.com/office/drawing/2014/main" id="{FEEFEE70-1665-1D4C-A30D-39245D5553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903291"/>
              </p:ext>
            </p:extLst>
          </p:nvPr>
        </p:nvGraphicFramePr>
        <p:xfrm>
          <a:off x="4731027" y="3211830"/>
          <a:ext cx="3876260" cy="273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84691B8E-A2E9-E34D-B06C-ABE18EE7DEB3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09626A-CE5D-D745-A9F6-A4130B9025E0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ADAC92A-0DCF-1C46-90BC-BDFD9E5A7486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EAA9716-F61C-AD47-A3CF-3DC424EAA6E2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B47AE5-03E6-3B44-884D-D2D0364A5EE4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12EBCE6-6E01-564F-B56D-4B712821FC5D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14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AE93815F-5A12-4A12-9994-59708FEE21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917791"/>
              </p:ext>
            </p:extLst>
          </p:nvPr>
        </p:nvGraphicFramePr>
        <p:xfrm>
          <a:off x="578824" y="322445"/>
          <a:ext cx="3824211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08474E7D-D632-4C66-B22B-55A1316E82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599779"/>
              </p:ext>
            </p:extLst>
          </p:nvPr>
        </p:nvGraphicFramePr>
        <p:xfrm>
          <a:off x="4946297" y="339794"/>
          <a:ext cx="3824212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1">
            <a:extLst>
              <a:ext uri="{FF2B5EF4-FFF2-40B4-BE49-F238E27FC236}">
                <a16:creationId xmlns:a16="http://schemas.microsoft.com/office/drawing/2014/main" id="{8A907D55-C94E-944B-BB6C-0C35BD963A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257866"/>
              </p:ext>
            </p:extLst>
          </p:nvPr>
        </p:nvGraphicFramePr>
        <p:xfrm>
          <a:off x="578824" y="3212413"/>
          <a:ext cx="3824212" cy="2750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2">
            <a:extLst>
              <a:ext uri="{FF2B5EF4-FFF2-40B4-BE49-F238E27FC236}">
                <a16:creationId xmlns:a16="http://schemas.microsoft.com/office/drawing/2014/main" id="{53A3D11C-6F74-3744-9229-46AD70DFC9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9247664"/>
              </p:ext>
            </p:extLst>
          </p:nvPr>
        </p:nvGraphicFramePr>
        <p:xfrm>
          <a:off x="4946297" y="3212413"/>
          <a:ext cx="3824212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2EA21278-73DC-B349-A0D4-3C06005CBDDA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026E02-B94A-9649-A03A-B46634F0F0D1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E22C40F-F63D-0F40-9032-5E06BFEE7886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F2D521C-EA28-6E4D-AF12-DBEED362863E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F36C61-D45C-9A4A-8D32-6600D6399545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08FF20-4B88-AF4E-A3A7-972C9A24D464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6843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DD15A94B-AFE6-4F1B-8E58-00D5EE5BC4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115385"/>
              </p:ext>
            </p:extLst>
          </p:nvPr>
        </p:nvGraphicFramePr>
        <p:xfrm>
          <a:off x="234441" y="157435"/>
          <a:ext cx="4178534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93850A7A-D4DF-4C21-A4BC-D91455415B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970606"/>
              </p:ext>
            </p:extLst>
          </p:nvPr>
        </p:nvGraphicFramePr>
        <p:xfrm>
          <a:off x="4711149" y="157435"/>
          <a:ext cx="4281446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1">
            <a:extLst>
              <a:ext uri="{FF2B5EF4-FFF2-40B4-BE49-F238E27FC236}">
                <a16:creationId xmlns:a16="http://schemas.microsoft.com/office/drawing/2014/main" id="{7A8D010C-DCA2-3E41-A6E5-E59D89CF19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047355"/>
              </p:ext>
            </p:extLst>
          </p:nvPr>
        </p:nvGraphicFramePr>
        <p:xfrm>
          <a:off x="264260" y="3182641"/>
          <a:ext cx="4108959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2">
            <a:extLst>
              <a:ext uri="{FF2B5EF4-FFF2-40B4-BE49-F238E27FC236}">
                <a16:creationId xmlns:a16="http://schemas.microsoft.com/office/drawing/2014/main" id="{D7111C06-A871-0F4B-A8A5-E0339BC25A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197202"/>
              </p:ext>
            </p:extLst>
          </p:nvPr>
        </p:nvGraphicFramePr>
        <p:xfrm>
          <a:off x="4778524" y="3182641"/>
          <a:ext cx="4061460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0EBA853-7D23-4E44-9D4E-9AE8317EE774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6067AD9-5DBE-8348-B0C1-5F9A8A9DCA76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70C99B7-B2D3-984F-8791-94491682336A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44FB0A-FBE8-4D4D-8F49-E68065272F98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D96A97C-1570-D44A-B6C0-0F2DCFC4E7E0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42B41C1-83B5-FA4E-8199-288E9B059F1A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688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3432D286-FE44-4909-86AC-FAF5551932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817294"/>
              </p:ext>
            </p:extLst>
          </p:nvPr>
        </p:nvGraphicFramePr>
        <p:xfrm>
          <a:off x="317737" y="357955"/>
          <a:ext cx="3985904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A84BF420-2292-4B25-93E4-D42796394E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360616"/>
              </p:ext>
            </p:extLst>
          </p:nvPr>
        </p:nvGraphicFramePr>
        <p:xfrm>
          <a:off x="4840359" y="357955"/>
          <a:ext cx="3985904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1">
            <a:extLst>
              <a:ext uri="{FF2B5EF4-FFF2-40B4-BE49-F238E27FC236}">
                <a16:creationId xmlns:a16="http://schemas.microsoft.com/office/drawing/2014/main" id="{8E670CF9-FC7B-0743-ABD4-EE44A509EC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731994"/>
              </p:ext>
            </p:extLst>
          </p:nvPr>
        </p:nvGraphicFramePr>
        <p:xfrm>
          <a:off x="317735" y="3134637"/>
          <a:ext cx="3985904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2">
            <a:extLst>
              <a:ext uri="{FF2B5EF4-FFF2-40B4-BE49-F238E27FC236}">
                <a16:creationId xmlns:a16="http://schemas.microsoft.com/office/drawing/2014/main" id="{033735E8-5495-324A-8AAE-97C84C0DD9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8959229"/>
              </p:ext>
            </p:extLst>
          </p:nvPr>
        </p:nvGraphicFramePr>
        <p:xfrm>
          <a:off x="4840359" y="3134637"/>
          <a:ext cx="3985904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E372577-1774-914B-BAA0-3DDA456DA9A6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AB01D90-F561-BD41-BFE5-4123C5D242EC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6F8EBF2-C16C-0A4F-91EB-266A82F786E0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E810C5-3437-3640-8F61-565E3035090A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3CC9738-77FD-8745-B98F-5000B27D471C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F93CAAB-DBD1-9B4A-A443-E38F7004242F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866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9DDCDC37-2F78-44C7-AC96-1AD2B0A8FE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8762895"/>
              </p:ext>
            </p:extLst>
          </p:nvPr>
        </p:nvGraphicFramePr>
        <p:xfrm>
          <a:off x="147552" y="161585"/>
          <a:ext cx="4166031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BF8E229C-B199-4A0A-8CAC-1EDCC218C7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362887"/>
              </p:ext>
            </p:extLst>
          </p:nvPr>
        </p:nvGraphicFramePr>
        <p:xfrm>
          <a:off x="4739567" y="161585"/>
          <a:ext cx="4166031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1">
            <a:extLst>
              <a:ext uri="{FF2B5EF4-FFF2-40B4-BE49-F238E27FC236}">
                <a16:creationId xmlns:a16="http://schemas.microsoft.com/office/drawing/2014/main" id="{7FD08D05-1DA5-B44C-8523-999AFD0A59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849244"/>
              </p:ext>
            </p:extLst>
          </p:nvPr>
        </p:nvGraphicFramePr>
        <p:xfrm>
          <a:off x="134743" y="2912405"/>
          <a:ext cx="4166031" cy="300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2">
            <a:extLst>
              <a:ext uri="{FF2B5EF4-FFF2-40B4-BE49-F238E27FC236}">
                <a16:creationId xmlns:a16="http://schemas.microsoft.com/office/drawing/2014/main" id="{CDE60ECB-7096-BA4E-A7DC-E5E5B591DC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8261907"/>
              </p:ext>
            </p:extLst>
          </p:nvPr>
        </p:nvGraphicFramePr>
        <p:xfrm>
          <a:off x="4804870" y="2912405"/>
          <a:ext cx="4075180" cy="300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EC537DC6-63D0-5549-9AD1-218F8D9063B5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42181C-58E5-7A4E-BA40-3F4CF06FF414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B880F7-297D-854F-8C5F-808662B75932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E2E927A-382F-0644-8D58-2608D75AA42F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E5770D-3AAE-2A48-A820-9AF2BE71F7E0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A09A31-DD00-FA4B-BF48-A0FD921B2337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0735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DC29F91-FB9E-BE42-B6AF-B276FD16D8FB}"/>
              </a:ext>
            </a:extLst>
          </p:cNvPr>
          <p:cNvGrpSpPr/>
          <p:nvPr/>
        </p:nvGrpSpPr>
        <p:grpSpPr>
          <a:xfrm>
            <a:off x="2350604" y="6468709"/>
            <a:ext cx="4123909" cy="277001"/>
            <a:chOff x="1504453" y="6394943"/>
            <a:chExt cx="4123909" cy="2770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9754A0D-29F5-C84C-8988-0CC0A0D91EE9}"/>
                </a:ext>
              </a:extLst>
            </p:cNvPr>
            <p:cNvSpPr txBox="1"/>
            <p:nvPr/>
          </p:nvSpPr>
          <p:spPr>
            <a:xfrm>
              <a:off x="1504453" y="6394945"/>
              <a:ext cx="739305" cy="276999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0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3FAA021-BD0B-494E-9085-FA658C8710E1}"/>
                </a:ext>
              </a:extLst>
            </p:cNvPr>
            <p:cNvSpPr txBox="1"/>
            <p:nvPr/>
          </p:nvSpPr>
          <p:spPr>
            <a:xfrm>
              <a:off x="2350604" y="6394945"/>
              <a:ext cx="739305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8DA2762-6E08-9543-9261-7B59B4B43DCC}"/>
                </a:ext>
              </a:extLst>
            </p:cNvPr>
            <p:cNvSpPr txBox="1"/>
            <p:nvPr/>
          </p:nvSpPr>
          <p:spPr>
            <a:xfrm>
              <a:off x="3196755" y="6394944"/>
              <a:ext cx="739305" cy="27699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D2D708F-0235-7E4C-92EE-ABB339159DEA}"/>
                </a:ext>
              </a:extLst>
            </p:cNvPr>
            <p:cNvSpPr txBox="1"/>
            <p:nvPr/>
          </p:nvSpPr>
          <p:spPr>
            <a:xfrm>
              <a:off x="4042906" y="6394944"/>
              <a:ext cx="739305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Score 3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C0D9EF-39EB-B14C-94B5-A1F749265C0E}"/>
                </a:ext>
              </a:extLst>
            </p:cNvPr>
            <p:cNvSpPr txBox="1"/>
            <p:nvPr/>
          </p:nvSpPr>
          <p:spPr>
            <a:xfrm>
              <a:off x="4889057" y="6394943"/>
              <a:ext cx="739305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Null</a:t>
              </a:r>
            </a:p>
          </p:txBody>
        </p:sp>
      </p:grpSp>
      <p:graphicFrame>
        <p:nvGraphicFramePr>
          <p:cNvPr id="10" name="Grafico 1">
            <a:extLst>
              <a:ext uri="{FF2B5EF4-FFF2-40B4-BE49-F238E27FC236}">
                <a16:creationId xmlns:a16="http://schemas.microsoft.com/office/drawing/2014/main" id="{E21A1100-885D-D54D-9272-03BF04DAF9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1403039"/>
              </p:ext>
            </p:extLst>
          </p:nvPr>
        </p:nvGraphicFramePr>
        <p:xfrm>
          <a:off x="2577454" y="1642850"/>
          <a:ext cx="3989092" cy="275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08220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129</Words>
  <Application>Microsoft Macintosh PowerPoint</Application>
  <PresentationFormat>On-screen Show (4:3)</PresentationFormat>
  <Paragraphs>69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Martini</dc:creator>
  <cp:lastModifiedBy>Luca Aresu</cp:lastModifiedBy>
  <cp:revision>10</cp:revision>
  <dcterms:created xsi:type="dcterms:W3CDTF">2022-01-01T09:21:35Z</dcterms:created>
  <dcterms:modified xsi:type="dcterms:W3CDTF">2022-01-01T18:50:59Z</dcterms:modified>
</cp:coreProperties>
</file>