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89" r:id="rId3"/>
    <p:sldId id="297" r:id="rId4"/>
    <p:sldId id="298" r:id="rId5"/>
    <p:sldId id="300" r:id="rId6"/>
    <p:sldId id="301" r:id="rId7"/>
    <p:sldId id="291" r:id="rId8"/>
    <p:sldId id="293" r:id="rId9"/>
    <p:sldId id="295" r:id="rId10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711"/>
  </p:normalViewPr>
  <p:slideViewPr>
    <p:cSldViewPr snapToGrid="0">
      <p:cViewPr>
        <p:scale>
          <a:sx n="66" d="100"/>
          <a:sy n="66" d="100"/>
        </p:scale>
        <p:origin x="2213" y="-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56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3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89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33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78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7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4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01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139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3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C7EEF-989F-43E7-9370-438F15E8B2C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9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25A02C-6E9A-473A-7B25-10031346260F}"/>
              </a:ext>
            </a:extLst>
          </p:cNvPr>
          <p:cNvSpPr txBox="1"/>
          <p:nvPr/>
        </p:nvSpPr>
        <p:spPr>
          <a:xfrm>
            <a:off x="636450" y="682435"/>
            <a:ext cx="6788257" cy="3464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Supporting data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Isolation of a novel </a:t>
            </a:r>
            <a:r>
              <a:rPr lang="en-US" sz="1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Pythium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species, </a:t>
            </a:r>
            <a:r>
              <a:rPr lang="en-US" sz="1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P. </a:t>
            </a:r>
            <a:r>
              <a:rPr lang="en-US" sz="14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thermoculicivorax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</a:t>
            </a:r>
            <a:r>
              <a:rPr lang="en-US" sz="1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Trichoderma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sp. </a:t>
            </a:r>
            <a:r>
              <a:rPr lang="en-US" sz="1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rom natural enzootic mosquito larval infections </a:t>
            </a:r>
            <a:endParaRPr lang="en-US" sz="1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Ross Joseph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Constance Darrisaw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400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Aaron Lloyd</a:t>
            </a:r>
            <a:r>
              <a:rPr lang="en-US" sz="1400" kern="1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David Hoel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Nemat O. Keyhani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Department of Biological Sciences, University of Illinois, Chicago, IL, 60607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Lee County Mosquito Control District, Lehigh Acres, FL 33971</a:t>
            </a:r>
            <a:endParaRPr lang="en-US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62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B30270-5BA7-C205-D028-24EA7AB73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0682" y="237704"/>
            <a:ext cx="7772400" cy="58716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4FF04E-380A-1636-B4C4-47F9E456647F}"/>
              </a:ext>
            </a:extLst>
          </p:cNvPr>
          <p:cNvSpPr txBox="1"/>
          <p:nvPr/>
        </p:nvSpPr>
        <p:spPr>
          <a:xfrm>
            <a:off x="197440" y="6697233"/>
            <a:ext cx="7574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Figure S1.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Zoospores imaged in culture (A-D). (A and B) Zoospore body. (C and D) Zoospores with flagella visible (indicated by arrows).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93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DF0248-F8E2-EB88-0522-698749691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706612"/>
              </p:ext>
            </p:extLst>
          </p:nvPr>
        </p:nvGraphicFramePr>
        <p:xfrm>
          <a:off x="414579" y="891936"/>
          <a:ext cx="6943241" cy="7465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6395">
                  <a:extLst>
                    <a:ext uri="{9D8B030D-6E8A-4147-A177-3AD203B41FA5}">
                      <a16:colId xmlns:a16="http://schemas.microsoft.com/office/drawing/2014/main" val="4177492005"/>
                    </a:ext>
                  </a:extLst>
                </a:gridCol>
                <a:gridCol w="2934272">
                  <a:extLst>
                    <a:ext uri="{9D8B030D-6E8A-4147-A177-3AD203B41FA5}">
                      <a16:colId xmlns:a16="http://schemas.microsoft.com/office/drawing/2014/main" val="4076983940"/>
                    </a:ext>
                  </a:extLst>
                </a:gridCol>
                <a:gridCol w="2198590">
                  <a:extLst>
                    <a:ext uri="{9D8B030D-6E8A-4147-A177-3AD203B41FA5}">
                      <a16:colId xmlns:a16="http://schemas.microsoft.com/office/drawing/2014/main" val="209530724"/>
                    </a:ext>
                  </a:extLst>
                </a:gridCol>
                <a:gridCol w="983984">
                  <a:extLst>
                    <a:ext uri="{9D8B030D-6E8A-4147-A177-3AD203B41FA5}">
                      <a16:colId xmlns:a16="http://schemas.microsoft.com/office/drawing/2014/main" val="134667379"/>
                    </a:ext>
                  </a:extLst>
                </a:gridCol>
              </a:tblGrid>
              <a:tr h="25643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Larval instar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63710821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9/27/2021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Pullman St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84709707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9/28/2021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Hibiscus Ave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7362156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9/28/2021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East 6th St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245878129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10/11/2021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Buckingham Exceptional Student Center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-pupae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65391116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Weeks Fish Camp 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91733451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Weeks Fish Camp 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072401753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Renaissance Blvd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14734766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Gulfstream Pkwy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9816258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Gulfstream Pkwy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999263760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11/9/2021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Island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22758907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11/9/2021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Island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883692825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5/9/2022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Lehigh Golf Course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0973895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5/24/2022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Skates Circle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45611259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6/25/2022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Cypress RV Resort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383104179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6/24/2022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Sunset Road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77718421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6/29/2022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Pangola Drive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341805210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7/26/2022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Greenbriar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08754541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8/8/2022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Connie and 22nd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nigripalpus, interrogator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782663930"/>
                  </a:ext>
                </a:extLst>
              </a:tr>
              <a:tr h="2564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8/26/2022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Mercedes Ct*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188746269"/>
                  </a:ext>
                </a:extLst>
              </a:tr>
              <a:tr h="2564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11/15/2022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Nursery Ln**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045805803"/>
                  </a:ext>
                </a:extLst>
              </a:tr>
              <a:tr h="2564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11/15/2022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Angus Ln**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586179416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12/9/2022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23rd St SW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sp.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2-3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586210284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Park Road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050352357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21st St SW tires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381440455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Galt Island Preserve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248118536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 Head Cayo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533027786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SW 39th Ave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298505563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21st St SW- bucket only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154992525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21st St SW- bucket only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albopictus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071913604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Lehigh Golf Course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00666666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9/19/2023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Lee County Mosquito Control District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9527667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379F62A9-EEDE-4248-46F1-88185FEBE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579" y="374079"/>
            <a:ext cx="7028481" cy="931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S1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Locations where infected larvae were noted. Rows in </a:t>
            </a:r>
            <a:r>
              <a:rPr kumimoji="0" lang="en-US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bold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denote locations sampled for pathogen isolation from infected larvae.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kumimoji="0" lang="en-US" altLang="en-US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Pythium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isolated from this location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</a:t>
            </a:r>
            <a:r>
              <a:rPr kumimoji="0" lang="en-US" altLang="en-US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isolated from this location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98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C97588-6C95-7A61-D7A0-A04061789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83341"/>
              </p:ext>
            </p:extLst>
          </p:nvPr>
        </p:nvGraphicFramePr>
        <p:xfrm>
          <a:off x="499820" y="1909913"/>
          <a:ext cx="6772759" cy="1642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8465">
                  <a:extLst>
                    <a:ext uri="{9D8B030D-6E8A-4147-A177-3AD203B41FA5}">
                      <a16:colId xmlns:a16="http://schemas.microsoft.com/office/drawing/2014/main" val="3645094007"/>
                    </a:ext>
                  </a:extLst>
                </a:gridCol>
                <a:gridCol w="3766088">
                  <a:extLst>
                    <a:ext uri="{9D8B030D-6E8A-4147-A177-3AD203B41FA5}">
                      <a16:colId xmlns:a16="http://schemas.microsoft.com/office/drawing/2014/main" val="4001598847"/>
                    </a:ext>
                  </a:extLst>
                </a:gridCol>
                <a:gridCol w="1538206">
                  <a:extLst>
                    <a:ext uri="{9D8B030D-6E8A-4147-A177-3AD203B41FA5}">
                      <a16:colId xmlns:a16="http://schemas.microsoft.com/office/drawing/2014/main" val="34511314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Sequence (5’-3’)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Locus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6296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UN-up18S42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CGTAACAAGGTTTCCGTAGGTGAAC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ITS/LSU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2792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UN-lo28S1220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GTTGTTACACACTCCTTAGCGGAT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ITS/LSU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6281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OomCoxI-Levup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TCAWCWMGATGGCTTTTTTCAAC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COX1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524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Fm85mod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RRHWACKTGACTDATRATACCAAA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COX1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9214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EF1-728F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CATCGAGAAGTTCGAGAAGG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1998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TEF1LLErev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AACTTGCAGGCAATGTGG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9599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fRPB2-5f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GA[T/C]GA[T/C][A/C]G[A/T]GATCA[T/C]TT[T/C]GG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RPB2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0384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fRPB2-7cr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CCCAT[A/G]GCTTG[T/C]TT[A/G]CCCAT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RPB2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969551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7C9ED3FC-342C-9772-B3B9-CCA4451C7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824" y="1529360"/>
            <a:ext cx="62116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S2.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Primers used to amplify loci from </a:t>
            </a:r>
            <a:r>
              <a:rPr kumimoji="0" lang="en-US" altLang="en-US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Pythium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n-US" altLang="en-US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isolates</a:t>
            </a: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474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19863C2-E015-B3DF-E874-2249DB0AF0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662664"/>
              </p:ext>
            </p:extLst>
          </p:nvPr>
        </p:nvGraphicFramePr>
        <p:xfrm>
          <a:off x="1824128" y="2552700"/>
          <a:ext cx="4124144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5442">
                  <a:extLst>
                    <a:ext uri="{9D8B030D-6E8A-4147-A177-3AD203B41FA5}">
                      <a16:colId xmlns:a16="http://schemas.microsoft.com/office/drawing/2014/main" val="4255825264"/>
                    </a:ext>
                  </a:extLst>
                </a:gridCol>
                <a:gridCol w="881866">
                  <a:extLst>
                    <a:ext uri="{9D8B030D-6E8A-4147-A177-3AD203B41FA5}">
                      <a16:colId xmlns:a16="http://schemas.microsoft.com/office/drawing/2014/main" val="2773506338"/>
                    </a:ext>
                  </a:extLst>
                </a:gridCol>
                <a:gridCol w="853418">
                  <a:extLst>
                    <a:ext uri="{9D8B030D-6E8A-4147-A177-3AD203B41FA5}">
                      <a16:colId xmlns:a16="http://schemas.microsoft.com/office/drawing/2014/main" val="2857707574"/>
                    </a:ext>
                  </a:extLst>
                </a:gridCol>
                <a:gridCol w="853418">
                  <a:extLst>
                    <a:ext uri="{9D8B030D-6E8A-4147-A177-3AD203B41FA5}">
                      <a16:colId xmlns:a16="http://schemas.microsoft.com/office/drawing/2014/main" val="297642349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Strain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COX1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726313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rhizo-oryzae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CBS119169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HQ708798.1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HQ643757.2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78633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CBS22694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00944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CBS46175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HQ643489.1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24375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Lev1524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56263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Lev1532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420601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Lev1533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55158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CBS84268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HQ708540.1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98521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folliculosum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CBS22094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HQ708584.1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HQ643540.1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283887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aff. torulosum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BR626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HQ708479.1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88562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aff. torulosum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BR780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HQ708478.1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601819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aff. torulosum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BR897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HQ708477.1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97355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angustatum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CBS52274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HQ708484.1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304859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biforme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UZ00798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KJ995591.1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KJ995585.1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373671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rishiriense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GUCC0007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AB998879.1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AB998878.1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1538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adhaerens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CBS52074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HQ708462.1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HQ643415.1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3502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chondricola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CBS20685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HQ708543.1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632204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inflatum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CBS16868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HQ708610.1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HQ643566.1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936463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CBS69579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14503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Lev1529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401114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Lev1737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07906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CBS254.70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1791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torulosum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CBS316.33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HQ708900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HQ643859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15486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graminicola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CBS327.62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HQ708589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HQ643545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44769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LCMP-P1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LCMP-P1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PP107950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PP262616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3667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Phytophthora infestans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P12022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HQ261335.1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HQ261588.1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3310296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AB6F0658-8DD4-316A-6717-466B3D3B8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9" y="340704"/>
            <a:ext cx="76939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S3.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Genbank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IDs of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Pythium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Phytophthora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and loci used for generating phylogenic trees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974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9DE0B8-0A5A-D87E-D9C4-01F8C5BA5D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494628"/>
              </p:ext>
            </p:extLst>
          </p:nvPr>
        </p:nvGraphicFramePr>
        <p:xfrm>
          <a:off x="1025525" y="2171700"/>
          <a:ext cx="5721349" cy="2857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8022">
                  <a:extLst>
                    <a:ext uri="{9D8B030D-6E8A-4147-A177-3AD203B41FA5}">
                      <a16:colId xmlns:a16="http://schemas.microsoft.com/office/drawing/2014/main" val="2557143213"/>
                    </a:ext>
                  </a:extLst>
                </a:gridCol>
                <a:gridCol w="1209998">
                  <a:extLst>
                    <a:ext uri="{9D8B030D-6E8A-4147-A177-3AD203B41FA5}">
                      <a16:colId xmlns:a16="http://schemas.microsoft.com/office/drawing/2014/main" val="2734797522"/>
                    </a:ext>
                  </a:extLst>
                </a:gridCol>
                <a:gridCol w="970987">
                  <a:extLst>
                    <a:ext uri="{9D8B030D-6E8A-4147-A177-3AD203B41FA5}">
                      <a16:colId xmlns:a16="http://schemas.microsoft.com/office/drawing/2014/main" val="403276048"/>
                    </a:ext>
                  </a:extLst>
                </a:gridCol>
                <a:gridCol w="926171">
                  <a:extLst>
                    <a:ext uri="{9D8B030D-6E8A-4147-A177-3AD203B41FA5}">
                      <a16:colId xmlns:a16="http://schemas.microsoft.com/office/drawing/2014/main" val="3939883738"/>
                    </a:ext>
                  </a:extLst>
                </a:gridCol>
                <a:gridCol w="926171">
                  <a:extLst>
                    <a:ext uri="{9D8B030D-6E8A-4147-A177-3AD203B41FA5}">
                      <a16:colId xmlns:a16="http://schemas.microsoft.com/office/drawing/2014/main" val="275814301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Strain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RPB2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72988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koningii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CBS_979.70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DQ323410.1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AY665703.1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EU248601.1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388320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atroviride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KX538952.1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KX538956.1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KX538954.1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49634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viride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CBS_101526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AY380908.1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AF456904.1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EU248599.1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69035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strigosum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DAOM_166121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DQ083027.1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EU280019.1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AF545556.1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48004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hamatum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B077R7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OQ674371.1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OQ702951.1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OQ676987.1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231817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asperellum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CGMCC_6422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KF425754.1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KF425756.1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KF425755.1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409917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pubescens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DAOM_166162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DQ083016.1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EU279963.1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AF545552.1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402675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virens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GFR9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OQ674375.1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OQ702954.1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OQ676982.1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18534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harzianum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GP_3-1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GU197867.1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OQ026353.1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OQ026382.1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3694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reesei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DAOM:167654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NR_120297.1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KJ713193.1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KJ842213.1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138009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PP125838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799119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PP125839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8199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PP125840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515673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Metarhizium anisopliae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ARSEF_7487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HQ331446.1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DQ463996.2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DQ468370.1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424032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0C244449-A8E2-1E42-2CFE-09E69CF5A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04" y="444314"/>
            <a:ext cx="73019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S4.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Genbank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IDs of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 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altLang="en-US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Metarhizium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and loci used for generating phylogenic trees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827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824887D-DFFA-4F59-4CE6-735B651E1DFF}"/>
              </a:ext>
            </a:extLst>
          </p:cNvPr>
          <p:cNvSpPr/>
          <p:nvPr/>
        </p:nvSpPr>
        <p:spPr>
          <a:xfrm>
            <a:off x="0" y="0"/>
            <a:ext cx="7772400" cy="625642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029 (2)">
            <a:hlinkClick r:id="" action="ppaction://media"/>
            <a:extLst>
              <a:ext uri="{FF2B5EF4-FFF2-40B4-BE49-F238E27FC236}">
                <a16:creationId xmlns:a16="http://schemas.microsoft.com/office/drawing/2014/main" id="{3E385455-899E-42AD-3569-DA8C40D9B0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-6000" contrast="5000"/>
          </a:blip>
          <a:stretch>
            <a:fillRect/>
          </a:stretch>
        </p:blipFill>
        <p:spPr>
          <a:xfrm>
            <a:off x="953755" y="630832"/>
            <a:ext cx="5864889" cy="43983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919559-FA2A-511B-F835-FE44F33855CA}"/>
              </a:ext>
            </a:extLst>
          </p:cNvPr>
          <p:cNvSpPr txBox="1"/>
          <p:nvPr/>
        </p:nvSpPr>
        <p:spPr>
          <a:xfrm>
            <a:off x="2183930" y="6927359"/>
            <a:ext cx="3896028" cy="30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Video S1.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Motile zoospores.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92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93FFF2-1946-3F63-95A8-059F615F8EC2}"/>
              </a:ext>
            </a:extLst>
          </p:cNvPr>
          <p:cNvSpPr/>
          <p:nvPr/>
        </p:nvSpPr>
        <p:spPr>
          <a:xfrm>
            <a:off x="0" y="0"/>
            <a:ext cx="7772400" cy="625642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zoospore with flagella cropped video 2">
            <a:hlinkClick r:id="" action="ppaction://media"/>
            <a:extLst>
              <a:ext uri="{FF2B5EF4-FFF2-40B4-BE49-F238E27FC236}">
                <a16:creationId xmlns:a16="http://schemas.microsoft.com/office/drawing/2014/main" id="{984951A6-613E-1997-4234-8B1EB71554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2000" contrast="5000"/>
          </a:blip>
          <a:srcRect l="43043" t="19494" r="40118" b="52764"/>
          <a:stretch/>
        </p:blipFill>
        <p:spPr>
          <a:xfrm>
            <a:off x="1876328" y="823934"/>
            <a:ext cx="4279183" cy="39653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529059-582F-874A-10D0-597A3DE721A6}"/>
              </a:ext>
            </a:extLst>
          </p:cNvPr>
          <p:cNvSpPr txBox="1"/>
          <p:nvPr/>
        </p:nvSpPr>
        <p:spPr>
          <a:xfrm>
            <a:off x="1747990" y="6557498"/>
            <a:ext cx="50737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Video S2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Zoospore with flagella visible.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5CAE4-2FA1-E051-8372-51968A84C5DA}"/>
              </a:ext>
            </a:extLst>
          </p:cNvPr>
          <p:cNvSpPr/>
          <p:nvPr/>
        </p:nvSpPr>
        <p:spPr>
          <a:xfrm>
            <a:off x="0" y="0"/>
            <a:ext cx="7772400" cy="625642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Zoospore with flagella cropped video 1">
            <a:hlinkClick r:id="" action="ppaction://media"/>
            <a:extLst>
              <a:ext uri="{FF2B5EF4-FFF2-40B4-BE49-F238E27FC236}">
                <a16:creationId xmlns:a16="http://schemas.microsoft.com/office/drawing/2014/main" id="{A3C05D5B-6F57-D974-D3E6-7A99D06106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2000" contrast="4000"/>
          </a:blip>
          <a:srcRect l="42838" t="15707" r="41384" b="60223"/>
          <a:stretch/>
        </p:blipFill>
        <p:spPr>
          <a:xfrm>
            <a:off x="1818773" y="1078348"/>
            <a:ext cx="4134853" cy="35481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7CA41D-D747-5C19-8FFC-F6B798ED501A}"/>
              </a:ext>
            </a:extLst>
          </p:cNvPr>
          <p:cNvSpPr txBox="1"/>
          <p:nvPr/>
        </p:nvSpPr>
        <p:spPr>
          <a:xfrm>
            <a:off x="2094555" y="6544658"/>
            <a:ext cx="4802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Video S3.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Zoospore with flagella visible.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75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311</TotalTime>
  <Words>795</Words>
  <Application>Microsoft Office PowerPoint</Application>
  <PresentationFormat>Custom</PresentationFormat>
  <Paragraphs>400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Ross</dc:creator>
  <cp:lastModifiedBy>MDPI</cp:lastModifiedBy>
  <cp:revision>24</cp:revision>
  <cp:lastPrinted>2023-09-27T19:15:23Z</cp:lastPrinted>
  <dcterms:created xsi:type="dcterms:W3CDTF">2023-08-10T19:03:28Z</dcterms:created>
  <dcterms:modified xsi:type="dcterms:W3CDTF">2024-03-02T05:14:36Z</dcterms:modified>
</cp:coreProperties>
</file>