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906000" type="A4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2693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2221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198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027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308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175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918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027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873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244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128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352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33121-4824-4F60-A801-00EE80C78FED}" type="datetimeFigureOut">
              <a:rPr lang="hu-HU" smtClean="0"/>
              <a:t>2021. 10. 15.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6EFA7-0B1A-41FB-86E6-7E6BD67656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460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figures</a:t>
            </a:r>
            <a:br>
              <a:rPr lang="hu-H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hu-HU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Genome comparisons of the fission yeasts reveal ancient collinear loci maintained by natural selection</a:t>
            </a:r>
            <a:endParaRPr lang="hu-H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57250" y="5444244"/>
            <a:ext cx="5143500" cy="2391656"/>
          </a:xfrm>
        </p:spPr>
        <p:txBody>
          <a:bodyPr>
            <a:normAutofit/>
          </a:bodyPr>
          <a:lstStyle/>
          <a:p>
            <a:pPr algn="l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Lajos </a:t>
            </a:r>
            <a:r>
              <a:rPr lang="hu-HU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500" dirty="0" err="1">
                <a:latin typeface="Arial" panose="020B0604020202020204" pitchFamily="34" charset="0"/>
                <a:cs typeface="Arial" panose="020B0604020202020204" pitchFamily="34" charset="0"/>
              </a:rPr>
              <a:t>cs-Szab</a:t>
            </a:r>
            <a:r>
              <a:rPr lang="hu-HU" sz="15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, L</a:t>
            </a:r>
            <a:r>
              <a:rPr lang="hu-HU" sz="15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500" dirty="0" err="1">
                <a:latin typeface="Arial" panose="020B0604020202020204" pitchFamily="34" charset="0"/>
                <a:cs typeface="Arial" panose="020B0604020202020204" pitchFamily="34" charset="0"/>
              </a:rPr>
              <a:t>szl</a:t>
            </a:r>
            <a:r>
              <a:rPr lang="hu-HU" sz="15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 Attila Papp, Matthias </a:t>
            </a:r>
            <a:r>
              <a:rPr lang="en-GB" sz="1500" dirty="0" err="1">
                <a:latin typeface="Arial" panose="020B0604020202020204" pitchFamily="34" charset="0"/>
                <a:cs typeface="Arial" panose="020B0604020202020204" pitchFamily="34" charset="0"/>
              </a:rPr>
              <a:t>Sipiczki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5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 Ida </a:t>
            </a:r>
            <a:r>
              <a:rPr lang="en-GB" sz="1500" dirty="0" err="1">
                <a:latin typeface="Arial" panose="020B0604020202020204" pitchFamily="34" charset="0"/>
                <a:cs typeface="Arial" panose="020B0604020202020204" pitchFamily="34" charset="0"/>
              </a:rPr>
              <a:t>Mikl</a:t>
            </a:r>
            <a:r>
              <a:rPr lang="hu-HU" sz="15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hu-HU" sz="15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Department of Genetics and Applied Microbiology, Faculty of Science and Technology, University of Debrecen, 4032 Debrecen, Hungary</a:t>
            </a:r>
            <a:endParaRPr lang="hu-H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 Correspondence: acs-szabo.lajos@science.unideb.hu; miklos.ida@science.unideb.hu</a:t>
            </a:r>
            <a:endParaRPr lang="hu-HU" sz="15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>
              <a:effectLst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9982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S1.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977428"/>
            <a:ext cx="6720840" cy="201110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3450271"/>
            <a:ext cx="6720840" cy="2011107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5923114"/>
            <a:ext cx="6720840" cy="2011107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2980044" y="700428"/>
            <a:ext cx="999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2980042" y="5622442"/>
            <a:ext cx="999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2980043" y="3168076"/>
            <a:ext cx="999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2954517" y="7686597"/>
            <a:ext cx="1041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cryophilus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2924060" y="5163987"/>
            <a:ext cx="1101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octosporus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3065125" y="2692567"/>
            <a:ext cx="825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pombe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60961" y="673435"/>
            <a:ext cx="289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Szövegdoboz 12"/>
          <p:cNvSpPr txBox="1"/>
          <p:nvPr/>
        </p:nvSpPr>
        <p:spPr>
          <a:xfrm>
            <a:off x="60958" y="3149599"/>
            <a:ext cx="289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60961" y="5634278"/>
            <a:ext cx="289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Szövegdoboz 14"/>
          <p:cNvSpPr txBox="1"/>
          <p:nvPr/>
        </p:nvSpPr>
        <p:spPr>
          <a:xfrm>
            <a:off x="147634" y="8267700"/>
            <a:ext cx="65833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Pairwise whole genome alignments of the fission yeast species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created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Mauve aligner. 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Pairwise alignment of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pombe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Pairwise alignment of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octosporus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Pairwise alignment of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cryophilus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Colourful rectangles indicate locally collinear blocks (LCBs) between the genomes.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the reference genome in every alignments. The alignments show conserved, but highly rearranged genome structures.</a:t>
            </a:r>
          </a:p>
        </p:txBody>
      </p:sp>
    </p:spTree>
    <p:extLst>
      <p:ext uri="{BB962C8B-B14F-4D97-AF65-F5344CB8AC3E}">
        <p14:creationId xmlns:p14="http://schemas.microsoft.com/office/powerpoint/2010/main" val="3371260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S2.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673100"/>
            <a:ext cx="6197600" cy="3417074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4025737" y="927060"/>
            <a:ext cx="2418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Repeated-measures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ANOVA test</a:t>
            </a:r>
          </a:p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= 0.1988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47634" y="8267700"/>
            <a:ext cx="6583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evaluation of the normalised data of amino acid differences, pairwise LCBs, pairwise MCDs and multiple MCDs. The data indicated that there were no significant discrepancies among the species pairs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 rot="16200000">
            <a:off x="-429012" y="2243137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Normalised values</a:t>
            </a:r>
          </a:p>
        </p:txBody>
      </p:sp>
    </p:spTree>
    <p:extLst>
      <p:ext uri="{BB962C8B-B14F-4D97-AF65-F5344CB8AC3E}">
        <p14:creationId xmlns:p14="http://schemas.microsoft.com/office/powerpoint/2010/main" val="1418887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S3.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1" y="806967"/>
            <a:ext cx="2951106" cy="2951106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678" y="806967"/>
            <a:ext cx="3291840" cy="2951106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1" y="4304101"/>
            <a:ext cx="2951106" cy="285273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679" y="4304101"/>
            <a:ext cx="2905406" cy="2852735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77786" y="527908"/>
            <a:ext cx="285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3403601" y="4010282"/>
            <a:ext cx="285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3403601" y="527908"/>
            <a:ext cx="285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79375" y="4010283"/>
            <a:ext cx="285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79341" y="3681026"/>
            <a:ext cx="987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 rot="16200000">
            <a:off x="2643194" y="5655009"/>
            <a:ext cx="987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 rot="16200000">
            <a:off x="6037696" y="5655009"/>
            <a:ext cx="987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 rot="16200000">
            <a:off x="6225795" y="2208675"/>
            <a:ext cx="987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zövegdoboz 14"/>
          <p:cNvSpPr txBox="1"/>
          <p:nvPr/>
        </p:nvSpPr>
        <p:spPr>
          <a:xfrm rot="16200000">
            <a:off x="2638045" y="2213509"/>
            <a:ext cx="987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4711690" y="3681026"/>
            <a:ext cx="815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pombe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4401522" y="7112000"/>
            <a:ext cx="1029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cryophilus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1050888" y="7112000"/>
            <a:ext cx="10882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octosporus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147634" y="8267700"/>
            <a:ext cx="65833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Pairwise whole genome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dotplots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fission yeast species created with YASS. 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Alignment of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itself. This figure was only made for a better understanding of the DNA based dot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plots. 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Alignment of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pombe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Alignment 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octosporus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Alignment of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cryophilus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Blue lines represent sequences in the same orientation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red lines indicate inverted segments.</a:t>
            </a:r>
          </a:p>
        </p:txBody>
      </p:sp>
    </p:spTree>
    <p:extLst>
      <p:ext uri="{BB962C8B-B14F-4D97-AF65-F5344CB8AC3E}">
        <p14:creationId xmlns:p14="http://schemas.microsoft.com/office/powerpoint/2010/main" val="249607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S4.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23702" y="6951541"/>
            <a:ext cx="65833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evaluation of the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pairwise whole genome dot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distribution of the pairwise whole genome alignment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created with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YASS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(E≤-30).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N: sample size.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was no significant difference in the variance of the data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Histograms depicting the size distributions of the inferred alignments in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relative to the concerning species pairs and their divergences from the expected exponential distributions. Bin = 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distributions of the pairwise cases were not significantly different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Kolmogorov-Smirnov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test, </a:t>
            </a:r>
            <a:r>
              <a:rPr lang="hu-H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0.30156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Sj-Sp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Sj-So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hu-H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0.50129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Sj-Sp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Sj-Sc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hu-H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0.71452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Sj-So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Sj-Sc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5769"/>
            <a:ext cx="6858000" cy="3935996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3075839" y="955769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E ≤ -30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5192487" y="1232768"/>
            <a:ext cx="1442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Kruskal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-Wallis test</a:t>
            </a:r>
          </a:p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=0.743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95621" y="4753265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N=4922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211173" y="4753265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N=4504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3053397" y="4741629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N=4549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9041"/>
            <a:ext cx="2339109" cy="1319736"/>
          </a:xfrm>
          <a:prstGeom prst="rect">
            <a:avLst/>
          </a:prstGeom>
        </p:spPr>
      </p:pic>
      <p:sp>
        <p:nvSpPr>
          <p:cNvPr id="15" name="Szövegdoboz 14"/>
          <p:cNvSpPr txBox="1"/>
          <p:nvPr/>
        </p:nvSpPr>
        <p:spPr>
          <a:xfrm>
            <a:off x="978175" y="6521509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Sj-Sp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Kép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969" y="5249041"/>
            <a:ext cx="2359733" cy="1331372"/>
          </a:xfrm>
          <a:prstGeom prst="rect">
            <a:avLst/>
          </a:prstGeom>
        </p:spPr>
      </p:pic>
      <p:sp>
        <p:nvSpPr>
          <p:cNvPr id="17" name="Szövegdoboz 16"/>
          <p:cNvSpPr txBox="1"/>
          <p:nvPr/>
        </p:nvSpPr>
        <p:spPr>
          <a:xfrm>
            <a:off x="3127967" y="6521509"/>
            <a:ext cx="771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Sj-So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Kép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999" y="5249041"/>
            <a:ext cx="2343001" cy="1321932"/>
          </a:xfrm>
          <a:prstGeom prst="rect">
            <a:avLst/>
          </a:prstGeom>
        </p:spPr>
      </p:pic>
      <p:sp>
        <p:nvSpPr>
          <p:cNvPr id="19" name="Szövegdoboz 18"/>
          <p:cNvSpPr txBox="1"/>
          <p:nvPr/>
        </p:nvSpPr>
        <p:spPr>
          <a:xfrm>
            <a:off x="5414164" y="6521509"/>
            <a:ext cx="771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Sj-Sc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-11115" y="94413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1" name="Szövegdoboz 20"/>
          <p:cNvSpPr txBox="1"/>
          <p:nvPr/>
        </p:nvSpPr>
        <p:spPr>
          <a:xfrm>
            <a:off x="4514999" y="509564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2" name="Szövegdoboz 21"/>
          <p:cNvSpPr txBox="1"/>
          <p:nvPr/>
        </p:nvSpPr>
        <p:spPr>
          <a:xfrm>
            <a:off x="-11115" y="509564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Szövegdoboz 22"/>
          <p:cNvSpPr txBox="1"/>
          <p:nvPr/>
        </p:nvSpPr>
        <p:spPr>
          <a:xfrm>
            <a:off x="2251942" y="509564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05891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S5.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47634" y="8267700"/>
            <a:ext cx="65833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Histograms depicting the size distributions 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frequencies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found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aLCBs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species and their divergences from the expected exponential distributions. Bin = 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distributions of the pairwise cases were not significantly different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vs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pombe</a:t>
            </a:r>
            <a:r>
              <a:rPr lang="hu-H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Kolmogorov-Smirnov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test, </a:t>
            </a:r>
            <a:r>
              <a:rPr lang="hu-H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0.023497).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Kép 2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87422"/>
            <a:ext cx="3429000" cy="1934657"/>
          </a:xfrm>
          <a:prstGeom prst="rect">
            <a:avLst/>
          </a:prstGeom>
        </p:spPr>
      </p:pic>
      <p:sp>
        <p:nvSpPr>
          <p:cNvPr id="31" name="Szövegdoboz 30"/>
          <p:cNvSpPr txBox="1"/>
          <p:nvPr/>
        </p:nvSpPr>
        <p:spPr>
          <a:xfrm>
            <a:off x="2252478" y="3059734"/>
            <a:ext cx="1249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cryophilus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Kép 3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1" y="2887422"/>
            <a:ext cx="3429000" cy="1934657"/>
          </a:xfrm>
          <a:prstGeom prst="rect">
            <a:avLst/>
          </a:prstGeom>
        </p:spPr>
      </p:pic>
      <p:sp>
        <p:nvSpPr>
          <p:cNvPr id="33" name="Szövegdoboz 32"/>
          <p:cNvSpPr txBox="1"/>
          <p:nvPr/>
        </p:nvSpPr>
        <p:spPr>
          <a:xfrm>
            <a:off x="5670490" y="3059734"/>
            <a:ext cx="1249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octosporus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Kép 3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1" y="816454"/>
            <a:ext cx="3429000" cy="1934658"/>
          </a:xfrm>
          <a:prstGeom prst="rect">
            <a:avLst/>
          </a:prstGeom>
        </p:spPr>
      </p:pic>
      <p:sp>
        <p:nvSpPr>
          <p:cNvPr id="35" name="Szövegdoboz 34"/>
          <p:cNvSpPr txBox="1"/>
          <p:nvPr/>
        </p:nvSpPr>
        <p:spPr>
          <a:xfrm>
            <a:off x="5910306" y="952764"/>
            <a:ext cx="1249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pombe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Kép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" y="816454"/>
            <a:ext cx="3429000" cy="1934658"/>
          </a:xfrm>
          <a:prstGeom prst="rect">
            <a:avLst/>
          </a:prstGeom>
        </p:spPr>
      </p:pic>
      <p:sp>
        <p:nvSpPr>
          <p:cNvPr id="37" name="Szövegdoboz 36"/>
          <p:cNvSpPr txBox="1"/>
          <p:nvPr/>
        </p:nvSpPr>
        <p:spPr>
          <a:xfrm>
            <a:off x="2325092" y="952764"/>
            <a:ext cx="11039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" name="Táblázat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249497"/>
              </p:ext>
            </p:extLst>
          </p:nvPr>
        </p:nvGraphicFramePr>
        <p:xfrm>
          <a:off x="1915317" y="5067068"/>
          <a:ext cx="3048000" cy="1129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52938627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452268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9763279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3947544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373269800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Kolmogorov-</a:t>
                      </a:r>
                      <a:r>
                        <a:rPr lang="en-US" sz="1100" u="none" strike="noStrike" dirty="0" err="1">
                          <a:effectLst/>
                        </a:rPr>
                        <a:t>Smirno</a:t>
                      </a:r>
                      <a:r>
                        <a:rPr lang="hu-HU" sz="1100" u="none" strike="noStrike" dirty="0">
                          <a:effectLst/>
                        </a:rPr>
                        <a:t>v</a:t>
                      </a:r>
                      <a:r>
                        <a:rPr lang="en-US" sz="1100" u="none" strike="noStrike" dirty="0">
                          <a:effectLst/>
                        </a:rPr>
                        <a:t> test for equal distributions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3800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Sc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So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09032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0.14867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0.18081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0.023497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57165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Sc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0.30997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9399215"/>
                  </a:ext>
                </a:extLst>
              </a:tr>
              <a:tr h="154441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So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0.30997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69531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4408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940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S6.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133427" y="8982670"/>
            <a:ext cx="6583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Pairwise Mauve alignment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distantly related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Taphrinomycotina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 using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japonicus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reference genome. The LCB weight (minimal length of a LCB) was adjusted to 5000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nucleotides. 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2991396" y="401646"/>
            <a:ext cx="999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japonicus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06674"/>
            <a:ext cx="6720840" cy="1507544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3136836" y="1967984"/>
            <a:ext cx="805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murina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3" y="2304618"/>
            <a:ext cx="6720840" cy="1507544"/>
          </a:xfrm>
          <a:prstGeom prst="rect">
            <a:avLst/>
          </a:prstGeom>
        </p:spPr>
      </p:pic>
      <p:sp>
        <p:nvSpPr>
          <p:cNvPr id="11" name="Szövegdoboz 10"/>
          <p:cNvSpPr txBox="1"/>
          <p:nvPr/>
        </p:nvSpPr>
        <p:spPr>
          <a:xfrm>
            <a:off x="2952003" y="3565928"/>
            <a:ext cx="108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complicata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902562"/>
            <a:ext cx="6720840" cy="1507544"/>
          </a:xfrm>
          <a:prstGeom prst="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2963183" y="5169143"/>
            <a:ext cx="105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deformans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560140"/>
            <a:ext cx="6720840" cy="1507544"/>
          </a:xfrm>
          <a:prstGeom prst="rect">
            <a:avLst/>
          </a:prstGeom>
        </p:spPr>
      </p:pic>
      <p:sp>
        <p:nvSpPr>
          <p:cNvPr id="15" name="Szövegdoboz 14"/>
          <p:cNvSpPr txBox="1"/>
          <p:nvPr/>
        </p:nvSpPr>
        <p:spPr>
          <a:xfrm>
            <a:off x="2869134" y="6821450"/>
            <a:ext cx="133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lactucaedebilis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Kép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238167"/>
            <a:ext cx="6720840" cy="1507544"/>
          </a:xfrm>
          <a:prstGeom prst="rect">
            <a:avLst/>
          </a:prstGeom>
        </p:spPr>
      </p:pic>
      <p:sp>
        <p:nvSpPr>
          <p:cNvPr id="17" name="Szövegdoboz 16"/>
          <p:cNvSpPr txBox="1"/>
          <p:nvPr/>
        </p:nvSpPr>
        <p:spPr>
          <a:xfrm>
            <a:off x="2974564" y="8499477"/>
            <a:ext cx="1032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irregularis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797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Kép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9" y="7196959"/>
            <a:ext cx="6720840" cy="1507544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9" y="5557846"/>
            <a:ext cx="6720840" cy="150754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3918733"/>
            <a:ext cx="6720840" cy="1507544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9" y="2279620"/>
            <a:ext cx="6720840" cy="1507544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0" y="638449"/>
            <a:ext cx="6720840" cy="1507544"/>
          </a:xfrm>
          <a:prstGeom prst="rect">
            <a:avLst/>
          </a:prstGeom>
        </p:spPr>
      </p:pic>
      <p:sp>
        <p:nvSpPr>
          <p:cNvPr id="2" name="Szövegdoboz 1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S7.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133427" y="8982670"/>
            <a:ext cx="6583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Pairwise Mauve alignment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distantly related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Taphrinomycotina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 using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hu-H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pombe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reference genome. The LCB weight (minimal length of a LCB) was adjusted to 5000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nucleotides. 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2978697" y="401646"/>
            <a:ext cx="825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pombe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3077568" y="1887901"/>
            <a:ext cx="805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murina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2939303" y="3565928"/>
            <a:ext cx="108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complicata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2950483" y="5169143"/>
            <a:ext cx="105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deformans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2856434" y="6821450"/>
            <a:ext cx="133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lactucaedebilis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2961864" y="8499477"/>
            <a:ext cx="1032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hu-H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irregularis</a:t>
            </a:r>
            <a:endParaRPr lang="hu-H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99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19300"/>
            <a:ext cx="6853149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zövegdoboz 2"/>
          <p:cNvSpPr txBox="1"/>
          <p:nvPr/>
        </p:nvSpPr>
        <p:spPr>
          <a:xfrm>
            <a:off x="2288645" y="2019300"/>
            <a:ext cx="2272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Kruskal-Wallis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test, </a:t>
            </a:r>
            <a:r>
              <a:rPr lang="hu-HU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= 0.5562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0" y="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S8.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33427" y="8614370"/>
            <a:ext cx="6583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hu-H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Evolutionary rates of proteins whose genes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located at the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aLCB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at the NCBs (genomic regions that are outside of the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aLCBs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per chromosomes</a:t>
            </a:r>
            <a:r>
              <a:rPr lang="hu-H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hu-H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pombe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There is no significant difference among the samples (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-Wallis test, </a:t>
            </a:r>
            <a:r>
              <a:rPr lang="hu-H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0.5562).</a:t>
            </a:r>
          </a:p>
        </p:txBody>
      </p:sp>
    </p:spTree>
    <p:extLst>
      <p:ext uri="{BB962C8B-B14F-4D97-AF65-F5344CB8AC3E}">
        <p14:creationId xmlns:p14="http://schemas.microsoft.com/office/powerpoint/2010/main" val="2287277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798</Words>
  <Application>Microsoft Office PowerPoint</Application>
  <PresentationFormat>A4 Paper (210x297 mm)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Office-téma</vt:lpstr>
      <vt:lpstr>Supplementary figures  Genome comparisons of the fission yeasts reveal ancient collinear loci maintained by natural selection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  Genome comparisons of the fission yeasts reveal ancient collinear loci maintained by natural selection</dc:title>
  <dc:creator>Windows-felhasználó</dc:creator>
  <cp:lastModifiedBy>MDPI</cp:lastModifiedBy>
  <cp:revision>25</cp:revision>
  <dcterms:created xsi:type="dcterms:W3CDTF">2021-08-10T14:32:31Z</dcterms:created>
  <dcterms:modified xsi:type="dcterms:W3CDTF">2021-10-15T06:30:25Z</dcterms:modified>
</cp:coreProperties>
</file>