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317" r:id="rId2"/>
    <p:sldId id="845" r:id="rId3"/>
    <p:sldId id="278" r:id="rId4"/>
    <p:sldId id="842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65"/>
    <p:restoredTop sz="82313"/>
  </p:normalViewPr>
  <p:slideViewPr>
    <p:cSldViewPr snapToGrid="0" snapToObjects="1">
      <p:cViewPr>
        <p:scale>
          <a:sx n="109" d="100"/>
          <a:sy n="109" d="100"/>
        </p:scale>
        <p:origin x="6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5C913-BB83-D04C-8EA8-47BEC9DAF9D0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AB944F-447B-D44C-A4A1-9A321F8881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71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/>
              <a:t>Figure</a:t>
            </a:r>
            <a:r>
              <a:rPr lang="zh-CN" altLang="en-US" b="1" dirty="0"/>
              <a:t> </a:t>
            </a:r>
            <a:r>
              <a:rPr lang="en-US" altLang="zh-CN" b="1" dirty="0"/>
              <a:t>S1.</a:t>
            </a:r>
            <a:r>
              <a:rPr lang="zh-CN" altLang="en-US" b="1" dirty="0"/>
              <a:t> </a:t>
            </a:r>
            <a:r>
              <a:rPr lang="en-US" altLang="zh-CN" sz="1200" b="1" dirty="0" err="1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TFome</a:t>
            </a:r>
            <a:r>
              <a:rPr lang="en-US" altLang="zh-CN" sz="1200" b="1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annotation pipelines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(A)</a:t>
            </a:r>
            <a:r>
              <a:rPr lang="zh-CN" altLang="en-US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The annotation</a:t>
            </a:r>
            <a:r>
              <a:rPr lang="zh-CN" altLang="en-US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pipeline based on the </a:t>
            </a:r>
            <a:r>
              <a:rPr lang="en-US" altLang="zh-CN" sz="1200" b="0" dirty="0" err="1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InterPro</a:t>
            </a:r>
            <a:r>
              <a:rPr lang="en-US" altLang="zh-CN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terms.</a:t>
            </a:r>
            <a:r>
              <a:rPr lang="zh-CN" altLang="en-US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(B)</a:t>
            </a:r>
            <a:r>
              <a:rPr lang="zh-CN" altLang="en-US" sz="12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Orthologous analysis to probe orthologs of functionally validated TFs in 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Fusarium.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B944F-447B-D44C-A4A1-9A321F88812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032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/>
              <a:t>Figure</a:t>
            </a:r>
            <a:r>
              <a:rPr lang="zh-CN" altLang="en-US" b="1" dirty="0"/>
              <a:t> </a:t>
            </a:r>
            <a:r>
              <a:rPr lang="en-US" altLang="zh-CN" b="1" dirty="0"/>
              <a:t>S2.</a:t>
            </a:r>
            <a:r>
              <a:rPr lang="zh-CN" altLang="en-US" b="1" dirty="0"/>
              <a:t> </a:t>
            </a:r>
            <a:r>
              <a:rPr lang="en-CA" altLang="zh-CN" b="1" dirty="0"/>
              <a:t>ACs contribute to the FOSC </a:t>
            </a:r>
            <a:r>
              <a:rPr lang="en-CA" altLang="zh-CN" b="1" dirty="0" err="1"/>
              <a:t>TFome</a:t>
            </a:r>
            <a:r>
              <a:rPr lang="en-CA" altLang="zh-CN" b="1" dirty="0"/>
              <a:t> expansion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There is a positive correlation between the accessory genome size and the accessory </a:t>
            </a:r>
            <a:r>
              <a:rPr lang="en-US" sz="18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TFome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size of an organism.</a:t>
            </a:r>
            <a:r>
              <a:rPr lang="en-US" dirty="0">
                <a:effectLst/>
              </a:rPr>
              <a:t> </a:t>
            </a:r>
            <a:r>
              <a:rPr lang="en-US" altLang="zh-CN" sz="1200" b="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Lato"/>
              </a:rPr>
              <a:t>JGI fungal genome identifiers were used as labels.</a:t>
            </a:r>
            <a:r>
              <a:rPr lang="zh-CN" altLang="en-US" sz="1200" b="0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Lato"/>
              </a:rPr>
              <a:t> 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B944F-447B-D44C-A4A1-9A321F88812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2759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/>
              <a:t>Figure</a:t>
            </a:r>
            <a:r>
              <a:rPr lang="zh-CN" altLang="en-US" b="1" dirty="0"/>
              <a:t> </a:t>
            </a:r>
            <a:r>
              <a:rPr lang="en-US" altLang="zh-CN" b="1" dirty="0"/>
              <a:t>S3.</a:t>
            </a:r>
            <a:r>
              <a:rPr lang="zh-CN" altLang="en-US" b="1" dirty="0"/>
              <a:t> </a:t>
            </a:r>
            <a:r>
              <a:rPr lang="en-US" altLang="zh-CN" b="1" dirty="0"/>
              <a:t>Phylograms</a:t>
            </a:r>
            <a:r>
              <a:rPr lang="zh-CN" altLang="en-US" b="1" dirty="0"/>
              <a:t> </a:t>
            </a:r>
            <a:r>
              <a:rPr lang="en-US" altLang="zh-CN" b="1" dirty="0"/>
              <a:t>of</a:t>
            </a:r>
            <a:r>
              <a:rPr lang="zh-CN" altLang="en-US" b="1" dirty="0"/>
              <a:t> </a:t>
            </a:r>
            <a:r>
              <a:rPr lang="en-US" altLang="zh-CN" b="1" dirty="0"/>
              <a:t>three</a:t>
            </a:r>
            <a:r>
              <a:rPr lang="zh-CN" altLang="en-US" b="1" dirty="0"/>
              <a:t> </a:t>
            </a:r>
            <a:r>
              <a:rPr lang="en-US" altLang="zh-CN" b="1" dirty="0"/>
              <a:t>conserved</a:t>
            </a:r>
            <a:r>
              <a:rPr lang="zh-CN" altLang="en-US" b="1" dirty="0"/>
              <a:t> </a:t>
            </a:r>
            <a:r>
              <a:rPr lang="en-US" altLang="zh-CN" b="1" dirty="0"/>
              <a:t>families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Phylograms were constructed by the maximum likelihood method with 1000 bootstraps. Branches of </a:t>
            </a:r>
            <a:r>
              <a:rPr lang="en-US" sz="18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Fusarium</a:t>
            </a:r>
            <a:r>
              <a:rPr 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HSFs were colored in yellow. </a:t>
            </a:r>
            <a:r>
              <a:rPr lang="en-US" altLang="zh-CN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gene name from either yeast orthologs or orthologs from </a:t>
            </a:r>
            <a:r>
              <a:rPr lang="en-US" altLang="zh-CN" sz="18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Fusarium </a:t>
            </a:r>
            <a:r>
              <a:rPr lang="en-US" altLang="zh-CN" sz="1800" b="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graminearum</a:t>
            </a:r>
            <a:r>
              <a:rPr lang="zh-CN" alt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annotated the clade names.</a:t>
            </a:r>
            <a:r>
              <a:rPr lang="zh-CN" alt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TF</a:t>
            </a:r>
            <a:r>
              <a:rPr lang="zh-CN" alt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families</a:t>
            </a:r>
            <a:r>
              <a:rPr lang="zh-CN" alt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altLang="zh-CN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are</a:t>
            </a:r>
            <a:r>
              <a:rPr lang="zh-CN" altLang="en-US" sz="18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altLang="zh-CN" b="0" dirty="0"/>
              <a:t>(A)</a:t>
            </a:r>
            <a:r>
              <a:rPr lang="zh-CN" altLang="en-US" b="0" dirty="0"/>
              <a:t> </a:t>
            </a:r>
            <a:r>
              <a:rPr lang="en-US" sz="1200" b="0" dirty="0"/>
              <a:t>CCAAT-binding </a:t>
            </a:r>
            <a:r>
              <a:rPr lang="en-US" altLang="zh-CN" sz="1200" b="0" dirty="0"/>
              <a:t>factor.</a:t>
            </a:r>
            <a:r>
              <a:rPr lang="zh-CN" altLang="en-US" sz="1200" b="0" dirty="0"/>
              <a:t> </a:t>
            </a:r>
            <a:r>
              <a:rPr lang="en-US" altLang="zh-CN" sz="1200" b="0" dirty="0"/>
              <a:t>(B)</a:t>
            </a:r>
            <a:r>
              <a:rPr lang="zh-CN" altLang="en-US" sz="1200" b="0" dirty="0"/>
              <a:t> </a:t>
            </a:r>
            <a:r>
              <a:rPr lang="en-US" sz="1200" b="0" dirty="0"/>
              <a:t>APSES-type HTH</a:t>
            </a:r>
            <a:r>
              <a:rPr lang="en-US" altLang="zh-CN" sz="1200" b="0" dirty="0"/>
              <a:t>.</a:t>
            </a:r>
            <a:r>
              <a:rPr lang="zh-CN" altLang="en-US" sz="1200" b="0" dirty="0"/>
              <a:t> </a:t>
            </a:r>
            <a:r>
              <a:rPr lang="en-US" altLang="zh-CN" sz="1200" b="0" dirty="0"/>
              <a:t>(C)</a:t>
            </a:r>
            <a:r>
              <a:rPr lang="zh-CN" altLang="en-US" sz="1200" b="0" dirty="0"/>
              <a:t> </a:t>
            </a:r>
            <a:r>
              <a:rPr lang="en-US" sz="1200" b="0" dirty="0"/>
              <a:t>RFX-type winged-helix</a:t>
            </a:r>
            <a:r>
              <a:rPr lang="en-US" altLang="zh-CN" sz="1200" b="0" dirty="0"/>
              <a:t>.</a:t>
            </a:r>
            <a:endParaRPr lang="en-US" sz="12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200" b="0" dirty="0"/>
              <a:t>  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B944F-447B-D44C-A4A1-9A321F88812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800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/>
              <a:t>Figure</a:t>
            </a:r>
            <a:r>
              <a:rPr lang="zh-CN" altLang="en-US" b="1" dirty="0"/>
              <a:t> </a:t>
            </a:r>
            <a:r>
              <a:rPr lang="en-US" altLang="zh-CN" b="1" dirty="0"/>
              <a:t>S4.</a:t>
            </a:r>
            <a:r>
              <a:rPr lang="zh-CN" altLang="en-US" b="1" dirty="0"/>
              <a:t> </a:t>
            </a:r>
            <a:r>
              <a:rPr lang="en-US" sz="18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Minimal gene family contractions in FOSC partially </a:t>
            </a:r>
            <a:r>
              <a:rPr lang="en-US" sz="18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caused by whole genome duplication in yeast</a:t>
            </a:r>
            <a:r>
              <a:rPr lang="en-US" sz="18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The figure illustrates the average copy number within each group of genomes across four families with an expansion index (</a:t>
            </a:r>
            <a:r>
              <a:rPr lang="en-US" sz="18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EI</a:t>
            </a:r>
            <a:r>
              <a:rPr lang="en-US" sz="1800" b="0" i="1" baseline="-25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</a:t>
            </a:r>
            <a:r>
              <a:rPr lang="en-US" sz="18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 smaller than 1. We observed that </a:t>
            </a:r>
            <a:r>
              <a:rPr lang="en-CA" sz="18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</a:t>
            </a:r>
            <a:r>
              <a:rPr lang="en-CA" altLang="zh-CN" b="0" dirty="0"/>
              <a:t>ontractions of </a:t>
            </a:r>
            <a:r>
              <a:rPr lang="en-US" altLang="zh-CN" b="0" dirty="0"/>
              <a:t>two</a:t>
            </a:r>
            <a:r>
              <a:rPr lang="zh-CN" altLang="en-US" b="0" dirty="0"/>
              <a:t> </a:t>
            </a:r>
            <a:r>
              <a:rPr lang="en-US" altLang="zh-CN" b="0" dirty="0"/>
              <a:t>families are</a:t>
            </a:r>
            <a:r>
              <a:rPr lang="zh-CN" altLang="en-US" b="0" dirty="0"/>
              <a:t> </a:t>
            </a:r>
            <a:r>
              <a:rPr lang="en-CA" altLang="zh-CN" b="0" dirty="0"/>
              <a:t>caused by </a:t>
            </a:r>
            <a:r>
              <a:rPr lang="en-US" altLang="zh-CN" b="0" dirty="0"/>
              <a:t>gene</a:t>
            </a:r>
            <a:r>
              <a:rPr lang="zh-CN" altLang="en-US" b="0" dirty="0"/>
              <a:t> </a:t>
            </a:r>
            <a:r>
              <a:rPr lang="en-US" altLang="zh-CN" b="0" dirty="0"/>
              <a:t>loss</a:t>
            </a:r>
            <a:r>
              <a:rPr lang="zh-CN" altLang="en-US" b="0" dirty="0"/>
              <a:t> </a:t>
            </a:r>
            <a:r>
              <a:rPr lang="en-US" altLang="zh-CN" b="0" dirty="0"/>
              <a:t>in</a:t>
            </a:r>
            <a:r>
              <a:rPr lang="zh-CN" altLang="en-US" b="0" dirty="0"/>
              <a:t> </a:t>
            </a:r>
            <a:r>
              <a:rPr lang="en-US" altLang="zh-CN" b="0" dirty="0"/>
              <a:t>filamentous</a:t>
            </a:r>
            <a:r>
              <a:rPr lang="zh-CN" altLang="en-US" b="0" dirty="0"/>
              <a:t> </a:t>
            </a:r>
            <a:r>
              <a:rPr lang="en-US" altLang="zh-CN" b="0" dirty="0"/>
              <a:t>fungi. Contractions of two</a:t>
            </a:r>
            <a:r>
              <a:rPr lang="zh-CN" altLang="en-US" b="0" dirty="0"/>
              <a:t> </a:t>
            </a:r>
            <a:r>
              <a:rPr lang="en-US" altLang="zh-CN" b="0" dirty="0"/>
              <a:t>families</a:t>
            </a:r>
            <a:r>
              <a:rPr lang="zh-CN" altLang="en-US" b="0" dirty="0"/>
              <a:t> </a:t>
            </a:r>
            <a:r>
              <a:rPr lang="en-US" altLang="zh-CN" b="0" dirty="0"/>
              <a:t>are </a:t>
            </a:r>
            <a:r>
              <a:rPr lang="en-CA" altLang="zh-CN" b="0" dirty="0"/>
              <a:t>caused by yeast genome duplication</a:t>
            </a:r>
            <a:r>
              <a:rPr lang="en-US" altLang="zh-CN" b="0" dirty="0"/>
              <a:t>. Genome</a:t>
            </a:r>
            <a:r>
              <a:rPr lang="zh-CN" altLang="en-US" b="0" dirty="0"/>
              <a:t> </a:t>
            </a:r>
            <a:r>
              <a:rPr lang="en-US" altLang="zh-CN" b="0" dirty="0"/>
              <a:t>Set 1 (G1) includes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two yeast genomes (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S. cerevisiae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and 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S. pombe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r>
              <a:rPr lang="en-US" dirty="0">
                <a:effectLst/>
              </a:rPr>
              <a:t> </a:t>
            </a:r>
            <a:r>
              <a:rPr lang="en-US" altLang="zh-CN" b="0" dirty="0">
                <a:effectLst/>
              </a:rPr>
              <a:t>Genome</a:t>
            </a:r>
            <a:r>
              <a:rPr lang="zh-CN" altLang="en-US" b="0" dirty="0">
                <a:effectLst/>
              </a:rPr>
              <a:t> </a:t>
            </a:r>
            <a:r>
              <a:rPr lang="en-US" altLang="zh-CN" b="0" dirty="0">
                <a:effectLst/>
              </a:rPr>
              <a:t>Set</a:t>
            </a:r>
            <a:r>
              <a:rPr lang="en-US" altLang="zh-CN" b="0" dirty="0"/>
              <a:t> 2 (G2) includes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four filamentous fungal species (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N. </a:t>
            </a:r>
            <a:r>
              <a:rPr lang="en-US" sz="18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crassa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 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A. </a:t>
            </a:r>
            <a:r>
              <a:rPr lang="en-US" sz="18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nidulans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A. </a:t>
            </a:r>
            <a:r>
              <a:rPr lang="en-US" sz="18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acristatulus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,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and 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M. </a:t>
            </a:r>
            <a:r>
              <a:rPr lang="en-US" sz="18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oryzae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).</a:t>
            </a:r>
            <a:r>
              <a:rPr lang="en-US" dirty="0">
                <a:effectLst/>
              </a:rPr>
              <a:t> </a:t>
            </a:r>
            <a:r>
              <a:rPr lang="en-US" altLang="zh-CN" b="0" dirty="0">
                <a:effectLst/>
              </a:rPr>
              <a:t>Genome</a:t>
            </a:r>
            <a:r>
              <a:rPr lang="zh-CN" altLang="en-US" b="0" dirty="0">
                <a:effectLst/>
              </a:rPr>
              <a:t> </a:t>
            </a:r>
            <a:r>
              <a:rPr lang="en-US" altLang="zh-CN" b="0" dirty="0">
                <a:effectLst/>
              </a:rPr>
              <a:t>Set</a:t>
            </a:r>
            <a:r>
              <a:rPr lang="en-US" altLang="zh-CN" b="0" dirty="0"/>
              <a:t> 3 (G3) includes </a:t>
            </a:r>
            <a:r>
              <a:rPr lang="en-US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nine sister species close to </a:t>
            </a:r>
            <a:r>
              <a:rPr lang="en-US" sz="18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F. </a:t>
            </a:r>
            <a:r>
              <a:rPr lang="en-US" sz="18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oxysporum</a:t>
            </a:r>
            <a:r>
              <a:rPr lang="en-US" sz="180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r>
              <a:rPr lang="en-US" dirty="0">
                <a:effectLst/>
              </a:rPr>
              <a:t> </a:t>
            </a:r>
            <a:r>
              <a:rPr lang="en-US" altLang="zh-CN" b="0" dirty="0">
                <a:effectLst/>
              </a:rPr>
              <a:t>Genome</a:t>
            </a:r>
            <a:r>
              <a:rPr lang="zh-CN" altLang="en-US" b="0" dirty="0">
                <a:effectLst/>
              </a:rPr>
              <a:t> </a:t>
            </a:r>
            <a:r>
              <a:rPr lang="en-US" altLang="zh-CN" b="0" dirty="0">
                <a:effectLst/>
              </a:rPr>
              <a:t>Set</a:t>
            </a:r>
            <a:r>
              <a:rPr lang="en-US" altLang="zh-CN" b="0" dirty="0"/>
              <a:t> 4 (G4) includes 15 FOSC genomes.</a:t>
            </a:r>
            <a:endParaRPr lang="en-CA" altLang="zh-CN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B944F-447B-D44C-A4A1-9A321F88812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6013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b="1" dirty="0"/>
              <a:t>Figure</a:t>
            </a:r>
            <a:r>
              <a:rPr lang="zh-CN" altLang="en-US" b="1" dirty="0"/>
              <a:t> </a:t>
            </a:r>
            <a:r>
              <a:rPr lang="en-US" altLang="zh-CN" b="1" dirty="0"/>
              <a:t>S5.</a:t>
            </a:r>
            <a:r>
              <a:rPr lang="zh-CN" altLang="en-US" b="1" dirty="0"/>
              <a:t> </a:t>
            </a:r>
            <a:r>
              <a:rPr lang="en-US" altLang="zh-CN" b="1" dirty="0"/>
              <a:t>The</a:t>
            </a:r>
            <a:r>
              <a:rPr lang="zh-CN" altLang="en-US" b="1" dirty="0"/>
              <a:t> </a:t>
            </a:r>
            <a:r>
              <a:rPr lang="en-US" altLang="zh-CN" b="1" dirty="0"/>
              <a:t>pipelines</a:t>
            </a:r>
            <a:r>
              <a:rPr lang="zh-CN" altLang="en-US" b="1" dirty="0"/>
              <a:t> </a:t>
            </a:r>
            <a:r>
              <a:rPr lang="en-US" altLang="zh-CN" b="1" dirty="0"/>
              <a:t>to</a:t>
            </a:r>
            <a:r>
              <a:rPr lang="zh-CN" altLang="en-US" b="1" dirty="0"/>
              <a:t> </a:t>
            </a:r>
            <a:r>
              <a:rPr lang="en-US" altLang="zh-CN" b="1" dirty="0"/>
              <a:t>probe</a:t>
            </a:r>
            <a:r>
              <a:rPr lang="zh-CN" altLang="en-US" b="1" dirty="0"/>
              <a:t> </a:t>
            </a:r>
            <a:r>
              <a:rPr lang="en-US" altLang="zh-CN" b="1" dirty="0"/>
              <a:t>the</a:t>
            </a:r>
            <a:r>
              <a:rPr lang="zh-CN" altLang="en-US" b="1" dirty="0"/>
              <a:t> </a:t>
            </a:r>
            <a:r>
              <a:rPr lang="en-US" altLang="zh-CN" b="1" dirty="0"/>
              <a:t>functional important</a:t>
            </a:r>
            <a:r>
              <a:rPr lang="zh-CN" altLang="en-US" b="1" dirty="0"/>
              <a:t> </a:t>
            </a:r>
            <a:r>
              <a:rPr lang="en-US" altLang="zh-CN" b="1" dirty="0"/>
              <a:t>TFs</a:t>
            </a:r>
            <a:r>
              <a:rPr lang="zh-CN" altLang="en-US" b="1" dirty="0"/>
              <a:t> </a:t>
            </a:r>
            <a:r>
              <a:rPr lang="en-US" altLang="zh-CN" b="1" dirty="0"/>
              <a:t>by</a:t>
            </a:r>
            <a:r>
              <a:rPr lang="zh-CN" altLang="en-US" b="1" dirty="0"/>
              <a:t> </a:t>
            </a:r>
            <a:r>
              <a:rPr lang="en-US" altLang="zh-CN" b="1" dirty="0"/>
              <a:t>RNA-</a:t>
            </a:r>
            <a:r>
              <a:rPr lang="en-US" altLang="zh-CN" b="1" dirty="0" err="1"/>
              <a:t>seq</a:t>
            </a:r>
            <a:r>
              <a:rPr lang="zh-CN" altLang="en-US" b="1" dirty="0"/>
              <a:t> </a:t>
            </a:r>
            <a:r>
              <a:rPr lang="en-US" altLang="zh-CN" b="1" dirty="0"/>
              <a:t>data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dirty="0"/>
              <a:t>(A)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pipeline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probe</a:t>
            </a:r>
            <a:r>
              <a:rPr lang="zh-CN" altLang="en-US" dirty="0"/>
              <a:t> </a:t>
            </a:r>
            <a:r>
              <a:rPr lang="en-US" altLang="zh-CN" dirty="0"/>
              <a:t>important</a:t>
            </a:r>
            <a:r>
              <a:rPr lang="zh-CN" altLang="en-US" dirty="0"/>
              <a:t> </a:t>
            </a:r>
            <a:r>
              <a:rPr lang="en-US" altLang="zh-CN" dirty="0"/>
              <a:t>TFs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core</a:t>
            </a:r>
            <a:r>
              <a:rPr lang="zh-CN" altLang="en-US" dirty="0"/>
              <a:t> </a:t>
            </a:r>
            <a:r>
              <a:rPr lang="en-US" altLang="zh-CN" dirty="0"/>
              <a:t>genome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play</a:t>
            </a:r>
            <a:r>
              <a:rPr lang="zh-CN" altLang="en-US" dirty="0"/>
              <a:t> </a:t>
            </a:r>
            <a:r>
              <a:rPr lang="en-US" altLang="zh-CN" dirty="0"/>
              <a:t>roles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plant</a:t>
            </a:r>
            <a:r>
              <a:rPr lang="zh-CN" altLang="en-US" dirty="0"/>
              <a:t> </a:t>
            </a:r>
            <a:r>
              <a:rPr lang="en-US" altLang="zh-CN" dirty="0"/>
              <a:t>colonization</a:t>
            </a:r>
            <a:r>
              <a:rPr lang="zh-CN" altLang="en-US" dirty="0"/>
              <a:t> </a:t>
            </a:r>
            <a:r>
              <a:rPr lang="en-US" altLang="zh-CN" dirty="0"/>
              <a:t>(B)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pipeline</a:t>
            </a:r>
            <a:r>
              <a:rPr lang="zh-CN" altLang="en-US" dirty="0"/>
              <a:t> </a:t>
            </a:r>
            <a:r>
              <a:rPr lang="en-US" altLang="zh-CN" dirty="0"/>
              <a:t>to</a:t>
            </a:r>
            <a:r>
              <a:rPr lang="zh-CN" altLang="en-US" dirty="0"/>
              <a:t> </a:t>
            </a:r>
            <a:r>
              <a:rPr lang="en-US" altLang="zh-CN" dirty="0"/>
              <a:t>probe</a:t>
            </a:r>
            <a:r>
              <a:rPr lang="zh-CN" altLang="en-US" dirty="0"/>
              <a:t> </a:t>
            </a:r>
            <a:r>
              <a:rPr lang="en-US" altLang="zh-CN" dirty="0"/>
              <a:t>important</a:t>
            </a:r>
            <a:r>
              <a:rPr lang="zh-CN" altLang="en-US" dirty="0"/>
              <a:t> </a:t>
            </a:r>
            <a:r>
              <a:rPr lang="en-US" altLang="zh-CN" dirty="0"/>
              <a:t>TFs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accessory</a:t>
            </a:r>
            <a:r>
              <a:rPr lang="zh-CN" altLang="en-US" dirty="0"/>
              <a:t> </a:t>
            </a:r>
            <a:r>
              <a:rPr lang="en-US" altLang="zh-CN" dirty="0"/>
              <a:t>genome</a:t>
            </a:r>
            <a:r>
              <a:rPr lang="zh-CN" altLang="en-US" dirty="0"/>
              <a:t> </a:t>
            </a:r>
            <a:r>
              <a:rPr lang="en-US" altLang="zh-CN" dirty="0"/>
              <a:t>that</a:t>
            </a:r>
            <a:r>
              <a:rPr lang="zh-CN" altLang="en-US" dirty="0"/>
              <a:t> </a:t>
            </a:r>
            <a:r>
              <a:rPr lang="en-US" altLang="zh-CN" dirty="0"/>
              <a:t>play</a:t>
            </a:r>
            <a:r>
              <a:rPr lang="zh-CN" altLang="en-US" dirty="0"/>
              <a:t> </a:t>
            </a:r>
            <a:r>
              <a:rPr lang="en-US" altLang="zh-CN" dirty="0"/>
              <a:t>roles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plant</a:t>
            </a:r>
            <a:r>
              <a:rPr lang="zh-CN" altLang="en-US" dirty="0"/>
              <a:t> </a:t>
            </a:r>
            <a:r>
              <a:rPr lang="en-US" altLang="zh-CN" dirty="0"/>
              <a:t>colonization.</a:t>
            </a:r>
            <a:r>
              <a:rPr lang="zh-CN" altLang="en-US" dirty="0"/>
              <a:t> </a:t>
            </a:r>
            <a:r>
              <a:rPr lang="en-US" altLang="zh-CN" dirty="0"/>
              <a:t>Three</a:t>
            </a:r>
            <a:r>
              <a:rPr lang="zh-CN" altLang="en-US" dirty="0"/>
              <a:t> </a:t>
            </a:r>
            <a:r>
              <a:rPr lang="en-US" altLang="zh-CN" dirty="0"/>
              <a:t>datasets</a:t>
            </a:r>
            <a:r>
              <a:rPr lang="zh-CN" altLang="en-US" dirty="0"/>
              <a:t> </a:t>
            </a:r>
            <a:r>
              <a:rPr lang="en-US" altLang="zh-CN" dirty="0"/>
              <a:t>were</a:t>
            </a:r>
            <a:r>
              <a:rPr lang="zh-CN" altLang="en-US" dirty="0"/>
              <a:t> </a:t>
            </a:r>
            <a:r>
              <a:rPr lang="en-US" altLang="zh-CN" dirty="0"/>
              <a:t>imported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this</a:t>
            </a:r>
            <a:r>
              <a:rPr lang="zh-CN" altLang="en-US" dirty="0"/>
              <a:t> </a:t>
            </a:r>
            <a:r>
              <a:rPr lang="en-US" altLang="zh-CN" dirty="0"/>
              <a:t>analysis:</a:t>
            </a:r>
            <a:r>
              <a:rPr lang="zh-CN" altLang="en-US" dirty="0"/>
              <a:t> </a:t>
            </a:r>
            <a:r>
              <a:rPr lang="en-US" altLang="zh-CN" dirty="0"/>
              <a:t>Fo5176</a:t>
            </a:r>
            <a:r>
              <a:rPr lang="zh-CN" altLang="en-US" dirty="0"/>
              <a:t> </a:t>
            </a:r>
            <a:r>
              <a:rPr lang="en-US" altLang="zh-CN" dirty="0"/>
              <a:t>infecting</a:t>
            </a:r>
            <a:r>
              <a:rPr lang="zh-CN" altLang="en-US" dirty="0"/>
              <a:t> </a:t>
            </a:r>
            <a:r>
              <a:rPr lang="en-US" altLang="zh-CN" dirty="0"/>
              <a:t>Arabidopsis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dirty="0"/>
              <a:t>axenic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12hpi,</a:t>
            </a:r>
            <a:r>
              <a:rPr lang="zh-CN" altLang="en-US" dirty="0"/>
              <a:t> </a:t>
            </a:r>
            <a:r>
              <a:rPr lang="en-US" altLang="zh-CN" dirty="0"/>
              <a:t>24hpi,</a:t>
            </a:r>
            <a:r>
              <a:rPr lang="zh-CN" altLang="en-US" dirty="0"/>
              <a:t> </a:t>
            </a:r>
            <a:r>
              <a:rPr lang="en-US" altLang="zh-CN" dirty="0"/>
              <a:t>48hpi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96</a:t>
            </a:r>
            <a:r>
              <a:rPr lang="zh-CN" altLang="en-US" dirty="0"/>
              <a:t> </a:t>
            </a:r>
            <a:r>
              <a:rPr lang="en-US" altLang="zh-CN" dirty="0" err="1"/>
              <a:t>hpi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Fo47</a:t>
            </a:r>
            <a:r>
              <a:rPr lang="zh-CN" altLang="en-US" dirty="0"/>
              <a:t> </a:t>
            </a:r>
            <a:r>
              <a:rPr lang="en-US" altLang="zh-CN" dirty="0"/>
              <a:t>infecting</a:t>
            </a:r>
            <a:r>
              <a:rPr lang="zh-CN" altLang="en-US" dirty="0"/>
              <a:t> </a:t>
            </a:r>
            <a:r>
              <a:rPr lang="en-US" altLang="zh-CN" dirty="0"/>
              <a:t>Arabidopsis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dirty="0"/>
              <a:t>axenic</a:t>
            </a:r>
            <a:r>
              <a:rPr lang="en-US" altLang="zh-CN" dirty="0"/>
              <a:t>,</a:t>
            </a:r>
            <a:r>
              <a:rPr lang="en-US" dirty="0"/>
              <a:t> </a:t>
            </a:r>
            <a:r>
              <a:rPr lang="en-US" altLang="zh-CN" dirty="0"/>
              <a:t>12hpi,</a:t>
            </a:r>
            <a:r>
              <a:rPr lang="zh-CN" altLang="en-US" dirty="0"/>
              <a:t> </a:t>
            </a:r>
            <a:r>
              <a:rPr lang="en-US" altLang="zh-CN" dirty="0"/>
              <a:t>24hpi,</a:t>
            </a:r>
            <a:r>
              <a:rPr lang="zh-CN" altLang="en-US" dirty="0"/>
              <a:t> </a:t>
            </a:r>
            <a:r>
              <a:rPr lang="en-US" altLang="zh-CN" dirty="0"/>
              <a:t>48hpi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96</a:t>
            </a:r>
            <a:r>
              <a:rPr lang="zh-CN" altLang="en-US" dirty="0"/>
              <a:t> </a:t>
            </a:r>
            <a:r>
              <a:rPr lang="en-US" altLang="zh-CN" dirty="0" err="1"/>
              <a:t>hpi</a:t>
            </a:r>
            <a:r>
              <a:rPr lang="en-US" altLang="zh-CN" dirty="0"/>
              <a:t>)</a:t>
            </a:r>
            <a:r>
              <a:rPr lang="zh-CN" altLang="en-US" dirty="0"/>
              <a:t> </a:t>
            </a:r>
            <a:r>
              <a:rPr lang="en-US" altLang="zh-CN" dirty="0"/>
              <a:t>(Guo</a:t>
            </a:r>
            <a:r>
              <a:rPr lang="zh-CN" altLang="en-US" dirty="0"/>
              <a:t> </a:t>
            </a:r>
            <a:r>
              <a:rPr lang="en-US" altLang="zh-CN" dirty="0"/>
              <a:t>et</a:t>
            </a:r>
            <a:r>
              <a:rPr lang="zh-CN" altLang="en-US" dirty="0"/>
              <a:t> </a:t>
            </a:r>
            <a:r>
              <a:rPr lang="en-US" altLang="zh-CN" dirty="0"/>
              <a:t>al.,</a:t>
            </a:r>
            <a:r>
              <a:rPr lang="zh-CN" altLang="en-US" dirty="0"/>
              <a:t> </a:t>
            </a:r>
            <a:r>
              <a:rPr lang="en-US" altLang="zh-CN" dirty="0"/>
              <a:t>2021);</a:t>
            </a:r>
            <a:r>
              <a:rPr lang="zh-CN" altLang="en-US" dirty="0"/>
              <a:t> </a:t>
            </a:r>
            <a:r>
              <a:rPr lang="en-US" altLang="zh-CN" dirty="0"/>
              <a:t>Fol4287</a:t>
            </a:r>
            <a:r>
              <a:rPr lang="zh-CN" altLang="en-US" dirty="0"/>
              <a:t> </a:t>
            </a:r>
            <a:r>
              <a:rPr lang="en-US" altLang="zh-CN" dirty="0"/>
              <a:t>infecting</a:t>
            </a:r>
            <a:r>
              <a:rPr lang="zh-CN" altLang="en-US" dirty="0"/>
              <a:t> </a:t>
            </a:r>
            <a:r>
              <a:rPr lang="en-US" altLang="zh-CN" dirty="0"/>
              <a:t>Tomato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dirty="0"/>
              <a:t>axenic</a:t>
            </a:r>
            <a:r>
              <a:rPr lang="en-US" altLang="zh-CN" dirty="0"/>
              <a:t>,</a:t>
            </a:r>
            <a:r>
              <a:rPr lang="en-US" dirty="0"/>
              <a:t> </a:t>
            </a:r>
            <a:r>
              <a:rPr lang="en-US" altLang="zh-CN" dirty="0"/>
              <a:t>1dpi,</a:t>
            </a:r>
            <a:r>
              <a:rPr lang="zh-CN" altLang="en-US" dirty="0"/>
              <a:t> </a:t>
            </a:r>
            <a:r>
              <a:rPr lang="en-US" altLang="zh-CN" dirty="0"/>
              <a:t>2dpi,</a:t>
            </a:r>
            <a:r>
              <a:rPr lang="zh-CN" altLang="en-US" dirty="0"/>
              <a:t> </a:t>
            </a:r>
            <a:r>
              <a:rPr lang="en-US" altLang="zh-CN" dirty="0"/>
              <a:t>3dpi,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7dpi)</a:t>
            </a:r>
            <a:r>
              <a:rPr lang="zh-CN" altLang="en-US" dirty="0"/>
              <a:t> </a:t>
            </a:r>
            <a:r>
              <a:rPr lang="en-US" altLang="zh-CN" dirty="0"/>
              <a:t>(</a:t>
            </a:r>
            <a:r>
              <a:rPr lang="en-US" altLang="zh-CN" dirty="0" err="1"/>
              <a:t>Redkar</a:t>
            </a:r>
            <a:r>
              <a:rPr lang="zh-CN" altLang="en-US" dirty="0"/>
              <a:t> </a:t>
            </a:r>
            <a:r>
              <a:rPr lang="en-US" altLang="zh-CN" dirty="0"/>
              <a:t>et</a:t>
            </a:r>
            <a:r>
              <a:rPr lang="zh-CN" altLang="en-US" dirty="0"/>
              <a:t> </a:t>
            </a:r>
            <a:r>
              <a:rPr lang="en-US" altLang="zh-CN" dirty="0"/>
              <a:t>al.,</a:t>
            </a:r>
            <a:r>
              <a:rPr lang="zh-CN" altLang="en-US" dirty="0"/>
              <a:t> </a:t>
            </a:r>
            <a:r>
              <a:rPr lang="en-US" altLang="zh-CN" dirty="0"/>
              <a:t>2021)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AB944F-447B-D44C-A4A1-9A321F88812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42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2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854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64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984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598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0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26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392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045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29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696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126E3F-44E5-AB4E-8274-D592C3B07A81}" type="datetimeFigureOut">
              <a:rPr lang="en-US" smtClean="0"/>
              <a:t>2/28/23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1EC59-908F-8C4E-A975-994F777366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73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CE5FD7C-BD16-694F-B355-36C98284C9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30868" y="645646"/>
            <a:ext cx="6934200" cy="3289300"/>
          </a:xfr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211BEAD3-F16D-BF49-8A7B-8A252B4FCD36}"/>
              </a:ext>
            </a:extLst>
          </p:cNvPr>
          <p:cNvSpPr/>
          <p:nvPr/>
        </p:nvSpPr>
        <p:spPr>
          <a:xfrm>
            <a:off x="2510465" y="35674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A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784099-2030-8946-B0C9-FDD7263B163A}"/>
              </a:ext>
            </a:extLst>
          </p:cNvPr>
          <p:cNvSpPr/>
          <p:nvPr/>
        </p:nvSpPr>
        <p:spPr>
          <a:xfrm>
            <a:off x="6235650" y="35681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B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6F0C25-0C86-E923-B21B-BB20B2A29383}"/>
              </a:ext>
            </a:extLst>
          </p:cNvPr>
          <p:cNvSpPr txBox="1"/>
          <p:nvPr/>
        </p:nvSpPr>
        <p:spPr>
          <a:xfrm>
            <a:off x="2258538" y="5843022"/>
            <a:ext cx="76749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S1.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 err="1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TFome</a:t>
            </a:r>
            <a:r>
              <a:rPr lang="en-US" altLang="zh-CN" sz="1400" b="1" dirty="0">
                <a:solidFill>
                  <a:schemeClr val="dk1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annotation pipelines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(A)</a:t>
            </a:r>
            <a:r>
              <a:rPr lang="zh-CN" altLang="en-US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The annotation</a:t>
            </a:r>
            <a:r>
              <a:rPr lang="zh-CN" altLang="en-US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pipeline based on the </a:t>
            </a:r>
            <a:r>
              <a:rPr lang="en-US" altLang="zh-CN" sz="1400" b="0" dirty="0" err="1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InterPro</a:t>
            </a:r>
            <a:r>
              <a:rPr lang="en-US" altLang="zh-CN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terms.</a:t>
            </a:r>
            <a:r>
              <a:rPr lang="zh-CN" altLang="en-US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(B)</a:t>
            </a:r>
            <a:r>
              <a:rPr lang="zh-CN" altLang="en-US" sz="1400" b="0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 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Orthologous analysis to probe orthologs of functionally validated TFs in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Fusarium.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5654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136DC38-CD6B-B742-B678-C7D82FD533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7048" y="222575"/>
            <a:ext cx="8037904" cy="496053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FF77D62-A41B-574F-87CB-33704DA8CBC1}"/>
              </a:ext>
            </a:extLst>
          </p:cNvPr>
          <p:cNvSpPr/>
          <p:nvPr/>
        </p:nvSpPr>
        <p:spPr>
          <a:xfrm>
            <a:off x="1666344" y="1467101"/>
            <a:ext cx="664517" cy="20775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A45696-2946-CC4B-BE6F-3F49389286E7}"/>
              </a:ext>
            </a:extLst>
          </p:cNvPr>
          <p:cNvSpPr/>
          <p:nvPr/>
        </p:nvSpPr>
        <p:spPr>
          <a:xfrm rot="16200000">
            <a:off x="1305740" y="2223888"/>
            <a:ext cx="1680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number of </a:t>
            </a:r>
            <a:r>
              <a:rPr lang="en-US" altLang="zh-CN" dirty="0">
                <a:latin typeface="Arial" panose="020B0604020202020204" pitchFamily="34" charset="0"/>
                <a:ea typeface="Lato"/>
                <a:cs typeface="Arial" panose="020B0604020202020204" pitchFamily="34" charset="0"/>
                <a:sym typeface="Lato"/>
              </a:rPr>
              <a:t>TFs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ACC659-7646-D342-8F6F-585C51F4D78D}"/>
              </a:ext>
            </a:extLst>
          </p:cNvPr>
          <p:cNvSpPr/>
          <p:nvPr/>
        </p:nvSpPr>
        <p:spPr>
          <a:xfrm>
            <a:off x="5429667" y="4945639"/>
            <a:ext cx="205286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DC63443-3115-6446-8589-B97E4007499A}"/>
              </a:ext>
            </a:extLst>
          </p:cNvPr>
          <p:cNvSpPr/>
          <p:nvPr/>
        </p:nvSpPr>
        <p:spPr>
          <a:xfrm>
            <a:off x="5429667" y="4840709"/>
            <a:ext cx="2159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Lato"/>
              </a:rPr>
              <a:t>Genome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Lato"/>
              </a:rPr>
              <a:t>size</a:t>
            </a:r>
            <a:r>
              <a:rPr lang="zh-CN" altLang="en-US" dirty="0">
                <a:latin typeface="Arial" panose="020B0604020202020204" pitchFamily="34" charset="0"/>
                <a:cs typeface="Arial" panose="020B0604020202020204" pitchFamily="34" charset="0"/>
                <a:sym typeface="Lato"/>
              </a:rPr>
              <a:t>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  <a:sym typeface="Lato"/>
              </a:rPr>
              <a:t>(Mb)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209C4B0-1DAF-DF4F-671A-F702D4CE44BE}"/>
              </a:ext>
            </a:extLst>
          </p:cNvPr>
          <p:cNvSpPr txBox="1"/>
          <p:nvPr/>
        </p:nvSpPr>
        <p:spPr>
          <a:xfrm>
            <a:off x="2258538" y="5843022"/>
            <a:ext cx="767492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S2. ACs contribute to the FOSC </a:t>
            </a:r>
            <a:r>
              <a:rPr lang="en-US" altLang="zh-CN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TFome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expansion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There is a positive correlation between the accessory genome size and the accessory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TFome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 size of an organism. JGI fungal genome identifiers were used as labels. </a:t>
            </a:r>
          </a:p>
        </p:txBody>
      </p:sp>
    </p:spTree>
    <p:extLst>
      <p:ext uri="{BB962C8B-B14F-4D97-AF65-F5344CB8AC3E}">
        <p14:creationId xmlns:p14="http://schemas.microsoft.com/office/powerpoint/2010/main" val="34038069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953E7828-D280-7241-AAB2-3D566283F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76" y="756228"/>
            <a:ext cx="3849481" cy="380750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60A3E1-548E-AC40-A682-62FAA348258A}"/>
              </a:ext>
            </a:extLst>
          </p:cNvPr>
          <p:cNvSpPr txBox="1"/>
          <p:nvPr/>
        </p:nvSpPr>
        <p:spPr>
          <a:xfrm rot="3175646">
            <a:off x="1051902" y="3035243"/>
            <a:ext cx="117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MAK21</a:t>
            </a:r>
            <a:endParaRPr lang="en-US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3657BE-BADB-2443-AD6F-922BC99BA4C2}"/>
              </a:ext>
            </a:extLst>
          </p:cNvPr>
          <p:cNvSpPr txBox="1"/>
          <p:nvPr/>
        </p:nvSpPr>
        <p:spPr>
          <a:xfrm>
            <a:off x="1824228" y="1530838"/>
            <a:ext cx="117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NOC4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2AB57B-8FD5-7147-8AB7-1E101B739BCD}"/>
              </a:ext>
            </a:extLst>
          </p:cNvPr>
          <p:cNvSpPr txBox="1"/>
          <p:nvPr/>
        </p:nvSpPr>
        <p:spPr>
          <a:xfrm rot="17964906">
            <a:off x="2331297" y="2743151"/>
            <a:ext cx="11744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NOC3</a:t>
            </a:r>
            <a:endParaRPr lang="en-US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9930086-1375-1E4C-8555-67E09B6904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9539" y="756229"/>
            <a:ext cx="3849481" cy="380750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5B16939-9C0D-6741-AD9C-22AC12E49F46}"/>
              </a:ext>
            </a:extLst>
          </p:cNvPr>
          <p:cNvSpPr txBox="1"/>
          <p:nvPr/>
        </p:nvSpPr>
        <p:spPr>
          <a:xfrm rot="20505383">
            <a:off x="6284431" y="3427668"/>
            <a:ext cx="683555" cy="30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CDC10</a:t>
            </a:r>
            <a:endParaRPr lang="en-US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084E06-37B5-2E40-B679-05697ECDCFB2}"/>
              </a:ext>
            </a:extLst>
          </p:cNvPr>
          <p:cNvSpPr txBox="1"/>
          <p:nvPr/>
        </p:nvSpPr>
        <p:spPr>
          <a:xfrm rot="3557493">
            <a:off x="6888263" y="2198251"/>
            <a:ext cx="683550" cy="30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BQT4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9C8170-AC2B-AF4D-BCF1-87EEBC5AB3A3}"/>
              </a:ext>
            </a:extLst>
          </p:cNvPr>
          <p:cNvSpPr txBox="1"/>
          <p:nvPr/>
        </p:nvSpPr>
        <p:spPr>
          <a:xfrm rot="3790085">
            <a:off x="4924159" y="2847619"/>
            <a:ext cx="1295786" cy="30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SWI4/MBP1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268D69-B880-B646-99D4-920CD619DE8B}"/>
              </a:ext>
            </a:extLst>
          </p:cNvPr>
          <p:cNvSpPr txBox="1"/>
          <p:nvPr/>
        </p:nvSpPr>
        <p:spPr>
          <a:xfrm rot="20936998">
            <a:off x="5437240" y="1484292"/>
            <a:ext cx="1186443" cy="30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SOK2/PHD1</a:t>
            </a:r>
            <a:endParaRPr lang="en-US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4206771-6E46-1044-AF63-B3CA37372322}"/>
              </a:ext>
            </a:extLst>
          </p:cNvPr>
          <p:cNvSpPr txBox="1"/>
          <p:nvPr/>
        </p:nvSpPr>
        <p:spPr>
          <a:xfrm rot="20936998">
            <a:off x="5746570" y="1708903"/>
            <a:ext cx="844286" cy="305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err="1"/>
              <a:t>FgStuA</a:t>
            </a:r>
            <a:endParaRPr lang="en-US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57CF9FF-7B48-9B49-9019-89A67C3C460D}"/>
              </a:ext>
            </a:extLst>
          </p:cNvPr>
          <p:cNvSpPr txBox="1"/>
          <p:nvPr/>
        </p:nvSpPr>
        <p:spPr>
          <a:xfrm rot="20505383">
            <a:off x="6337856" y="3598967"/>
            <a:ext cx="913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FgSwi6</a:t>
            </a:r>
            <a:endParaRPr lang="en-US" sz="1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32EC84A-BD2D-E349-A66C-580F9FB4B31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7111" y="756228"/>
            <a:ext cx="3881391" cy="380750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779077C-B3B9-E641-BE1D-FF5E7E66AA3E}"/>
              </a:ext>
            </a:extLst>
          </p:cNvPr>
          <p:cNvSpPr txBox="1"/>
          <p:nvPr/>
        </p:nvSpPr>
        <p:spPr>
          <a:xfrm rot="1988571">
            <a:off x="10112977" y="2087508"/>
            <a:ext cx="1121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/>
              <a:t>RSC9</a:t>
            </a:r>
            <a:endParaRPr lang="en-US" sz="2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BC4AB98-6A4C-8740-BE01-EFF6BDF0BA5F}"/>
              </a:ext>
            </a:extLst>
          </p:cNvPr>
          <p:cNvSpPr txBox="1"/>
          <p:nvPr/>
        </p:nvSpPr>
        <p:spPr>
          <a:xfrm rot="1988571">
            <a:off x="9315645" y="3011610"/>
            <a:ext cx="646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RFX1</a:t>
            </a:r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281A03A-3A6B-8842-9AFA-4B6D36FAC599}"/>
              </a:ext>
            </a:extLst>
          </p:cNvPr>
          <p:cNvSpPr/>
          <p:nvPr/>
        </p:nvSpPr>
        <p:spPr>
          <a:xfrm>
            <a:off x="128019" y="386966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A</a:t>
            </a:r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F69C82E-16D0-FC45-84DE-D3781D3FD2B9}"/>
              </a:ext>
            </a:extLst>
          </p:cNvPr>
          <p:cNvSpPr/>
          <p:nvPr/>
        </p:nvSpPr>
        <p:spPr>
          <a:xfrm>
            <a:off x="4342324" y="386966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B</a:t>
            </a:r>
            <a:endParaRPr lang="en-US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3BCFE1D-35BF-174D-B0F8-9AAC3C508E3D}"/>
              </a:ext>
            </a:extLst>
          </p:cNvPr>
          <p:cNvSpPr/>
          <p:nvPr/>
        </p:nvSpPr>
        <p:spPr>
          <a:xfrm>
            <a:off x="8243198" y="386896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C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28CD89-1EC1-C5CD-3A6A-12E31241BC9B}"/>
              </a:ext>
            </a:extLst>
          </p:cNvPr>
          <p:cNvSpPr txBox="1"/>
          <p:nvPr/>
        </p:nvSpPr>
        <p:spPr>
          <a:xfrm>
            <a:off x="2258538" y="5617391"/>
            <a:ext cx="7674924" cy="13311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S3.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Phylograms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conserved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families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Phylograms were constructed by the maximum likelihood method with 1000 bootstraps. Branches of </a:t>
            </a:r>
            <a:r>
              <a:rPr lang="en-US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Fusarium</a:t>
            </a:r>
            <a:r>
              <a:rPr 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HSFs were colored in yellow.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gene name from either yeast orthologs or orthologs from </a:t>
            </a:r>
            <a:r>
              <a:rPr lang="en-US" altLang="zh-CN" sz="1400" b="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Fusarium </a:t>
            </a:r>
            <a:r>
              <a:rPr lang="en-US" altLang="zh-CN" sz="1400" b="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graminearum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annotated the clade names.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TF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families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</a:t>
            </a:r>
            <a:r>
              <a:rPr lang="zh-CN" altLang="en-US" sz="1400" b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CCAAT-binding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factor.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APSES-type HTH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RFX-type winged-helix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050" b="0" dirty="0"/>
              <a:t>  </a:t>
            </a:r>
            <a:endParaRPr lang="en-US" sz="1050" b="0" dirty="0"/>
          </a:p>
        </p:txBody>
      </p:sp>
    </p:spTree>
    <p:extLst>
      <p:ext uri="{BB962C8B-B14F-4D97-AF65-F5344CB8AC3E}">
        <p14:creationId xmlns:p14="http://schemas.microsoft.com/office/powerpoint/2010/main" val="784422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FDE9CB28-6B4B-034F-8242-1BAAA3E19E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887" y="1419270"/>
            <a:ext cx="5739492" cy="264318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F3639DB-C92E-FF42-B6F5-9DE98DD6C925}"/>
              </a:ext>
            </a:extLst>
          </p:cNvPr>
          <p:cNvSpPr/>
          <p:nvPr/>
        </p:nvSpPr>
        <p:spPr>
          <a:xfrm>
            <a:off x="298035" y="766547"/>
            <a:ext cx="2187247" cy="84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33543B6-CAB8-6144-93B3-0D130C646048}"/>
              </a:ext>
            </a:extLst>
          </p:cNvPr>
          <p:cNvSpPr/>
          <p:nvPr/>
        </p:nvSpPr>
        <p:spPr>
          <a:xfrm>
            <a:off x="3978588" y="1920006"/>
            <a:ext cx="2144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"/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Gene loss in filamentous fungi</a:t>
            </a:r>
            <a:endParaRPr lang="en-CA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4C1273F-F83A-424E-ACA6-C9FDB5B752F5}"/>
              </a:ext>
            </a:extLst>
          </p:cNvPr>
          <p:cNvSpPr/>
          <p:nvPr/>
        </p:nvSpPr>
        <p:spPr>
          <a:xfrm>
            <a:off x="5937932" y="596671"/>
            <a:ext cx="3031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"/>
            <a:r>
              <a:rPr lang="en-US" altLang="zh-CN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Yeast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genome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duplication</a:t>
            </a:r>
            <a:endParaRPr lang="en-CA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Left Brace 29">
            <a:extLst>
              <a:ext uri="{FF2B5EF4-FFF2-40B4-BE49-F238E27FC236}">
                <a16:creationId xmlns:a16="http://schemas.microsoft.com/office/drawing/2014/main" id="{CCBD4AF9-3ECE-C742-A6F1-29CDDD4188FB}"/>
              </a:ext>
            </a:extLst>
          </p:cNvPr>
          <p:cNvSpPr/>
          <p:nvPr/>
        </p:nvSpPr>
        <p:spPr>
          <a:xfrm rot="16200000" flipH="1">
            <a:off x="4915268" y="2053607"/>
            <a:ext cx="82794" cy="1166849"/>
          </a:xfrm>
          <a:prstGeom prst="leftBrac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Left Brace 30">
            <a:extLst>
              <a:ext uri="{FF2B5EF4-FFF2-40B4-BE49-F238E27FC236}">
                <a16:creationId xmlns:a16="http://schemas.microsoft.com/office/drawing/2014/main" id="{87087F82-B8E2-4243-AF3C-4D0198C77163}"/>
              </a:ext>
            </a:extLst>
          </p:cNvPr>
          <p:cNvSpPr/>
          <p:nvPr/>
        </p:nvSpPr>
        <p:spPr>
          <a:xfrm rot="5400000">
            <a:off x="7195916" y="456111"/>
            <a:ext cx="100012" cy="1166849"/>
          </a:xfrm>
          <a:prstGeom prst="leftBrace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45E5059-8B5C-3C4F-839A-BCE21C631D6F}"/>
              </a:ext>
            </a:extLst>
          </p:cNvPr>
          <p:cNvSpPr/>
          <p:nvPr/>
        </p:nvSpPr>
        <p:spPr>
          <a:xfrm>
            <a:off x="3701011" y="4055281"/>
            <a:ext cx="14714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MAT alpha 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1ED0306-41A3-E04D-B15D-1C76FCE29419}"/>
              </a:ext>
            </a:extLst>
          </p:cNvPr>
          <p:cNvSpPr/>
          <p:nvPr/>
        </p:nvSpPr>
        <p:spPr>
          <a:xfrm>
            <a:off x="5042742" y="2740863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716F70F-A5C5-5C4F-BE37-5E0FC3D4D574}"/>
              </a:ext>
            </a:extLst>
          </p:cNvPr>
          <p:cNvSpPr/>
          <p:nvPr/>
        </p:nvSpPr>
        <p:spPr>
          <a:xfrm>
            <a:off x="5891806" y="4070132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MADS SRF-like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4C12B1E-08E1-D34A-8B74-9738DBAD0251}"/>
              </a:ext>
            </a:extLst>
          </p:cNvPr>
          <p:cNvSpPr/>
          <p:nvPr/>
        </p:nvSpPr>
        <p:spPr>
          <a:xfrm>
            <a:off x="7433190" y="1122978"/>
            <a:ext cx="646331" cy="369332"/>
          </a:xfrm>
          <a:prstGeom prst="rect">
            <a:avLst/>
          </a:prstGeom>
          <a:ln w="19050">
            <a:noFill/>
          </a:ln>
        </p:spPr>
        <p:txBody>
          <a:bodyPr wrap="none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HSF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Google Shape;139;p24">
            <a:extLst>
              <a:ext uri="{FF2B5EF4-FFF2-40B4-BE49-F238E27FC236}">
                <a16:creationId xmlns:a16="http://schemas.microsoft.com/office/drawing/2014/main" id="{0B40618A-2887-664B-85AC-4B492FC9E0C1}"/>
              </a:ext>
            </a:extLst>
          </p:cNvPr>
          <p:cNvSpPr txBox="1">
            <a:spLocks/>
          </p:cNvSpPr>
          <p:nvPr/>
        </p:nvSpPr>
        <p:spPr>
          <a:xfrm>
            <a:off x="3377807" y="4387062"/>
            <a:ext cx="5254604" cy="525361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Average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copy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number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within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each</a:t>
            </a:r>
            <a:r>
              <a:rPr lang="zh-CN" altLang="en-US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 </a:t>
            </a:r>
            <a:r>
              <a:rPr lang="en-US" altLang="zh-CN" sz="1800" b="1" dirty="0">
                <a:latin typeface="Arial" panose="020B0604020202020204" pitchFamily="34" charset="0"/>
                <a:cs typeface="Arial" panose="020B0604020202020204" pitchFamily="34" charset="0"/>
                <a:sym typeface="Lora"/>
              </a:rPr>
              <a:t>group</a:t>
            </a:r>
            <a:endParaRPr lang="en-CA" sz="1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CA" sz="2400" dirty="0">
              <a:latin typeface="Arial" panose="020B0604020202020204" pitchFamily="34" charset="0"/>
              <a:ea typeface="Lora"/>
              <a:cs typeface="Arial" panose="020B0604020202020204" pitchFamily="34" charset="0"/>
              <a:sym typeface="Lora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226DAAC-DA8F-BA45-92C0-824EF3F81D02}"/>
              </a:ext>
            </a:extLst>
          </p:cNvPr>
          <p:cNvSpPr/>
          <p:nvPr/>
        </p:nvSpPr>
        <p:spPr>
          <a:xfrm>
            <a:off x="285008" y="706472"/>
            <a:ext cx="2008984" cy="169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979B80E-A776-1900-2334-1BF56ECC0E18}"/>
              </a:ext>
            </a:extLst>
          </p:cNvPr>
          <p:cNvSpPr txBox="1"/>
          <p:nvPr/>
        </p:nvSpPr>
        <p:spPr>
          <a:xfrm>
            <a:off x="190005" y="5438730"/>
            <a:ext cx="12001995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S4.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Minimal gene family contractions in FOSC partially </a:t>
            </a:r>
            <a:r>
              <a:rPr lang="en-US" sz="14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caused by whole genome duplication in yeast</a:t>
            </a:r>
            <a:r>
              <a:rPr lang="en-US" sz="14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figure illustrates the average copy number within each group of genomes across four families with an expansion index (</a:t>
            </a:r>
            <a:r>
              <a:rPr lang="en-US" sz="14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</a:t>
            </a:r>
            <a:r>
              <a:rPr lang="en-US" sz="1400" b="0" i="1" baseline="-250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</a:t>
            </a:r>
            <a:r>
              <a:rPr lang="en-US" sz="1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smaller than 1. We observed that </a:t>
            </a:r>
            <a:r>
              <a:rPr lang="en-CA" sz="14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</a:t>
            </a:r>
            <a:r>
              <a:rPr lang="en-CA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ontractions of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families are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caused by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filamentous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fungi. Contractions of two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families</a:t>
            </a:r>
            <a:r>
              <a:rPr lang="zh-CN" altLang="en-US" sz="14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CA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caused by yeast genome duplication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. Group 1 (G1) includes 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two yeast genomes (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S. cerevisiae 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and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S. pombe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Group 2 (G2) includes 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four filamentous fungal species (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N.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crassa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nidulans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A.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acristatulus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and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M.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oryzae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Group 3 (G3) includes </a:t>
            </a:r>
            <a:r>
              <a:rPr lang="en-US" sz="14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nine sister species close to </a:t>
            </a:r>
            <a:r>
              <a:rPr lang="en-US" sz="1400" i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F. </a:t>
            </a:r>
            <a:r>
              <a:rPr lang="en-US" sz="1400" i="1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oxysporum</a:t>
            </a:r>
            <a:r>
              <a:rPr lang="en-US" sz="1400" i="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4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0" dirty="0">
                <a:latin typeface="Arial" panose="020B0604020202020204" pitchFamily="34" charset="0"/>
                <a:cs typeface="Arial" panose="020B0604020202020204" pitchFamily="34" charset="0"/>
              </a:rPr>
              <a:t>Group 4 (G4) includes 15 FOSC genomes.</a:t>
            </a:r>
            <a:endParaRPr lang="en-CA" altLang="zh-CN" sz="14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A884CF-D869-670E-CE82-31D87F900269}"/>
              </a:ext>
            </a:extLst>
          </p:cNvPr>
          <p:cNvSpPr/>
          <p:nvPr/>
        </p:nvSpPr>
        <p:spPr>
          <a:xfrm>
            <a:off x="8528649" y="2191109"/>
            <a:ext cx="703730" cy="218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864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59F72DB-4CBE-6140-8653-179727C992FF}"/>
              </a:ext>
            </a:extLst>
          </p:cNvPr>
          <p:cNvSpPr txBox="1">
            <a:spLocks/>
          </p:cNvSpPr>
          <p:nvPr/>
        </p:nvSpPr>
        <p:spPr>
          <a:xfrm>
            <a:off x="3197040" y="660422"/>
            <a:ext cx="2041300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Transcriptome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98C66BB9-24F6-0A49-851E-48B15C423595}"/>
              </a:ext>
            </a:extLst>
          </p:cNvPr>
          <p:cNvSpPr/>
          <p:nvPr/>
        </p:nvSpPr>
        <p:spPr>
          <a:xfrm>
            <a:off x="4019031" y="1239976"/>
            <a:ext cx="397313" cy="343782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DC1276EE-620F-4948-9D14-7046AF0175F8}"/>
              </a:ext>
            </a:extLst>
          </p:cNvPr>
          <p:cNvSpPr txBox="1">
            <a:spLocks/>
          </p:cNvSpPr>
          <p:nvPr/>
        </p:nvSpPr>
        <p:spPr>
          <a:xfrm>
            <a:off x="2868875" y="1610656"/>
            <a:ext cx="2697606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least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planta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axenic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Down Arrow 11">
            <a:extLst>
              <a:ext uri="{FF2B5EF4-FFF2-40B4-BE49-F238E27FC236}">
                <a16:creationId xmlns:a16="http://schemas.microsoft.com/office/drawing/2014/main" id="{C425A253-77AF-5E41-A2E2-E10EDCBE78A8}"/>
              </a:ext>
            </a:extLst>
          </p:cNvPr>
          <p:cNvSpPr/>
          <p:nvPr/>
        </p:nvSpPr>
        <p:spPr>
          <a:xfrm>
            <a:off x="4023059" y="2197287"/>
            <a:ext cx="397313" cy="375009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ED76674-C379-4A4E-A7D7-88A13FC32F7E}"/>
              </a:ext>
            </a:extLst>
          </p:cNvPr>
          <p:cNvSpPr txBox="1">
            <a:spLocks/>
          </p:cNvSpPr>
          <p:nvPr/>
        </p:nvSpPr>
        <p:spPr>
          <a:xfrm>
            <a:off x="2760638" y="2622336"/>
            <a:ext cx="2914079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9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1300" dirty="0"/>
              <a:t>expression</a:t>
            </a:r>
            <a:r>
              <a:rPr lang="zh-CN" altLang="en-US" sz="1300" dirty="0"/>
              <a:t> </a:t>
            </a:r>
            <a:r>
              <a:rPr lang="en-US" altLang="zh-CN" sz="1300" dirty="0"/>
              <a:t>(</a:t>
            </a:r>
            <a:r>
              <a:rPr lang="en-US" sz="1300" dirty="0"/>
              <a:t>TPM</a:t>
            </a:r>
            <a:r>
              <a:rPr lang="zh-CN" altLang="en-US" sz="1300" dirty="0"/>
              <a:t> </a:t>
            </a:r>
            <a:r>
              <a:rPr lang="en-US" altLang="zh-CN" sz="1300" dirty="0"/>
              <a:t>values) under</a:t>
            </a:r>
            <a:r>
              <a:rPr lang="zh-CN" altLang="en-US" sz="1300" dirty="0"/>
              <a:t> </a:t>
            </a:r>
            <a:r>
              <a:rPr lang="en-US" altLang="zh-CN" sz="1300" dirty="0"/>
              <a:t>all</a:t>
            </a:r>
            <a:r>
              <a:rPr lang="zh-CN" altLang="en-US" sz="1300" dirty="0"/>
              <a:t> </a:t>
            </a:r>
            <a:r>
              <a:rPr lang="en-US" altLang="zh-CN" sz="1300" i="1" dirty="0"/>
              <a:t>in</a:t>
            </a:r>
            <a:r>
              <a:rPr lang="zh-CN" altLang="en-US" sz="1300" i="1" dirty="0"/>
              <a:t> </a:t>
            </a:r>
            <a:r>
              <a:rPr lang="en-US" altLang="zh-CN" sz="1300" i="1" dirty="0"/>
              <a:t>planta</a:t>
            </a:r>
            <a:r>
              <a:rPr lang="zh-CN" altLang="en-US" sz="1300" i="1" dirty="0"/>
              <a:t> </a:t>
            </a:r>
            <a:r>
              <a:rPr lang="en-US" altLang="zh-CN" sz="1300" dirty="0"/>
              <a:t>conditions</a:t>
            </a:r>
            <a:r>
              <a:rPr lang="zh-CN" altLang="en-US" sz="1300" dirty="0"/>
              <a:t> </a:t>
            </a:r>
            <a:r>
              <a:rPr lang="en-US" altLang="zh-CN" sz="1300" dirty="0"/>
              <a:t>is</a:t>
            </a:r>
            <a:r>
              <a:rPr lang="zh-CN" altLang="en-US" sz="1300" dirty="0"/>
              <a:t> </a:t>
            </a:r>
            <a:r>
              <a:rPr lang="en-US" altLang="zh-CN" sz="1300" dirty="0"/>
              <a:t>higher</a:t>
            </a:r>
            <a:r>
              <a:rPr lang="zh-CN" altLang="en-US" sz="1300" dirty="0"/>
              <a:t> </a:t>
            </a:r>
            <a:r>
              <a:rPr lang="en-US" altLang="zh-CN" sz="1300" dirty="0"/>
              <a:t>than</a:t>
            </a:r>
            <a:r>
              <a:rPr lang="zh-CN" altLang="en-US" sz="1300" dirty="0"/>
              <a:t> </a:t>
            </a:r>
            <a:r>
              <a:rPr lang="en-US" sz="1300" dirty="0"/>
              <a:t>15</a:t>
            </a:r>
          </a:p>
        </p:txBody>
      </p:sp>
      <p:sp>
        <p:nvSpPr>
          <p:cNvPr id="14" name="Down Arrow 13">
            <a:extLst>
              <a:ext uri="{FF2B5EF4-FFF2-40B4-BE49-F238E27FC236}">
                <a16:creationId xmlns:a16="http://schemas.microsoft.com/office/drawing/2014/main" id="{493B5698-1D85-CA43-912B-399951143132}"/>
              </a:ext>
            </a:extLst>
          </p:cNvPr>
          <p:cNvSpPr/>
          <p:nvPr/>
        </p:nvSpPr>
        <p:spPr>
          <a:xfrm>
            <a:off x="4019026" y="3342591"/>
            <a:ext cx="397313" cy="375009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37B3267-CECC-E74E-AD5B-652E2B496F77}"/>
              </a:ext>
            </a:extLst>
          </p:cNvPr>
          <p:cNvSpPr txBox="1">
            <a:spLocks/>
          </p:cNvSpPr>
          <p:nvPr/>
        </p:nvSpPr>
        <p:spPr>
          <a:xfrm>
            <a:off x="2868875" y="3810068"/>
            <a:ext cx="2620494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least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planta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three-fold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axenic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42C5F725-8F88-5B40-A82F-458BC0F32F3B}"/>
              </a:ext>
            </a:extLst>
          </p:cNvPr>
          <p:cNvSpPr txBox="1">
            <a:spLocks/>
          </p:cNvSpPr>
          <p:nvPr/>
        </p:nvSpPr>
        <p:spPr>
          <a:xfrm>
            <a:off x="2945984" y="4818571"/>
            <a:ext cx="2543385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single-copy orthologous across FOSC</a:t>
            </a:r>
          </a:p>
          <a:p>
            <a:pPr algn="ctr"/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8B816603-0CA8-714A-B8DE-DC4B24A4159E}"/>
              </a:ext>
            </a:extLst>
          </p:cNvPr>
          <p:cNvSpPr/>
          <p:nvPr/>
        </p:nvSpPr>
        <p:spPr>
          <a:xfrm>
            <a:off x="4019026" y="4428929"/>
            <a:ext cx="397313" cy="375009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F8A38CD9-6022-A64E-A8E9-DE0EE4C32A6F}"/>
              </a:ext>
            </a:extLst>
          </p:cNvPr>
          <p:cNvSpPr txBox="1">
            <a:spLocks/>
          </p:cNvSpPr>
          <p:nvPr/>
        </p:nvSpPr>
        <p:spPr>
          <a:xfrm>
            <a:off x="2745780" y="341612"/>
            <a:ext cx="2820701" cy="521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Core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97AC7DE2-B2AE-5F4B-92CE-C0EAF7EC8749}"/>
              </a:ext>
            </a:extLst>
          </p:cNvPr>
          <p:cNvSpPr txBox="1">
            <a:spLocks/>
          </p:cNvSpPr>
          <p:nvPr/>
        </p:nvSpPr>
        <p:spPr>
          <a:xfrm>
            <a:off x="6886419" y="660422"/>
            <a:ext cx="2041300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Transcriptome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Down Arrow 21">
            <a:extLst>
              <a:ext uri="{FF2B5EF4-FFF2-40B4-BE49-F238E27FC236}">
                <a16:creationId xmlns:a16="http://schemas.microsoft.com/office/drawing/2014/main" id="{8789CDB9-BF65-9B45-9E1F-5067B28FF667}"/>
              </a:ext>
            </a:extLst>
          </p:cNvPr>
          <p:cNvSpPr/>
          <p:nvPr/>
        </p:nvSpPr>
        <p:spPr>
          <a:xfrm>
            <a:off x="7708410" y="1239976"/>
            <a:ext cx="397313" cy="343782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D09D7806-E48D-1346-AD64-3B4C2D682F57}"/>
              </a:ext>
            </a:extLst>
          </p:cNvPr>
          <p:cNvSpPr txBox="1">
            <a:spLocks/>
          </p:cNvSpPr>
          <p:nvPr/>
        </p:nvSpPr>
        <p:spPr>
          <a:xfrm>
            <a:off x="6558254" y="1610656"/>
            <a:ext cx="2697606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least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planta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4339B2C9-041C-8F4C-B374-D8E91B44C5C3}"/>
              </a:ext>
            </a:extLst>
          </p:cNvPr>
          <p:cNvSpPr/>
          <p:nvPr/>
        </p:nvSpPr>
        <p:spPr>
          <a:xfrm>
            <a:off x="7712438" y="2197287"/>
            <a:ext cx="397313" cy="375009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1D605618-0F39-9C41-A4FA-43CB0D0B66BB}"/>
              </a:ext>
            </a:extLst>
          </p:cNvPr>
          <p:cNvSpPr txBox="1">
            <a:spLocks/>
          </p:cNvSpPr>
          <p:nvPr/>
        </p:nvSpPr>
        <p:spPr>
          <a:xfrm>
            <a:off x="6450017" y="2622336"/>
            <a:ext cx="2914079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ctr">
              <a:lnSpc>
                <a:spcPct val="90000"/>
              </a:lnSpc>
              <a:spcBef>
                <a:spcPct val="0"/>
              </a:spcBef>
              <a:buNone/>
              <a:defRPr sz="1900"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altLang="zh-CN" sz="1300" dirty="0"/>
              <a:t>summation</a:t>
            </a:r>
            <a:r>
              <a:rPr lang="zh-CN" altLang="en-US" sz="1300" dirty="0"/>
              <a:t> </a:t>
            </a:r>
            <a:r>
              <a:rPr lang="en-US" altLang="zh-CN" sz="1300" dirty="0"/>
              <a:t>of</a:t>
            </a:r>
            <a:r>
              <a:rPr lang="zh-CN" altLang="en-US" sz="1300" dirty="0"/>
              <a:t> </a:t>
            </a:r>
            <a:r>
              <a:rPr lang="en-US" altLang="zh-CN" sz="1300" dirty="0"/>
              <a:t>expression</a:t>
            </a:r>
            <a:r>
              <a:rPr lang="zh-CN" altLang="en-US" sz="1300" dirty="0"/>
              <a:t> </a:t>
            </a:r>
            <a:r>
              <a:rPr lang="en-US" altLang="zh-CN" sz="1300" dirty="0"/>
              <a:t>(</a:t>
            </a:r>
            <a:r>
              <a:rPr lang="en-US" sz="1300" dirty="0"/>
              <a:t>TPM</a:t>
            </a:r>
            <a:r>
              <a:rPr lang="zh-CN" altLang="en-US" sz="1300" dirty="0"/>
              <a:t> </a:t>
            </a:r>
            <a:r>
              <a:rPr lang="en-US" altLang="zh-CN" sz="1300" dirty="0"/>
              <a:t>values) under</a:t>
            </a:r>
            <a:r>
              <a:rPr lang="zh-CN" altLang="en-US" sz="1300" dirty="0"/>
              <a:t> </a:t>
            </a:r>
            <a:r>
              <a:rPr lang="en-US" altLang="zh-CN" sz="1300" dirty="0"/>
              <a:t>all</a:t>
            </a:r>
            <a:r>
              <a:rPr lang="zh-CN" altLang="en-US" sz="1300" dirty="0"/>
              <a:t> </a:t>
            </a:r>
            <a:r>
              <a:rPr lang="en-US" altLang="zh-CN" sz="1300" i="1" dirty="0"/>
              <a:t>in</a:t>
            </a:r>
            <a:r>
              <a:rPr lang="zh-CN" altLang="en-US" sz="1300" i="1" dirty="0"/>
              <a:t> </a:t>
            </a:r>
            <a:r>
              <a:rPr lang="en-US" altLang="zh-CN" sz="1300" i="1" dirty="0"/>
              <a:t>planta</a:t>
            </a:r>
            <a:r>
              <a:rPr lang="zh-CN" altLang="en-US" sz="1300" i="1" dirty="0"/>
              <a:t> </a:t>
            </a:r>
            <a:r>
              <a:rPr lang="en-US" altLang="zh-CN" sz="1300" dirty="0"/>
              <a:t>conditions</a:t>
            </a:r>
            <a:r>
              <a:rPr lang="zh-CN" altLang="en-US" sz="1300" dirty="0"/>
              <a:t> </a:t>
            </a:r>
            <a:r>
              <a:rPr lang="en-US" altLang="zh-CN" sz="1300" dirty="0"/>
              <a:t>is</a:t>
            </a:r>
            <a:r>
              <a:rPr lang="zh-CN" altLang="en-US" sz="1300" dirty="0"/>
              <a:t> </a:t>
            </a:r>
            <a:r>
              <a:rPr lang="en-US" altLang="zh-CN" sz="1300" dirty="0"/>
              <a:t>higher</a:t>
            </a:r>
            <a:r>
              <a:rPr lang="zh-CN" altLang="en-US" sz="1300" dirty="0"/>
              <a:t> </a:t>
            </a:r>
            <a:r>
              <a:rPr lang="en-US" altLang="zh-CN" sz="1300" dirty="0"/>
              <a:t>than</a:t>
            </a:r>
            <a:r>
              <a:rPr lang="zh-CN" altLang="en-US" sz="1300" dirty="0"/>
              <a:t> </a:t>
            </a:r>
            <a:r>
              <a:rPr lang="en-US" altLang="zh-CN" sz="1300" dirty="0"/>
              <a:t>10</a:t>
            </a:r>
            <a:endParaRPr lang="en-US" sz="1300" dirty="0"/>
          </a:p>
        </p:txBody>
      </p:sp>
      <p:sp>
        <p:nvSpPr>
          <p:cNvPr id="26" name="Down Arrow 25">
            <a:extLst>
              <a:ext uri="{FF2B5EF4-FFF2-40B4-BE49-F238E27FC236}">
                <a16:creationId xmlns:a16="http://schemas.microsoft.com/office/drawing/2014/main" id="{5D54B040-2401-D64D-AB9C-D6474B3C52BD}"/>
              </a:ext>
            </a:extLst>
          </p:cNvPr>
          <p:cNvSpPr/>
          <p:nvPr/>
        </p:nvSpPr>
        <p:spPr>
          <a:xfrm>
            <a:off x="7708405" y="3392286"/>
            <a:ext cx="397313" cy="375009"/>
          </a:xfrm>
          <a:prstGeom prst="downArrow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7D915A50-F4A9-764E-9C97-CAA0F8E9960B}"/>
              </a:ext>
            </a:extLst>
          </p:cNvPr>
          <p:cNvSpPr txBox="1">
            <a:spLocks/>
          </p:cNvSpPr>
          <p:nvPr/>
        </p:nvSpPr>
        <p:spPr>
          <a:xfrm>
            <a:off x="6558254" y="3879641"/>
            <a:ext cx="2697606" cy="696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under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least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3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i="1" dirty="0">
                <a:latin typeface="Arial" panose="020B0604020202020204" pitchFamily="34" charset="0"/>
                <a:cs typeface="Arial" panose="020B0604020202020204" pitchFamily="34" charset="0"/>
              </a:rPr>
              <a:t>planta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conditions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more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than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five-fold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axenic</a:t>
            </a:r>
            <a:r>
              <a:rPr lang="zh-CN" altLang="en-US" sz="1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300" dirty="0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endParaRPr 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3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A455EB-B46A-4D46-9E5A-95777BD352B7}"/>
              </a:ext>
            </a:extLst>
          </p:cNvPr>
          <p:cNvSpPr txBox="1">
            <a:spLocks/>
          </p:cNvSpPr>
          <p:nvPr/>
        </p:nvSpPr>
        <p:spPr>
          <a:xfrm>
            <a:off x="6496705" y="319164"/>
            <a:ext cx="2820701" cy="5211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Accessory</a:t>
            </a:r>
            <a:r>
              <a:rPr lang="zh-CN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genes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8B08B9C-D933-A44E-8DB6-513205567BA9}"/>
              </a:ext>
            </a:extLst>
          </p:cNvPr>
          <p:cNvSpPr/>
          <p:nvPr/>
        </p:nvSpPr>
        <p:spPr>
          <a:xfrm>
            <a:off x="2824566" y="41997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A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D444DC6-62E9-4A40-A926-B50970C2E477}"/>
              </a:ext>
            </a:extLst>
          </p:cNvPr>
          <p:cNvSpPr/>
          <p:nvPr/>
        </p:nvSpPr>
        <p:spPr>
          <a:xfrm>
            <a:off x="6450017" y="419971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B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511A7A-9573-6766-65C3-E5045AE6A3F9}"/>
              </a:ext>
            </a:extLst>
          </p:cNvPr>
          <p:cNvSpPr txBox="1"/>
          <p:nvPr/>
        </p:nvSpPr>
        <p:spPr>
          <a:xfrm>
            <a:off x="308759" y="5629271"/>
            <a:ext cx="1142406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S5.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pipelines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functional important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TFs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RNA-seq</a:t>
            </a:r>
            <a:r>
              <a:rPr lang="zh-CN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pipeline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TFs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core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genome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play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roles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plant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colonization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pipeline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probe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important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TFs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accessory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genome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play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roles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plant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colonization.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datasets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imported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analysis: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Fo5176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infecting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Arabidopsis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axenic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12hpi,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24hpi,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48hpi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Fo47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infecting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Arabidopsis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axenic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12hpi,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24hpi,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48hpi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96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hpi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(Guo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al.,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2021);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Fol4287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infecting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Tomato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axenic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1dpi,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2dpi,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3dpi,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7dpi)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1400" dirty="0" err="1">
                <a:latin typeface="Arial" panose="020B0604020202020204" pitchFamily="34" charset="0"/>
                <a:cs typeface="Arial" panose="020B0604020202020204" pitchFamily="34" charset="0"/>
              </a:rPr>
              <a:t>Redkar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et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al.,</a:t>
            </a:r>
            <a:r>
              <a:rPr lang="zh-CN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2021)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0187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31547</TotalTime>
  <Words>960</Words>
  <Application>Microsoft Macintosh PowerPoint</Application>
  <PresentationFormat>Widescreen</PresentationFormat>
  <Paragraphs>65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Houlin Yu</cp:lastModifiedBy>
  <cp:revision>144</cp:revision>
  <dcterms:created xsi:type="dcterms:W3CDTF">2021-11-23T21:10:04Z</dcterms:created>
  <dcterms:modified xsi:type="dcterms:W3CDTF">2023-03-01T03:14:13Z</dcterms:modified>
</cp:coreProperties>
</file>