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438" r:id="rId3"/>
    <p:sldId id="437" r:id="rId4"/>
    <p:sldId id="43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bila Mehwish" initials="NM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3" autoAdjust="0"/>
    <p:restoredTop sz="94660"/>
  </p:normalViewPr>
  <p:slideViewPr>
    <p:cSldViewPr snapToGrid="0">
      <p:cViewPr varScale="1">
        <p:scale>
          <a:sx n="83" d="100"/>
          <a:sy n="83" d="100"/>
        </p:scale>
        <p:origin x="59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5285BF-C68A-4758-AB28-83F0BF2E1895}" type="datetimeFigureOut">
              <a:rPr lang="en-GB" smtClean="0"/>
              <a:t>21/10/2022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67443-9751-4B6C-99EA-ADAE3C8255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557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dirty="0">
                <a:cs typeface="+mn-lt"/>
              </a:rPr>
              <a:t>B</a:t>
            </a:r>
            <a:r>
              <a:rPr lang="en-US" altLang="zh-CN" sz="1200" dirty="0">
                <a:cs typeface="+mn-lt"/>
              </a:rPr>
              <a:t>M’ looks</a:t>
            </a:r>
            <a:r>
              <a:rPr lang="zh-CN" altLang="en-US" sz="1200" dirty="0">
                <a:cs typeface="+mn-lt"/>
              </a:rPr>
              <a:t> more stable than </a:t>
            </a:r>
            <a:r>
              <a:rPr lang="en-US" altLang="zh-CN" sz="1200" dirty="0">
                <a:cs typeface="+mn-lt"/>
              </a:rPr>
              <a:t>BM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BAD55B-514E-4D38-841A-286B29794AE7}" type="slidenum">
              <a:rPr lang="en-GB" smtClean="0"/>
              <a:t>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4CD6D-F70F-4716-AF2D-A8675C65E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3B95CD-750F-58BE-4734-125BD22433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1C4532-B445-D80A-936A-18444C56B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817A1-AD3A-44A7-A9DA-FB98D7E0799D}" type="datetimeFigureOut">
              <a:rPr lang="en-GB" smtClean="0"/>
              <a:t>21/10/2022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049CD-830B-298F-3258-8023F48A8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C19BE7-48E2-428B-CDCD-0F7F177F5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C05CA-5732-45DA-A220-362720AB42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3862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755E8-983B-3747-B703-1F43D9D14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DDA85B-3EAC-5AB8-7449-CB5F4C0B4C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FE170-D0F5-2338-94B6-9A4E02BCE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817A1-AD3A-44A7-A9DA-FB98D7E0799D}" type="datetimeFigureOut">
              <a:rPr lang="en-GB" smtClean="0"/>
              <a:t>21/10/2022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7F1603-E7FE-2353-AB9A-0536B6D9B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C63C65-1539-420F-6A51-DA403A667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C05CA-5732-45DA-A220-362720AB42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41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ED85E8-3DE0-434C-1F0A-F1CF7E9ADC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7721A9-BDD2-988C-C37E-B6A284E230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8430B-A7CB-BBBE-90C1-C9F13E559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817A1-AD3A-44A7-A9DA-FB98D7E0799D}" type="datetimeFigureOut">
              <a:rPr lang="en-GB" smtClean="0"/>
              <a:t>21/10/2022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E1B7E-D772-9F2D-51A2-A1E80ADC5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8A952F-34BC-8140-D195-D08470EB2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C05CA-5732-45DA-A220-362720AB42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15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EA654-24DE-2ADB-9C5D-6D9187DCC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81579-51C7-5628-4AC1-78B0CF60FB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48BCD0-046D-F5E3-C5B6-758263212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817A1-AD3A-44A7-A9DA-FB98D7E0799D}" type="datetimeFigureOut">
              <a:rPr lang="en-GB" smtClean="0"/>
              <a:t>21/10/2022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E0720E-5A43-F97C-755B-06420480E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1E72EE-4910-3DE4-D95F-CE03F8BB4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C05CA-5732-45DA-A220-362720AB42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305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5CAEB-9B80-A536-77B2-802DDD77B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AF8F9D-99DC-7B0B-C679-E1677F521E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0B7B5-DECD-A722-AF11-D83993F2F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817A1-AD3A-44A7-A9DA-FB98D7E0799D}" type="datetimeFigureOut">
              <a:rPr lang="en-GB" smtClean="0"/>
              <a:t>21/10/2022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8A55A-2353-2924-EA6C-B061F3744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2BB03-5A28-9EF3-3282-6B7776E09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C05CA-5732-45DA-A220-362720AB42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353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F9491-2350-5D61-8DCA-C5764B4DC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6CD55B-A3E0-C7DF-9316-4B51E787E2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B06F90-E5D7-7154-27AE-763D586A7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636193-2857-8106-67EF-E3EFD2036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817A1-AD3A-44A7-A9DA-FB98D7E0799D}" type="datetimeFigureOut">
              <a:rPr lang="en-GB" smtClean="0"/>
              <a:t>21/10/2022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62F31F-0263-1B4A-0A5F-F7B530908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3B31F8-A6D1-A9F5-A49D-1C5CDEEE5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C05CA-5732-45DA-A220-362720AB42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366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30CDC-411C-73B1-EC6A-998C7555D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CE6169-9B4A-95ED-74F7-48B0B2B7FB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A2B22-7132-1FA0-51E5-AB06F4482F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D04F42-2BAF-21F8-1B04-C8151365EA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D0C42E-CA34-B91B-B711-F6D646866A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3D9E74-58A6-48BF-9231-4E3BF6919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817A1-AD3A-44A7-A9DA-FB98D7E0799D}" type="datetimeFigureOut">
              <a:rPr lang="en-GB" smtClean="0"/>
              <a:t>21/10/2022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ECAF0F-B4DD-4EF7-3BCC-C6B5525EF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506777-15FB-134C-C8D6-76183D02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C05CA-5732-45DA-A220-362720AB42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02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6E32D-33E3-4BFF-0887-B112E0C26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E4803F-55C1-C4F4-A46A-741679065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817A1-AD3A-44A7-A9DA-FB98D7E0799D}" type="datetimeFigureOut">
              <a:rPr lang="en-GB" smtClean="0"/>
              <a:t>21/10/2022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6F741-C818-1A3F-1EA6-C7FDF9144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A81177-B4CA-C951-9ED7-9705E2A91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C05CA-5732-45DA-A220-362720AB42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282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8CA10A-29B3-AF08-FFE4-415373874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817A1-AD3A-44A7-A9DA-FB98D7E0799D}" type="datetimeFigureOut">
              <a:rPr lang="en-GB" smtClean="0"/>
              <a:t>21/10/2022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D6A90E-BA34-F611-F533-BABC9CD01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DE2A57-5A63-C765-4AF7-C3D2E9498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C05CA-5732-45DA-A220-362720AB42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6437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2988B-652D-71EE-8ADE-52CC034A1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2F8C6-678D-63F5-0549-1BDCE34B3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C5C713-7248-D4DC-8CB8-D1499D8074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E05C92-F173-C510-E25C-8AAFF2CC2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817A1-AD3A-44A7-A9DA-FB98D7E0799D}" type="datetimeFigureOut">
              <a:rPr lang="en-GB" smtClean="0"/>
              <a:t>21/10/2022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233A8-A255-D25B-79D6-54E43DBB1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655E34-C338-6540-9469-3D54C5321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C05CA-5732-45DA-A220-362720AB42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299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358AA-686A-A85D-1247-1A4176B67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B02215-DB7E-9348-0D6E-C0B4427D90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703868-1421-82DD-9C33-8062E6E8A6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866986-62F9-43F7-BB2D-4E7C9FC63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817A1-AD3A-44A7-A9DA-FB98D7E0799D}" type="datetimeFigureOut">
              <a:rPr lang="en-GB" smtClean="0"/>
              <a:t>21/10/2022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7D79A-7991-3345-06D9-8C067B736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659F63-E41D-AF3C-69F0-3ABDF9B37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C05CA-5732-45DA-A220-362720AB42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533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969829-1905-5E62-92B1-AE6FC0D83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F7A51B-7C5C-3F4C-F7D8-0220FFBD31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013E6D-BCF6-2E24-9541-2F163ACF66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817A1-AD3A-44A7-A9DA-FB98D7E0799D}" type="datetimeFigureOut">
              <a:rPr lang="en-GB" smtClean="0"/>
              <a:t>21/10/2022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F5498-22AD-D3ED-01DD-2BB18C1018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99D375-9D53-6AAD-27CB-CFB41FF6B3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C05CA-5732-45DA-A220-362720AB42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0626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3" Type="http://schemas.microsoft.com/office/2007/relationships/media" Target="../media/media8.mp4"/><Relationship Id="rId18" Type="http://schemas.openxmlformats.org/officeDocument/2006/relationships/image" Target="../media/image2.png"/><Relationship Id="rId26" Type="http://schemas.openxmlformats.org/officeDocument/2006/relationships/image" Target="../media/image10.png"/><Relationship Id="rId3" Type="http://schemas.microsoft.com/office/2007/relationships/media" Target="../media/media3.mp4"/><Relationship Id="rId21" Type="http://schemas.openxmlformats.org/officeDocument/2006/relationships/image" Target="../media/image5.png"/><Relationship Id="rId7" Type="http://schemas.microsoft.com/office/2007/relationships/media" Target="../media/media5.mp4"/><Relationship Id="rId12" Type="http://schemas.openxmlformats.org/officeDocument/2006/relationships/video" Target="../media/media7.mp4"/><Relationship Id="rId17" Type="http://schemas.openxmlformats.org/officeDocument/2006/relationships/slideLayout" Target="../slideLayouts/slideLayout7.xml"/><Relationship Id="rId25" Type="http://schemas.openxmlformats.org/officeDocument/2006/relationships/image" Target="../media/image9.png"/><Relationship Id="rId33" Type="http://schemas.openxmlformats.org/officeDocument/2006/relationships/image" Target="../media/image17.png"/><Relationship Id="rId2" Type="http://schemas.openxmlformats.org/officeDocument/2006/relationships/video" Target="../media/media2.mp4"/><Relationship Id="rId16" Type="http://schemas.openxmlformats.org/officeDocument/2006/relationships/video" Target="../media/media9.mp4"/><Relationship Id="rId20" Type="http://schemas.openxmlformats.org/officeDocument/2006/relationships/image" Target="../media/image4.png"/><Relationship Id="rId29" Type="http://schemas.openxmlformats.org/officeDocument/2006/relationships/image" Target="../media/image13.jpeg"/><Relationship Id="rId1" Type="http://schemas.microsoft.com/office/2007/relationships/media" Target="../media/media2.mp4"/><Relationship Id="rId6" Type="http://schemas.microsoft.com/office/2007/relationships/media" Target="../media/media4.mp4"/><Relationship Id="rId11" Type="http://schemas.microsoft.com/office/2007/relationships/media" Target="../media/media7.mp4"/><Relationship Id="rId24" Type="http://schemas.openxmlformats.org/officeDocument/2006/relationships/image" Target="../media/image8.png"/><Relationship Id="rId32" Type="http://schemas.openxmlformats.org/officeDocument/2006/relationships/image" Target="../media/image16.jpeg"/><Relationship Id="rId5" Type="http://schemas.openxmlformats.org/officeDocument/2006/relationships/video" Target="NULL" TargetMode="External"/><Relationship Id="rId15" Type="http://schemas.microsoft.com/office/2007/relationships/media" Target="../media/media9.mp4"/><Relationship Id="rId23" Type="http://schemas.openxmlformats.org/officeDocument/2006/relationships/image" Target="../media/image7.png"/><Relationship Id="rId28" Type="http://schemas.openxmlformats.org/officeDocument/2006/relationships/image" Target="../media/image12.jpeg"/><Relationship Id="rId10" Type="http://schemas.openxmlformats.org/officeDocument/2006/relationships/video" Target="../media/media6.mp4"/><Relationship Id="rId19" Type="http://schemas.openxmlformats.org/officeDocument/2006/relationships/image" Target="../media/image3.png"/><Relationship Id="rId31" Type="http://schemas.openxmlformats.org/officeDocument/2006/relationships/image" Target="../media/image15.jpeg"/><Relationship Id="rId4" Type="http://schemas.openxmlformats.org/officeDocument/2006/relationships/video" Target="../media/media3.mp4"/><Relationship Id="rId9" Type="http://schemas.microsoft.com/office/2007/relationships/media" Target="../media/media6.mp4"/><Relationship Id="rId14" Type="http://schemas.openxmlformats.org/officeDocument/2006/relationships/video" Target="../media/media8.mp4"/><Relationship Id="rId22" Type="http://schemas.openxmlformats.org/officeDocument/2006/relationships/image" Target="../media/image6.png"/><Relationship Id="rId27" Type="http://schemas.openxmlformats.org/officeDocument/2006/relationships/image" Target="../media/image11.jpeg"/><Relationship Id="rId30" Type="http://schemas.openxmlformats.org/officeDocument/2006/relationships/image" Target="../media/image14.jpeg"/><Relationship Id="rId8" Type="http://schemas.openxmlformats.org/officeDocument/2006/relationships/video" Target="../media/media5.mp4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37F40-FA8F-02FA-B595-DC9D55620A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en-US" sz="36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Mussel-inspired surface functionalization of porous albumin cryogels supporting synergistic antibacterial/antioxidant activity and bone-like apatite formation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550AF5-CA32-68F8-F82F-E6C5A5A5D79C}"/>
              </a:ext>
            </a:extLst>
          </p:cNvPr>
          <p:cNvSpPr txBox="1"/>
          <p:nvPr/>
        </p:nvSpPr>
        <p:spPr>
          <a:xfrm>
            <a:off x="2912534" y="3855544"/>
            <a:ext cx="6815666" cy="1596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300"/>
              </a:lnSpc>
              <a:spcAft>
                <a:spcPts val="180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Nabila Mehwish </a:t>
            </a:r>
            <a:r>
              <a:rPr lang="en-US" sz="1200" b="1" baseline="30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Mengdie</a:t>
            </a:r>
            <a:r>
              <a:rPr lang="en-US" sz="12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Xu </a:t>
            </a:r>
            <a:r>
              <a:rPr lang="en-US" sz="1200" b="1" baseline="30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Muhammad Zaeem </a:t>
            </a:r>
            <a:r>
              <a:rPr lang="en-US" sz="1200" b="1" baseline="30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Bae </a:t>
            </a:r>
            <a:r>
              <a:rPr lang="en-US" sz="1200" b="1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Hoon</a:t>
            </a:r>
            <a:r>
              <a:rPr lang="en-US" sz="12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Lee </a:t>
            </a:r>
            <a:r>
              <a:rPr lang="en-US" sz="1200" b="1" baseline="30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1,3,</a:t>
            </a:r>
            <a:r>
              <a:rPr lang="en-US" sz="12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25730">
              <a:lnSpc>
                <a:spcPts val="1000"/>
              </a:lnSpc>
              <a:spcAft>
                <a:spcPts val="800"/>
              </a:spcAft>
            </a:pPr>
            <a:r>
              <a:rPr lang="en-GB" sz="1050" baseline="30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GB" sz="105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Engineering Research </a:t>
            </a:r>
            <a:r>
              <a:rPr lang="en-GB" sz="105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Center</a:t>
            </a:r>
            <a:r>
              <a:rPr lang="en-GB" sz="105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Clinical Functional Materials and Diagnosis &amp; Treatment Devices of Zhejiang Province, Wenzhou Institute, University of Chinese Academy of Sciences, Wenzhou, Zhejiang 325011, China</a:t>
            </a:r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25730">
              <a:lnSpc>
                <a:spcPts val="1000"/>
              </a:lnSpc>
              <a:spcAft>
                <a:spcPts val="800"/>
              </a:spcAft>
            </a:pPr>
            <a:r>
              <a:rPr lang="en-GB" sz="1050" baseline="30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GB" sz="105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Wenzhou Medical University, School of Pharmaceutical Sciences, Wenzhou, Zhejiang,325000, China</a:t>
            </a:r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25730">
              <a:lnSpc>
                <a:spcPts val="1000"/>
              </a:lnSpc>
              <a:spcAft>
                <a:spcPts val="800"/>
              </a:spcAft>
            </a:pPr>
            <a:r>
              <a:rPr lang="en-US" sz="1050" baseline="30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GB" sz="105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Oujiang</a:t>
            </a:r>
            <a:r>
              <a:rPr lang="en-GB" sz="105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Laboratory (Zhejiang Lab for Regenerative Medicine, Vision and Brain Health), Wenzhou, Zhejiang, 325000</a:t>
            </a:r>
            <a:r>
              <a:rPr lang="en-GB" sz="105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China</a:t>
            </a:r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25730">
              <a:lnSpc>
                <a:spcPts val="1000"/>
              </a:lnSpc>
              <a:spcAft>
                <a:spcPts val="800"/>
              </a:spcAft>
            </a:pPr>
            <a:r>
              <a:rPr lang="en-US" sz="105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105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Correspondence: </a:t>
            </a:r>
            <a:r>
              <a:rPr lang="en-US" sz="1050" dirty="0"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URWPalladioL-Roma"/>
              </a:rPr>
              <a:t>bhlee@wiucas.ac.cn</a:t>
            </a:r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97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-1" y="0"/>
            <a:ext cx="3980329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Scaffold preparation</a:t>
            </a:r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Media1">
            <a:hlinkClick r:id="" action="ppaction://media"/>
            <a:extLst>
              <a:ext uri="{FF2B5EF4-FFF2-40B4-BE49-F238E27FC236}">
                <a16:creationId xmlns:a16="http://schemas.microsoft.com/office/drawing/2014/main" id="{E9209247-FECF-364D-8094-B802625282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37652" b="34927"/>
          <a:stretch/>
        </p:blipFill>
        <p:spPr>
          <a:xfrm>
            <a:off x="4136280" y="2319337"/>
            <a:ext cx="3278498" cy="15982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82FC2E-5C48-B2F6-C0B5-A371F8DC746A}"/>
              </a:ext>
            </a:extLst>
          </p:cNvPr>
          <p:cNvSpPr txBox="1"/>
          <p:nvPr/>
        </p:nvSpPr>
        <p:spPr>
          <a:xfrm>
            <a:off x="2227230" y="4375960"/>
            <a:ext cx="6096000" cy="61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56080" algn="ctr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Video S1: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Palatino Linotype" panose="02040502050505030304" pitchFamily="18" charset="0"/>
              </a:rPr>
              <a:t>Sponginess of BM and BM</a:t>
            </a:r>
            <a:r>
              <a:rPr lang="en-US" sz="18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˗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Palatino Linotype" panose="02040502050505030304" pitchFamily="18" charset="0"/>
              </a:rPr>
              <a:t>PDA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Palatino Linotype" panose="02040502050505030304" pitchFamily="18" charset="0"/>
              </a:rPr>
              <a:t>cryogels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Palatino Linotype" panose="02040502050505030304" pitchFamily="18" charset="0"/>
              </a:rPr>
              <a:t>. </a:t>
            </a:r>
            <a:endParaRPr lang="en-GB" sz="18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9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641027" y="714615"/>
            <a:ext cx="2542713" cy="1294419"/>
            <a:chOff x="1527820" y="1472577"/>
            <a:chExt cx="2542713" cy="1294419"/>
          </a:xfrm>
        </p:grpSpPr>
        <p:pic>
          <p:nvPicPr>
            <p:cNvPr id="30" name="BM spongy">
              <a:hlinkClick r:id="" action="ppaction://media"/>
            </p:cNvPr>
            <p:cNvPicPr>
              <a:picLocks noChangeAspect="1"/>
            </p:cNvPicPr>
            <p:nvPr>
              <a:videoFile r:link="rId14"/>
              <p:extLst>
                <p:ext uri="{DAA4B4D4-6D71-4841-9C94-3DE7FCFB9230}">
                  <p14:media xmlns:p14="http://schemas.microsoft.com/office/powerpoint/2010/main" r:embed="rId13"/>
                </p:ext>
              </p:extLst>
            </p:nvPr>
          </p:nvPicPr>
          <p:blipFill rotWithShape="1">
            <a:blip r:embed="rId18">
              <a:lum contrast="30000"/>
            </a:blip>
            <a:srcRect l="26077" t="20554" r="41001" b="60695"/>
            <a:stretch>
              <a:fillRect/>
            </a:stretch>
          </p:blipFill>
          <p:spPr>
            <a:xfrm>
              <a:off x="1527820" y="1472577"/>
              <a:ext cx="1270000" cy="1285877"/>
            </a:xfrm>
            <a:prstGeom prst="rect">
              <a:avLst/>
            </a:prstGeom>
          </p:spPr>
        </p:pic>
        <p:pic>
          <p:nvPicPr>
            <p:cNvPr id="37" name="BM-PDA">
              <a:hlinkClick r:id="" action="ppaction://media"/>
            </p:cNvPr>
            <p:cNvPicPr/>
            <p:nvPr>
              <a:videoFile r:link="rId16"/>
              <p:extLst>
                <p:ext uri="{DAA4B4D4-6D71-4841-9C94-3DE7FCFB9230}">
                  <p14:media xmlns:p14="http://schemas.microsoft.com/office/powerpoint/2010/main" r:embed="rId15"/>
                </p:ext>
              </p:extLst>
            </p:nvPr>
          </p:nvPicPr>
          <p:blipFill rotWithShape="1">
            <a:blip r:embed="rId19">
              <a:lum contrast="30000"/>
            </a:blip>
            <a:srcRect l="35302" t="16381" r="17643" b="60420"/>
            <a:stretch>
              <a:fillRect/>
            </a:stretch>
          </p:blipFill>
          <p:spPr>
            <a:xfrm>
              <a:off x="2855287" y="1481121"/>
              <a:ext cx="1215246" cy="1285875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/>
        </p:nvGrpSpPr>
        <p:grpSpPr>
          <a:xfrm>
            <a:off x="4641027" y="2082402"/>
            <a:ext cx="2565464" cy="4026142"/>
            <a:chOff x="-966068" y="1553264"/>
            <a:chExt cx="2942572" cy="4771724"/>
          </a:xfrm>
        </p:grpSpPr>
        <p:pic>
          <p:nvPicPr>
            <p:cNvPr id="49" name="BM D1">
              <a:hlinkClick r:id="" action="ppaction://media"/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 rotWithShape="1">
            <a:blip r:embed="rId20">
              <a:lum contrast="30000"/>
            </a:blip>
            <a:srcRect l="26285" t="18330" r="27143" b="53500"/>
            <a:stretch>
              <a:fillRect/>
            </a:stretch>
          </p:blipFill>
          <p:spPr>
            <a:xfrm>
              <a:off x="-966067" y="1553264"/>
              <a:ext cx="1419498" cy="1524001"/>
            </a:xfrm>
            <a:prstGeom prst="rect">
              <a:avLst/>
            </a:prstGeom>
          </p:spPr>
        </p:pic>
        <p:pic>
          <p:nvPicPr>
            <p:cNvPr id="50" name="BM D3">
              <a:hlinkClick r:id="" action="ppaction://media"/>
            </p:cNvPr>
            <p:cNvPicPr>
              <a:picLocks noChangeAspect="1"/>
            </p:cNvPicPr>
            <p:nvPr>
              <a:videoFile r:link="rId4"/>
              <p:extLst>
                <p:ext uri="{DAA4B4D4-6D71-4841-9C94-3DE7FCFB9230}">
                  <p14:media xmlns:p14="http://schemas.microsoft.com/office/powerpoint/2010/main" r:embed="rId3"/>
                </p:ext>
              </p:extLst>
            </p:nvPr>
          </p:nvPicPr>
          <p:blipFill rotWithShape="1">
            <a:blip r:embed="rId21">
              <a:lum contrast="30000"/>
            </a:blip>
            <a:srcRect l="36003" t="30476" r="27199" b="47301"/>
            <a:stretch>
              <a:fillRect/>
            </a:stretch>
          </p:blipFill>
          <p:spPr>
            <a:xfrm>
              <a:off x="-966068" y="3162441"/>
              <a:ext cx="1419498" cy="1524001"/>
            </a:xfrm>
            <a:prstGeom prst="rect">
              <a:avLst/>
            </a:prstGeom>
          </p:spPr>
        </p:pic>
        <p:pic>
          <p:nvPicPr>
            <p:cNvPr id="51" name="BM D5">
              <a:hlinkClick r:id="" action="ppaction://media"/>
            </p:cNvPr>
            <p:cNvPicPr>
              <a:picLocks noChangeAspect="1"/>
            </p:cNvPicPr>
            <p:nvPr>
              <a:videoFile r:link="rId5"/>
              <p:extLst>
                <p:ext uri="{DAA4B4D4-6D71-4841-9C94-3DE7FCFB9230}">
                  <p14:media xmlns:p14="http://schemas.microsoft.com/office/powerpoint/2010/main" r:embed="rId6">
                    <p14:trim end="1591"/>
                  </p14:media>
                </p:ext>
              </p:extLst>
            </p:nvPr>
          </p:nvPicPr>
          <p:blipFill rotWithShape="1">
            <a:blip r:embed="rId22">
              <a:lum contrast="30000"/>
            </a:blip>
            <a:srcRect l="32843" t="12952" r="30359" b="64828"/>
            <a:stretch>
              <a:fillRect/>
            </a:stretch>
          </p:blipFill>
          <p:spPr>
            <a:xfrm>
              <a:off x="-966068" y="4800985"/>
              <a:ext cx="1419498" cy="1524003"/>
            </a:xfrm>
            <a:prstGeom prst="rect">
              <a:avLst/>
            </a:prstGeom>
          </p:spPr>
        </p:pic>
        <p:pic>
          <p:nvPicPr>
            <p:cNvPr id="52" name="BMPDA D1">
              <a:hlinkClick r:id="" action="ppaction://media"/>
            </p:cNvPr>
            <p:cNvPicPr>
              <a:picLocks noChangeAspect="1"/>
            </p:cNvPicPr>
            <p:nvPr>
              <a:videoFile r:link="rId8"/>
              <p:extLst>
                <p:ext uri="{DAA4B4D4-6D71-4841-9C94-3DE7FCFB9230}">
                  <p14:media xmlns:p14="http://schemas.microsoft.com/office/powerpoint/2010/main" r:embed="rId7"/>
                </p:ext>
              </p:extLst>
            </p:nvPr>
          </p:nvPicPr>
          <p:blipFill rotWithShape="1">
            <a:blip r:embed="rId23">
              <a:lum contrast="30000"/>
            </a:blip>
            <a:srcRect l="32721" t="25836" r="30481" b="51942"/>
            <a:stretch>
              <a:fillRect/>
            </a:stretch>
          </p:blipFill>
          <p:spPr>
            <a:xfrm>
              <a:off x="557005" y="1553264"/>
              <a:ext cx="1419499" cy="1524001"/>
            </a:xfrm>
            <a:prstGeom prst="rect">
              <a:avLst/>
            </a:prstGeom>
          </p:spPr>
        </p:pic>
        <p:pic>
          <p:nvPicPr>
            <p:cNvPr id="53" name="BMPDA D3">
              <a:hlinkClick r:id="" action="ppaction://media"/>
            </p:cNvPr>
            <p:cNvPicPr>
              <a:picLocks noChangeAspect="1"/>
            </p:cNvPicPr>
            <p:nvPr>
              <a:videoFile r:link="rId10"/>
              <p:extLst>
                <p:ext uri="{DAA4B4D4-6D71-4841-9C94-3DE7FCFB9230}">
                  <p14:media xmlns:p14="http://schemas.microsoft.com/office/powerpoint/2010/main" r:embed="rId9"/>
                </p:ext>
              </p:extLst>
            </p:nvPr>
          </p:nvPicPr>
          <p:blipFill rotWithShape="1">
            <a:blip r:embed="rId24">
              <a:lum contrast="30000"/>
            </a:blip>
            <a:srcRect l="37322" t="15678" r="25880" b="62100"/>
            <a:stretch>
              <a:fillRect/>
            </a:stretch>
          </p:blipFill>
          <p:spPr>
            <a:xfrm>
              <a:off x="557005" y="3164085"/>
              <a:ext cx="1419498" cy="1524001"/>
            </a:xfrm>
            <a:prstGeom prst="rect">
              <a:avLst/>
            </a:prstGeom>
          </p:spPr>
        </p:pic>
        <p:pic>
          <p:nvPicPr>
            <p:cNvPr id="54" name="BM PDA D5">
              <a:hlinkClick r:id="" action="ppaction://media"/>
            </p:cNvPr>
            <p:cNvPicPr>
              <a:picLocks noChangeAspect="1"/>
            </p:cNvPicPr>
            <p:nvPr>
              <a:videoFile r:link="rId12"/>
              <p:extLst>
                <p:ext uri="{DAA4B4D4-6D71-4841-9C94-3DE7FCFB9230}">
                  <p14:media xmlns:p14="http://schemas.microsoft.com/office/powerpoint/2010/main" r:embed="rId11"/>
                </p:ext>
              </p:extLst>
            </p:nvPr>
          </p:nvPicPr>
          <p:blipFill rotWithShape="1">
            <a:blip r:embed="rId25">
              <a:lum contrast="30000"/>
            </a:blip>
            <a:srcRect l="39732" t="19829" r="23471" b="57948"/>
            <a:stretch>
              <a:fillRect/>
            </a:stretch>
          </p:blipFill>
          <p:spPr>
            <a:xfrm>
              <a:off x="556529" y="4800986"/>
              <a:ext cx="1419498" cy="1524002"/>
            </a:xfrm>
            <a:prstGeom prst="rect">
              <a:avLst/>
            </a:prstGeom>
          </p:spPr>
        </p:pic>
      </p:grpSp>
      <p:sp>
        <p:nvSpPr>
          <p:cNvPr id="55" name="TextBox 54"/>
          <p:cNvSpPr txBox="1"/>
          <p:nvPr/>
        </p:nvSpPr>
        <p:spPr>
          <a:xfrm>
            <a:off x="4910489" y="353827"/>
            <a:ext cx="2501322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b="1" dirty="0"/>
              <a:t>BM                </a:t>
            </a:r>
            <a:r>
              <a:rPr lang="en-US" b="1" dirty="0" err="1"/>
              <a:t>BM</a:t>
            </a:r>
            <a:r>
              <a:rPr lang="en-US" b="1" dirty="0"/>
              <a:t> PDA</a:t>
            </a:r>
            <a:endParaRPr lang="en-GB" b="1" dirty="0"/>
          </a:p>
        </p:txBody>
      </p:sp>
      <p:grpSp>
        <p:nvGrpSpPr>
          <p:cNvPr id="81" name="Group 80"/>
          <p:cNvGrpSpPr/>
          <p:nvPr/>
        </p:nvGrpSpPr>
        <p:grpSpPr>
          <a:xfrm>
            <a:off x="3248594" y="714614"/>
            <a:ext cx="3079902" cy="5393935"/>
            <a:chOff x="2271181" y="1667033"/>
            <a:chExt cx="1777805" cy="2718506"/>
          </a:xfrm>
        </p:grpSpPr>
        <p:grpSp>
          <p:nvGrpSpPr>
            <p:cNvPr id="56" name="Group 55"/>
            <p:cNvGrpSpPr/>
            <p:nvPr/>
          </p:nvGrpSpPr>
          <p:grpSpPr>
            <a:xfrm>
              <a:off x="2271181" y="1886174"/>
              <a:ext cx="1777805" cy="2499365"/>
              <a:chOff x="9225695" y="1802226"/>
              <a:chExt cx="2218772" cy="3343905"/>
            </a:xfrm>
          </p:grpSpPr>
          <p:pic>
            <p:nvPicPr>
              <p:cNvPr id="57" name="Picture 56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339" t="57861" r="44258" b="36704"/>
              <a:stretch>
                <a:fillRect/>
              </a:stretch>
            </p:blipFill>
            <p:spPr>
              <a:xfrm rot="5400000">
                <a:off x="10251980" y="2405836"/>
                <a:ext cx="221205" cy="259345"/>
              </a:xfrm>
              <a:prstGeom prst="rect">
                <a:avLst/>
              </a:prstGeom>
            </p:spPr>
          </p:pic>
          <p:pic>
            <p:nvPicPr>
              <p:cNvPr id="58" name="Picture 57"/>
              <p:cNvPicPr>
                <a:picLocks noChangeAspect="1"/>
              </p:cNvPicPr>
              <p:nvPr/>
            </p:nvPicPr>
            <p:blipFill rotWithShape="1"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402" t="52349" r="43053" b="42517"/>
              <a:stretch>
                <a:fillRect/>
              </a:stretch>
            </p:blipFill>
            <p:spPr>
              <a:xfrm rot="5400000">
                <a:off x="11204185" y="2405830"/>
                <a:ext cx="221219" cy="259345"/>
              </a:xfrm>
              <a:prstGeom prst="rect">
                <a:avLst/>
              </a:prstGeom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 rotWithShape="1"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664" t="50088" r="41886" b="38049"/>
              <a:stretch>
                <a:fillRect/>
              </a:stretch>
            </p:blipFill>
            <p:spPr>
              <a:xfrm rot="5400000">
                <a:off x="10252296" y="3973944"/>
                <a:ext cx="220573" cy="259345"/>
              </a:xfrm>
              <a:prstGeom prst="rect">
                <a:avLst/>
              </a:prstGeom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 rotWithShape="1"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479" t="40367" r="43772" b="47770"/>
              <a:stretch>
                <a:fillRect/>
              </a:stretch>
            </p:blipFill>
            <p:spPr>
              <a:xfrm rot="5400000">
                <a:off x="11195311" y="3972334"/>
                <a:ext cx="218878" cy="259345"/>
              </a:xfrm>
              <a:prstGeom prst="rect">
                <a:avLst/>
              </a:prstGeom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704" t="53197" r="44704" b="37390"/>
              <a:stretch>
                <a:fillRect/>
              </a:stretch>
            </p:blipFill>
            <p:spPr>
              <a:xfrm rot="5400000">
                <a:off x="10249041" y="4907016"/>
                <a:ext cx="218881" cy="259345"/>
              </a:xfrm>
              <a:prstGeom prst="rect">
                <a:avLst/>
              </a:prstGeom>
            </p:spPr>
          </p:pic>
          <p:pic>
            <p:nvPicPr>
              <p:cNvPr id="67" name="Picture 66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973" t="41540" r="45436" b="49049"/>
              <a:stretch>
                <a:fillRect/>
              </a:stretch>
            </p:blipFill>
            <p:spPr>
              <a:xfrm rot="5400000">
                <a:off x="11202056" y="4907017"/>
                <a:ext cx="218883" cy="259345"/>
              </a:xfrm>
              <a:prstGeom prst="rect">
                <a:avLst/>
              </a:prstGeom>
            </p:spPr>
          </p:pic>
          <p:sp>
            <p:nvSpPr>
              <p:cNvPr id="69" name="TextBox 68"/>
              <p:cNvSpPr txBox="1"/>
              <p:nvPr/>
            </p:nvSpPr>
            <p:spPr>
              <a:xfrm>
                <a:off x="9225695" y="1802226"/>
                <a:ext cx="1121830" cy="3050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/>
                  <a:t>Pristine</a:t>
                </a:r>
              </a:p>
              <a:p>
                <a:pPr algn="ctr"/>
                <a:endParaRPr lang="en-US" sz="2400" b="1" dirty="0"/>
              </a:p>
              <a:p>
                <a:pPr algn="ctr"/>
                <a:endParaRPr lang="en-US" sz="2400" b="1" dirty="0"/>
              </a:p>
              <a:p>
                <a:pPr algn="ctr"/>
                <a:endParaRPr lang="en-US" sz="2400" b="1" dirty="0"/>
              </a:p>
              <a:p>
                <a:pPr algn="ctr"/>
                <a:r>
                  <a:rPr lang="en-US" sz="2400" b="1" dirty="0"/>
                  <a:t>D1       </a:t>
                </a:r>
              </a:p>
              <a:p>
                <a:pPr algn="ctr"/>
                <a:endParaRPr lang="en-US" sz="2400" b="1" dirty="0"/>
              </a:p>
              <a:p>
                <a:pPr algn="ctr"/>
                <a:endParaRPr lang="en-US" sz="2400" b="1" dirty="0"/>
              </a:p>
              <a:p>
                <a:pPr algn="ctr"/>
                <a:endParaRPr lang="en-US" sz="2400" b="1" dirty="0"/>
              </a:p>
              <a:p>
                <a:pPr algn="ctr"/>
                <a:r>
                  <a:rPr lang="en-US" sz="2400" b="1" dirty="0"/>
                  <a:t>D3</a:t>
                </a:r>
              </a:p>
              <a:p>
                <a:pPr algn="ctr"/>
                <a:endParaRPr lang="en-US" sz="2400" b="1" dirty="0"/>
              </a:p>
              <a:p>
                <a:pPr algn="ctr"/>
                <a:endParaRPr lang="en-US" sz="2400" b="1" dirty="0"/>
              </a:p>
              <a:p>
                <a:pPr algn="ctr"/>
                <a:r>
                  <a:rPr lang="en-US" sz="2400" b="1" dirty="0"/>
                  <a:t>D5</a:t>
                </a:r>
                <a:endParaRPr lang="en-GB" sz="2400" b="1" dirty="0"/>
              </a:p>
            </p:txBody>
          </p:sp>
        </p:grpSp>
        <p:pic>
          <p:nvPicPr>
            <p:cNvPr id="77" name="Picture 76"/>
            <p:cNvPicPr>
              <a:picLocks noChangeAspect="1"/>
            </p:cNvPicPr>
            <p:nvPr/>
          </p:nvPicPr>
          <p:blipFill rotWithShape="1"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011" t="43129" r="47665" b="51170"/>
            <a:stretch>
              <a:fillRect/>
            </a:stretch>
          </p:blipFill>
          <p:spPr>
            <a:xfrm>
              <a:off x="3074932" y="1673037"/>
              <a:ext cx="194115" cy="181437"/>
            </a:xfrm>
            <a:prstGeom prst="rect">
              <a:avLst/>
            </a:prstGeom>
          </p:spPr>
        </p:pic>
        <p:pic>
          <p:nvPicPr>
            <p:cNvPr id="80" name="图片 10"/>
            <p:cNvPicPr/>
            <p:nvPr/>
          </p:nvPicPr>
          <p:blipFill>
            <a:blip r:embed="rId33"/>
            <a:stretch>
              <a:fillRect/>
            </a:stretch>
          </p:blipFill>
          <p:spPr>
            <a:xfrm>
              <a:off x="3841182" y="1667033"/>
              <a:ext cx="207802" cy="181438"/>
            </a:xfrm>
            <a:prstGeom prst="rect">
              <a:avLst/>
            </a:prstGeom>
          </p:spPr>
        </p:pic>
      </p:grpSp>
      <p:sp>
        <p:nvSpPr>
          <p:cNvPr id="83" name="TextBox 82"/>
          <p:cNvSpPr txBox="1"/>
          <p:nvPr/>
        </p:nvSpPr>
        <p:spPr>
          <a:xfrm>
            <a:off x="0" y="0"/>
            <a:ext cx="2898775" cy="52197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Mineralization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24E67F-E233-90C4-E00C-2E619B625E75}"/>
              </a:ext>
            </a:extLst>
          </p:cNvPr>
          <p:cNvSpPr txBox="1"/>
          <p:nvPr/>
        </p:nvSpPr>
        <p:spPr>
          <a:xfrm>
            <a:off x="3953932" y="6165674"/>
            <a:ext cx="54017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Video S2: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Palatino Linotype" panose="02040502050505030304" pitchFamily="18" charset="0"/>
              </a:rPr>
              <a:t>Successive mineralization of BM and BM</a:t>
            </a:r>
            <a:r>
              <a:rPr lang="en-US" sz="18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˗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Palatino Linotype" panose="02040502050505030304" pitchFamily="18" charset="0"/>
              </a:rPr>
              <a:t>PDA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Palatino Linotype" panose="02040502050505030304" pitchFamily="18" charset="0"/>
              </a:rPr>
              <a:t>cryogels</a:t>
            </a:r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</a:rPr>
              <a:t>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 mute="1">
                <p:cTn id="2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  <p:video>
              <p:cMediaNode mute="1">
                <p:cTn id="3" fill="hold" display="1">
                  <p:stCondLst>
                    <p:cond delay="indefinite"/>
                  </p:stCondLst>
                </p:cTn>
                <p:tgtEl>
                  <p:spTgt spid="37"/>
                </p:tgtEl>
              </p:cMediaNode>
            </p:video>
            <p:video>
              <p:cMediaNode vol="80000" mute="1">
                <p:cTn id="4" fill="hold" display="0">
                  <p:stCondLst>
                    <p:cond delay="indefinite"/>
                  </p:stCondLst>
                </p:cTn>
                <p:tgtEl>
                  <p:spTgt spid="49"/>
                </p:tgtEl>
              </p:cMediaNode>
            </p:video>
            <p:video>
              <p:cMediaNode vol="80000" mute="1">
                <p:cTn id="5" fill="hold" display="0">
                  <p:stCondLst>
                    <p:cond delay="indefinite"/>
                  </p:stCondLst>
                </p:cTn>
                <p:tgtEl>
                  <p:spTgt spid="50"/>
                </p:tgtEl>
              </p:cMediaNode>
            </p:video>
            <p:video>
              <p:cMediaNode vol="80000">
                <p:cTn id="6" fill="hold" display="0">
                  <p:stCondLst>
                    <p:cond delay="indefinite"/>
                  </p:stCondLst>
                </p:cTn>
                <p:tgtEl>
                  <p:spTgt spid="51"/>
                </p:tgtEl>
              </p:cMediaNode>
            </p:video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2"/>
                </p:tgtEl>
              </p:cMediaNode>
            </p:vide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53"/>
                </p:tgtEl>
              </p:cMediaNode>
            </p:video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5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吸水视频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b="43858"/>
          <a:stretch>
            <a:fillRect/>
          </a:stretch>
        </p:blipFill>
        <p:spPr>
          <a:xfrm>
            <a:off x="3336563" y="696684"/>
            <a:ext cx="5289550" cy="42070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C6F8C47-7C75-1397-1725-9148D4D4CEF5}"/>
              </a:ext>
            </a:extLst>
          </p:cNvPr>
          <p:cNvSpPr txBox="1"/>
          <p:nvPr/>
        </p:nvSpPr>
        <p:spPr>
          <a:xfrm>
            <a:off x="2870200" y="536287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Video S3: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Palatino Linotype" panose="02040502050505030304" pitchFamily="18" charset="0"/>
              </a:rPr>
              <a:t>Water triggered shape recovery of BM and BM</a:t>
            </a:r>
            <a:r>
              <a:rPr lang="en-US" sz="18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˗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Palatino Linotype" panose="02040502050505030304" pitchFamily="18" charset="0"/>
              </a:rPr>
              <a:t>PDA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Palatino Linotype" panose="02040502050505030304" pitchFamily="18" charset="0"/>
              </a:rPr>
              <a:t>cryogels</a:t>
            </a:r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</a:rPr>
              <a:t>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</TotalTime>
  <Words>187</Words>
  <Application>Microsoft Office PowerPoint</Application>
  <PresentationFormat>Widescreen</PresentationFormat>
  <Paragraphs>26</Paragraphs>
  <Slides>4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Palatino Linotype</vt:lpstr>
      <vt:lpstr>Times New Roman</vt:lpstr>
      <vt:lpstr>Office Theme</vt:lpstr>
      <vt:lpstr>Mussel-inspired surface functionalization of porous albumin cryogels supporting synergistic antibacterial/antioxidant activity and bone-like apatite formation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Nabila Mehwish</dc:creator>
  <cp:lastModifiedBy>Marija Sarcevic</cp:lastModifiedBy>
  <cp:revision>13</cp:revision>
  <dcterms:created xsi:type="dcterms:W3CDTF">2022-08-10T02:45:30Z</dcterms:created>
  <dcterms:modified xsi:type="dcterms:W3CDTF">2022-10-21T09:27:18Z</dcterms:modified>
</cp:coreProperties>
</file>