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1"/>
  </p:notesMasterIdLst>
  <p:sldIdLst>
    <p:sldId id="256" r:id="rId2"/>
    <p:sldId id="985" r:id="rId3"/>
    <p:sldId id="990" r:id="rId4"/>
    <p:sldId id="559" r:id="rId5"/>
    <p:sldId id="560" r:id="rId6"/>
    <p:sldId id="561" r:id="rId7"/>
    <p:sldId id="992" r:id="rId8"/>
    <p:sldId id="993" r:id="rId9"/>
    <p:sldId id="994" r:id="rId10"/>
    <p:sldId id="998" r:id="rId11"/>
    <p:sldId id="996" r:id="rId12"/>
    <p:sldId id="997" r:id="rId13"/>
    <p:sldId id="1005" r:id="rId14"/>
    <p:sldId id="995" r:id="rId15"/>
    <p:sldId id="999" r:id="rId16"/>
    <p:sldId id="1000" r:id="rId17"/>
    <p:sldId id="1002" r:id="rId18"/>
    <p:sldId id="1003" r:id="rId19"/>
    <p:sldId id="1004" r:id="rId20"/>
    <p:sldId id="1001" r:id="rId21"/>
    <p:sldId id="1031" r:id="rId22"/>
    <p:sldId id="1032" r:id="rId23"/>
    <p:sldId id="1033" r:id="rId24"/>
    <p:sldId id="1006" r:id="rId25"/>
    <p:sldId id="562" r:id="rId26"/>
    <p:sldId id="563" r:id="rId27"/>
    <p:sldId id="564" r:id="rId28"/>
    <p:sldId id="565" r:id="rId29"/>
    <p:sldId id="566" r:id="rId30"/>
    <p:sldId id="567" r:id="rId31"/>
    <p:sldId id="568" r:id="rId32"/>
    <p:sldId id="569" r:id="rId33"/>
    <p:sldId id="570" r:id="rId34"/>
    <p:sldId id="571" r:id="rId35"/>
    <p:sldId id="1008" r:id="rId36"/>
    <p:sldId id="575" r:id="rId37"/>
    <p:sldId id="1010" r:id="rId38"/>
    <p:sldId id="1011" r:id="rId39"/>
    <p:sldId id="1012" r:id="rId40"/>
    <p:sldId id="1013" r:id="rId41"/>
    <p:sldId id="1034" r:id="rId42"/>
    <p:sldId id="1014" r:id="rId43"/>
    <p:sldId id="1043" r:id="rId44"/>
    <p:sldId id="1016" r:id="rId45"/>
    <p:sldId id="1015" r:id="rId46"/>
    <p:sldId id="1017" r:id="rId47"/>
    <p:sldId id="1018" r:id="rId48"/>
    <p:sldId id="1035" r:id="rId49"/>
    <p:sldId id="1040" r:id="rId50"/>
    <p:sldId id="1038" r:id="rId51"/>
    <p:sldId id="1039" r:id="rId52"/>
    <p:sldId id="1042" r:id="rId53"/>
    <p:sldId id="1041" r:id="rId54"/>
    <p:sldId id="1037" r:id="rId55"/>
    <p:sldId id="576" r:id="rId56"/>
    <p:sldId id="577" r:id="rId57"/>
    <p:sldId id="578" r:id="rId58"/>
    <p:sldId id="579" r:id="rId59"/>
    <p:sldId id="580" r:id="rId60"/>
    <p:sldId id="581" r:id="rId61"/>
    <p:sldId id="582" r:id="rId62"/>
    <p:sldId id="583" r:id="rId63"/>
    <p:sldId id="584" r:id="rId64"/>
    <p:sldId id="585" r:id="rId65"/>
    <p:sldId id="586" r:id="rId66"/>
    <p:sldId id="587" r:id="rId67"/>
    <p:sldId id="588" r:id="rId68"/>
    <p:sldId id="589" r:id="rId69"/>
    <p:sldId id="590" r:id="rId70"/>
    <p:sldId id="591" r:id="rId71"/>
    <p:sldId id="592" r:id="rId72"/>
    <p:sldId id="608" r:id="rId73"/>
    <p:sldId id="609" r:id="rId74"/>
    <p:sldId id="1019" r:id="rId75"/>
    <p:sldId id="1022" r:id="rId76"/>
    <p:sldId id="1023" r:id="rId77"/>
    <p:sldId id="1024" r:id="rId78"/>
    <p:sldId id="1026" r:id="rId79"/>
    <p:sldId id="1025" r:id="rId80"/>
    <p:sldId id="1020" r:id="rId81"/>
    <p:sldId id="1027" r:id="rId82"/>
    <p:sldId id="1028" r:id="rId83"/>
    <p:sldId id="1029" r:id="rId84"/>
    <p:sldId id="1030" r:id="rId85"/>
    <p:sldId id="1021" r:id="rId86"/>
    <p:sldId id="596" r:id="rId87"/>
    <p:sldId id="597" r:id="rId88"/>
    <p:sldId id="598" r:id="rId89"/>
    <p:sldId id="599" r:id="rId90"/>
    <p:sldId id="600" r:id="rId91"/>
    <p:sldId id="601" r:id="rId92"/>
    <p:sldId id="610" r:id="rId93"/>
    <p:sldId id="602" r:id="rId94"/>
    <p:sldId id="603" r:id="rId95"/>
    <p:sldId id="604" r:id="rId96"/>
    <p:sldId id="606" r:id="rId97"/>
    <p:sldId id="605" r:id="rId98"/>
    <p:sldId id="988" r:id="rId99"/>
    <p:sldId id="989" r:id="rId10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AF83"/>
    <a:srgbClr val="0000FF"/>
    <a:srgbClr val="FFFFCD"/>
    <a:srgbClr val="FFFFB2"/>
    <a:srgbClr val="F800FF"/>
    <a:srgbClr val="009102"/>
    <a:srgbClr val="458B63"/>
    <a:srgbClr val="4A9369"/>
    <a:srgbClr val="55A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25" autoAdjust="0"/>
    <p:restoredTop sz="92433" autoAdjust="0"/>
  </p:normalViewPr>
  <p:slideViewPr>
    <p:cSldViewPr snapToGrid="0" snapToObjects="1">
      <p:cViewPr varScale="1">
        <p:scale>
          <a:sx n="81" d="100"/>
          <a:sy n="81" d="100"/>
        </p:scale>
        <p:origin x="154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04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350BD-3FC1-9E4D-9534-3F1275A5FB2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E00EC-7763-4E4E-99C0-29AD806323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29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334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11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012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23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43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79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45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437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32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28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89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51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6005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87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674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381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051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8998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848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448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7121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58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953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936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003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37122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239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6607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6600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521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119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7391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0663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520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77244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66255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0104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6331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13863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7986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9481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9839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95556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9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4710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65184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5327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5312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0083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9382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E00EC-7763-4E4E-99C0-29AD8063239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5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8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3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2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2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3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54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84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718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21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93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E928F-4F7D-684B-A4DA-F803CC86514C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0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nick.battista@unc.edu" TargetMode="External"/><Relationship Id="rId13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3.png"/><Relationship Id="rId5" Type="http://schemas.microsoft.com/office/2007/relationships/media" Target="../media/media3.mp4"/><Relationship Id="rId10" Type="http://schemas.openxmlformats.org/officeDocument/2006/relationships/image" Target="../media/image2.jpeg"/><Relationship Id="rId4" Type="http://schemas.openxmlformats.org/officeDocument/2006/relationships/video" Target="../media/media2.mp4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png"/><Relationship Id="rId3" Type="http://schemas.microsoft.com/office/2007/relationships/media" Target="../media/media7.mp4"/><Relationship Id="rId7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video" Target="../media/media7.mp4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9.png"/><Relationship Id="rId11" Type="http://schemas.openxmlformats.org/officeDocument/2006/relationships/image" Target="../media/image19.png"/><Relationship Id="rId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22.png"/><Relationship Id="rId3" Type="http://schemas.microsoft.com/office/2007/relationships/media" Target="../media/media10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1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image" Target="../media/image10.png"/><Relationship Id="rId5" Type="http://schemas.microsoft.com/office/2007/relationships/media" Target="../media/media11.mp4"/><Relationship Id="rId15" Type="http://schemas.openxmlformats.org/officeDocument/2006/relationships/image" Target="../media/image24.png"/><Relationship Id="rId10" Type="http://schemas.openxmlformats.org/officeDocument/2006/relationships/image" Target="../media/image9.png"/><Relationship Id="rId4" Type="http://schemas.openxmlformats.org/officeDocument/2006/relationships/video" Target="../media/media10.mp4"/><Relationship Id="rId9" Type="http://schemas.openxmlformats.org/officeDocument/2006/relationships/image" Target="../media/image8.png"/><Relationship Id="rId1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microsoft.com/office/2007/relationships/media" Target="../media/media5.mp4"/><Relationship Id="rId7" Type="http://schemas.openxmlformats.org/officeDocument/2006/relationships/image" Target="../media/image1.jpe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hyperlink" Target="mailto:nick.battista@unc.edu" TargetMode="Externa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video" Target="../media/media5.mp4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9.png"/><Relationship Id="rId11" Type="http://schemas.openxmlformats.org/officeDocument/2006/relationships/image" Target="../media/image30.png"/><Relationship Id="rId5" Type="http://schemas.openxmlformats.org/officeDocument/2006/relationships/image" Target="../media/image8.png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40.png"/><Relationship Id="rId4" Type="http://schemas.openxmlformats.org/officeDocument/2006/relationships/image" Target="../media/image9.png"/><Relationship Id="rId9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40.png"/><Relationship Id="rId4" Type="http://schemas.openxmlformats.org/officeDocument/2006/relationships/image" Target="../media/image9.png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40.png"/><Relationship Id="rId4" Type="http://schemas.openxmlformats.org/officeDocument/2006/relationships/image" Target="../media/image9.png"/><Relationship Id="rId9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5.png"/><Relationship Id="rId4" Type="http://schemas.openxmlformats.org/officeDocument/2006/relationships/notesSlide" Target="../notesSlides/notesSlide35.xml"/><Relationship Id="rId9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6.png"/><Relationship Id="rId4" Type="http://schemas.openxmlformats.org/officeDocument/2006/relationships/notesSlide" Target="../notesSlides/notesSlide36.xml"/><Relationship Id="rId9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7.png"/><Relationship Id="rId4" Type="http://schemas.openxmlformats.org/officeDocument/2006/relationships/notesSlide" Target="../notesSlides/notesSlide37.xml"/><Relationship Id="rId9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0.png"/><Relationship Id="rId4" Type="http://schemas.openxmlformats.org/officeDocument/2006/relationships/notesSlide" Target="../notesSlides/notesSlide42.xml"/><Relationship Id="rId9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1.png"/><Relationship Id="rId4" Type="http://schemas.openxmlformats.org/officeDocument/2006/relationships/notesSlide" Target="../notesSlides/notesSlide43.xml"/><Relationship Id="rId9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9.mp4"/><Relationship Id="rId7" Type="http://schemas.openxmlformats.org/officeDocument/2006/relationships/image" Target="../media/image8.png"/><Relationship Id="rId12" Type="http://schemas.openxmlformats.org/officeDocument/2006/relationships/image" Target="../media/image57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notesSlide" Target="../notesSlides/notesSlide50.xml"/><Relationship Id="rId11" Type="http://schemas.openxmlformats.org/officeDocument/2006/relationships/image" Target="../media/image56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video" Target="../media/media19.mp4"/><Relationship Id="rId9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8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8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8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8.png"/><Relationship Id="rId5" Type="http://schemas.openxmlformats.org/officeDocument/2006/relationships/image" Target="../media/image10.png"/><Relationship Id="rId10" Type="http://schemas.openxmlformats.org/officeDocument/2006/relationships/image" Target="../media/image67.png"/><Relationship Id="rId4" Type="http://schemas.openxmlformats.org/officeDocument/2006/relationships/image" Target="../media/image9.png"/><Relationship Id="rId9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8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8.png"/><Relationship Id="rId5" Type="http://schemas.openxmlformats.org/officeDocument/2006/relationships/image" Target="../media/image10.png"/><Relationship Id="rId10" Type="http://schemas.openxmlformats.org/officeDocument/2006/relationships/image" Target="../media/image67.png"/><Relationship Id="rId4" Type="http://schemas.openxmlformats.org/officeDocument/2006/relationships/image" Target="../media/image9.png"/><Relationship Id="rId9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8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8.png"/><Relationship Id="rId5" Type="http://schemas.openxmlformats.org/officeDocument/2006/relationships/image" Target="../media/image10.png"/><Relationship Id="rId10" Type="http://schemas.openxmlformats.org/officeDocument/2006/relationships/image" Target="../media/image67.png"/><Relationship Id="rId4" Type="http://schemas.openxmlformats.org/officeDocument/2006/relationships/image" Target="../media/image9.png"/><Relationship Id="rId9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8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8.png"/><Relationship Id="rId5" Type="http://schemas.openxmlformats.org/officeDocument/2006/relationships/image" Target="../media/image10.png"/><Relationship Id="rId10" Type="http://schemas.openxmlformats.org/officeDocument/2006/relationships/image" Target="../media/image67.png"/><Relationship Id="rId4" Type="http://schemas.openxmlformats.org/officeDocument/2006/relationships/image" Target="../media/image9.png"/><Relationship Id="rId9" Type="http://schemas.openxmlformats.org/officeDocument/2006/relationships/image" Target="../media/image6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8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8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4.xml"/><Relationship Id="rId9" Type="http://schemas.openxmlformats.org/officeDocument/2006/relationships/image" Target="../media/image77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5.xml"/><Relationship Id="rId13" Type="http://schemas.openxmlformats.org/officeDocument/2006/relationships/image" Target="../media/image78.png"/><Relationship Id="rId3" Type="http://schemas.microsoft.com/office/2007/relationships/media" Target="../media/media22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1.png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video" Target="../media/media23.mp4"/><Relationship Id="rId11" Type="http://schemas.openxmlformats.org/officeDocument/2006/relationships/image" Target="../media/image10.png"/><Relationship Id="rId5" Type="http://schemas.microsoft.com/office/2007/relationships/media" Target="../media/media23.mp4"/><Relationship Id="rId15" Type="http://schemas.openxmlformats.org/officeDocument/2006/relationships/image" Target="../media/image80.png"/><Relationship Id="rId10" Type="http://schemas.openxmlformats.org/officeDocument/2006/relationships/image" Target="../media/image9.png"/><Relationship Id="rId4" Type="http://schemas.openxmlformats.org/officeDocument/2006/relationships/video" Target="../media/media22.mp4"/><Relationship Id="rId9" Type="http://schemas.openxmlformats.org/officeDocument/2006/relationships/image" Target="../media/image8.png"/><Relationship Id="rId14" Type="http://schemas.openxmlformats.org/officeDocument/2006/relationships/image" Target="../media/image7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8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1.xml"/><Relationship Id="rId13" Type="http://schemas.openxmlformats.org/officeDocument/2006/relationships/image" Target="../media/image84.png"/><Relationship Id="rId3" Type="http://schemas.microsoft.com/office/2007/relationships/media" Target="../media/media25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1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video" Target="../media/media20.mp4"/><Relationship Id="rId11" Type="http://schemas.openxmlformats.org/officeDocument/2006/relationships/image" Target="../media/image10.png"/><Relationship Id="rId5" Type="http://schemas.microsoft.com/office/2007/relationships/media" Target="../media/media20.mp4"/><Relationship Id="rId15" Type="http://schemas.openxmlformats.org/officeDocument/2006/relationships/image" Target="../media/image77.png"/><Relationship Id="rId10" Type="http://schemas.openxmlformats.org/officeDocument/2006/relationships/image" Target="../media/image9.png"/><Relationship Id="rId4" Type="http://schemas.openxmlformats.org/officeDocument/2006/relationships/video" Target="../media/media25.mp4"/><Relationship Id="rId9" Type="http://schemas.openxmlformats.org/officeDocument/2006/relationships/image" Target="../media/image8.png"/><Relationship Id="rId14" Type="http://schemas.openxmlformats.org/officeDocument/2006/relationships/image" Target="../media/image8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png"/><Relationship Id="rId3" Type="http://schemas.openxmlformats.org/officeDocument/2006/relationships/image" Target="../media/image93.png"/><Relationship Id="rId7" Type="http://schemas.openxmlformats.org/officeDocument/2006/relationships/image" Target="../media/image11.pn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97.png"/><Relationship Id="rId5" Type="http://schemas.openxmlformats.org/officeDocument/2006/relationships/image" Target="../media/image9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4" Type="http://schemas.openxmlformats.org/officeDocument/2006/relationships/image" Target="../media/image8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05.png"/><Relationship Id="rId4" Type="http://schemas.openxmlformats.org/officeDocument/2006/relationships/image" Target="../media/image9.png"/><Relationship Id="rId9" Type="http://schemas.openxmlformats.org/officeDocument/2006/relationships/image" Target="../media/image104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8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mailto:battistn@tcnj.edu" TargetMode="External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0039" y="4491736"/>
            <a:ext cx="3034722" cy="1995592"/>
          </a:xfrm>
        </p:spPr>
        <p:txBody>
          <a:bodyPr>
            <a:normAutofit/>
          </a:bodyPr>
          <a:lstStyle/>
          <a:p>
            <a:r>
              <a:rPr lang="en-US" sz="2600" b="1" u="sng" dirty="0">
                <a:latin typeface="Calibri"/>
                <a:cs typeface="Calibri"/>
              </a:rPr>
              <a:t>Nicholas A. Battista</a:t>
            </a:r>
            <a:endParaRPr lang="en-US" sz="2400" b="1" baseline="30000" dirty="0">
              <a:latin typeface="Calibri"/>
              <a:cs typeface="Calibri"/>
            </a:endParaRPr>
          </a:p>
          <a:p>
            <a:r>
              <a:rPr lang="en-US" sz="1800" dirty="0">
                <a:latin typeface="Calibri"/>
                <a:cs typeface="Calibri"/>
                <a:hlinkClick r:id="rId8"/>
              </a:rPr>
              <a:t>battistn@tcnj.edu</a:t>
            </a:r>
            <a:r>
              <a:rPr lang="en-US" sz="2000" dirty="0">
                <a:latin typeface="Calibri"/>
                <a:cs typeface="Calibri"/>
              </a:rPr>
              <a:t/>
            </a:r>
            <a:br>
              <a:rPr lang="en-US" sz="2000" dirty="0">
                <a:latin typeface="Calibri"/>
                <a:cs typeface="Calibri"/>
              </a:rPr>
            </a:br>
            <a:endParaRPr lang="en-US" sz="1700" dirty="0">
              <a:latin typeface="Calibri"/>
              <a:cs typeface="Calibri"/>
            </a:endParaRP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Dept. of Math and Statistics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School of Science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The College of New Jersey</a:t>
            </a:r>
          </a:p>
          <a:p>
            <a:pPr algn="l"/>
            <a:endParaRPr lang="en-US" sz="1500" dirty="0"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401" y="6697133"/>
            <a:ext cx="91186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A9877B-CD03-F64C-ADB5-A82C5C3CD1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797" y="5875029"/>
            <a:ext cx="803671" cy="7172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942" y="5748169"/>
            <a:ext cx="844061" cy="84406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088A811-6D2B-1B4D-9B13-3ACA49CEF7D4}"/>
              </a:ext>
            </a:extLst>
          </p:cNvPr>
          <p:cNvSpPr/>
          <p:nvPr/>
        </p:nvSpPr>
        <p:spPr>
          <a:xfrm>
            <a:off x="25400" y="20434"/>
            <a:ext cx="9144000" cy="12696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102C6F-BBDF-A247-B3D2-0D1B319D92AB}"/>
              </a:ext>
            </a:extLst>
          </p:cNvPr>
          <p:cNvSpPr txBox="1">
            <a:spLocks/>
          </p:cNvSpPr>
          <p:nvPr/>
        </p:nvSpPr>
        <p:spPr>
          <a:xfrm>
            <a:off x="0" y="60929"/>
            <a:ext cx="9144000" cy="1229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dirty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suite-CFD</a:t>
            </a:r>
            <a:r>
              <a:rPr lang="en-US" sz="3700" b="1" dirty="0">
                <a:latin typeface="Calibri"/>
                <a:cs typeface="Calibri"/>
              </a:rPr>
              <a:t>: </a:t>
            </a:r>
            <a:br>
              <a:rPr lang="en-US" sz="3700" b="1" dirty="0">
                <a:latin typeface="Calibri"/>
                <a:cs typeface="Calibri"/>
              </a:rPr>
            </a:br>
            <a:r>
              <a:rPr lang="en-US" sz="3000" b="1" i="1" dirty="0">
                <a:latin typeface="Calibri"/>
                <a:cs typeface="Calibri"/>
              </a:rPr>
              <a:t>Open Source Fluid Dynamics Codes in MATLAB / Python</a:t>
            </a:r>
          </a:p>
        </p:txBody>
      </p:sp>
      <p:pic>
        <p:nvPicPr>
          <p:cNvPr id="2" name="FFT_3Bubble_Vorticity">
            <a:hlinkClick r:id="" action="ppaction://media"/>
            <a:extLst>
              <a:ext uri="{FF2B5EF4-FFF2-40B4-BE49-F238E27FC236}">
                <a16:creationId xmlns:a16="http://schemas.microsoft.com/office/drawing/2014/main" id="{27D471EA-B6DB-2947-BB2D-E316B0435C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6248" y="1639202"/>
            <a:ext cx="2739501" cy="2509999"/>
          </a:xfrm>
          <a:prstGeom prst="rect">
            <a:avLst/>
          </a:prstGeom>
        </p:spPr>
      </p:pic>
      <p:pic>
        <p:nvPicPr>
          <p:cNvPr id="4" name="FFT_3Bubble_uMag">
            <a:hlinkClick r:id="" action="ppaction://media"/>
            <a:extLst>
              <a:ext uri="{FF2B5EF4-FFF2-40B4-BE49-F238E27FC236}">
                <a16:creationId xmlns:a16="http://schemas.microsoft.com/office/drawing/2014/main" id="{51DAE427-6E62-D54B-AE56-C0FF9F5481B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215748" y="1639202"/>
            <a:ext cx="2739501" cy="2510000"/>
          </a:xfrm>
          <a:prstGeom prst="rect">
            <a:avLst/>
          </a:prstGeom>
        </p:spPr>
      </p:pic>
      <p:pic>
        <p:nvPicPr>
          <p:cNvPr id="6" name="FFT_3Bubble_uVec">
            <a:hlinkClick r:id="" action="ppaction://media"/>
            <a:extLst>
              <a:ext uri="{FF2B5EF4-FFF2-40B4-BE49-F238E27FC236}">
                <a16:creationId xmlns:a16="http://schemas.microsoft.com/office/drawing/2014/main" id="{235A9A43-19E8-BF4B-A0A3-5F8DDC3B753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55249" y="1639202"/>
            <a:ext cx="2740919" cy="25099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EB17E3A-E223-5648-8322-E7470ADF961A}"/>
              </a:ext>
            </a:extLst>
          </p:cNvPr>
          <p:cNvSpPr/>
          <p:nvPr/>
        </p:nvSpPr>
        <p:spPr>
          <a:xfrm>
            <a:off x="476248" y="1632647"/>
            <a:ext cx="2739500" cy="2516554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04FBEB0-6CFD-0A43-AD03-2827469DC35A}"/>
              </a:ext>
            </a:extLst>
          </p:cNvPr>
          <p:cNvSpPr/>
          <p:nvPr/>
        </p:nvSpPr>
        <p:spPr>
          <a:xfrm>
            <a:off x="3227650" y="1632647"/>
            <a:ext cx="2739500" cy="2516554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A7A20C-C86D-014E-90CB-E239CBF73E64}"/>
              </a:ext>
            </a:extLst>
          </p:cNvPr>
          <p:cNvSpPr/>
          <p:nvPr/>
        </p:nvSpPr>
        <p:spPr>
          <a:xfrm>
            <a:off x="5979051" y="1632647"/>
            <a:ext cx="2739500" cy="2516554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5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2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73573" y="5970820"/>
            <a:ext cx="8986344" cy="366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</a:rPr>
              <a:t>Simulation Data: Re=4000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BEFC3226-5DF7-5142-BFDC-77C0AE603D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745" y="1458336"/>
            <a:ext cx="8938172" cy="443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31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819" y="2059210"/>
            <a:ext cx="4554492" cy="3332597"/>
          </a:xfrm>
          <a:prstGeom prst="rect">
            <a:avLst/>
          </a:prstGeom>
        </p:spPr>
      </p:pic>
      <p:pic>
        <p:nvPicPr>
          <p:cNvPr id="3" name="Proj_Cavity_Re4000_Vorti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013493" y="1712369"/>
            <a:ext cx="1962085" cy="4369179"/>
          </a:xfrm>
          <a:prstGeom prst="rect">
            <a:avLst/>
          </a:prstGeom>
        </p:spPr>
      </p:pic>
      <p:pic>
        <p:nvPicPr>
          <p:cNvPr id="5" name="Proj_Cavity_Re4_Vorticit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87311" y="1712369"/>
            <a:ext cx="1962085" cy="43691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84151" y="6060351"/>
            <a:ext cx="204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Re =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28285" y="6060175"/>
            <a:ext cx="204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4000</a:t>
            </a:r>
          </a:p>
        </p:txBody>
      </p:sp>
    </p:spTree>
    <p:extLst>
      <p:ext uri="{BB962C8B-B14F-4D97-AF65-F5344CB8AC3E}">
        <p14:creationId xmlns:p14="http://schemas.microsoft.com/office/powerpoint/2010/main" val="162053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roj_Cavity_xVelocity_Dat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014246" y="1953731"/>
            <a:ext cx="5904992" cy="4415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 cstate="screen"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3" y="2267969"/>
            <a:ext cx="2143585" cy="4225037"/>
          </a:xfrm>
          <a:prstGeom prst="rect">
            <a:avLst/>
          </a:prstGeom>
        </p:spPr>
      </p:pic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>
            <a:off x="1578736" y="2267969"/>
            <a:ext cx="0" cy="4225037"/>
          </a:xfrm>
          <a:prstGeom prst="line">
            <a:avLst/>
          </a:prstGeom>
          <a:ln w="53975">
            <a:solidFill>
              <a:srgbClr val="C00000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204" y="1238342"/>
            <a:ext cx="3111062" cy="92333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Measure </a:t>
            </a:r>
            <a:r>
              <a:rPr lang="en-US" b="1" dirty="0"/>
              <a:t>horizontal velocity </a:t>
            </a:r>
            <a:r>
              <a:rPr lang="en-US" dirty="0"/>
              <a:t>across </a:t>
            </a:r>
            <a:r>
              <a:rPr lang="en-US" i="1" dirty="0"/>
              <a:t>center of domain </a:t>
            </a:r>
            <a:r>
              <a:rPr lang="en-US" dirty="0"/>
              <a:t>for different Reynolds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794" y="2023362"/>
            <a:ext cx="13081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81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Cavity Flow in Rectangular Domain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755228" y="4301160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738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1260" y="1955973"/>
            <a:ext cx="4218160" cy="363789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0341" y="1358876"/>
            <a:ext cx="38375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Flow speed is ramped up across all sides of domain. Flow on each side is uniform in magnitude.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Flow direction is </a:t>
            </a:r>
            <a:r>
              <a:rPr lang="en-US" sz="2200" b="1" i="1" dirty="0"/>
              <a:t>clockwise</a:t>
            </a:r>
            <a:r>
              <a:rPr lang="en-US" sz="2200" dirty="0"/>
              <a:t> around domain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Observe qualitative differences due to differing Reynolds Numbers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Measure horizontal velocity across middle of domain</a:t>
            </a:r>
          </a:p>
        </p:txBody>
      </p:sp>
    </p:spTree>
    <p:extLst>
      <p:ext uri="{BB962C8B-B14F-4D97-AF65-F5344CB8AC3E}">
        <p14:creationId xmlns:p14="http://schemas.microsoft.com/office/powerpoint/2010/main" val="1735268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793" y="1506818"/>
            <a:ext cx="7882414" cy="46552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0793" y="6162063"/>
            <a:ext cx="788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4000</a:t>
            </a:r>
          </a:p>
        </p:txBody>
      </p:sp>
    </p:spTree>
    <p:extLst>
      <p:ext uri="{BB962C8B-B14F-4D97-AF65-F5344CB8AC3E}">
        <p14:creationId xmlns:p14="http://schemas.microsoft.com/office/powerpoint/2010/main" val="1863997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roj_Circular_Re400_uMa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7657" y="2603282"/>
            <a:ext cx="2900857" cy="2657837"/>
          </a:xfrm>
          <a:prstGeom prst="rect">
            <a:avLst/>
          </a:prstGeom>
        </p:spPr>
      </p:pic>
      <p:pic>
        <p:nvPicPr>
          <p:cNvPr id="4" name="Proj_Circular_Re1000_uMa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74276" y="2559951"/>
            <a:ext cx="2995447" cy="2744503"/>
          </a:xfrm>
          <a:prstGeom prst="rect">
            <a:avLst/>
          </a:prstGeom>
        </p:spPr>
      </p:pic>
      <p:pic>
        <p:nvPicPr>
          <p:cNvPr id="5" name="Proj_Circular_Re4000_uMag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042208" y="2559951"/>
            <a:ext cx="2995448" cy="274450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85485" y="5304454"/>
            <a:ext cx="2952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95914" y="5304454"/>
            <a:ext cx="2952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1000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7657" y="5304454"/>
            <a:ext cx="2938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161943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Magnitude of Velocity</a:t>
            </a:r>
          </a:p>
        </p:txBody>
      </p:sp>
    </p:spTree>
    <p:extLst>
      <p:ext uri="{BB962C8B-B14F-4D97-AF65-F5344CB8AC3E}">
        <p14:creationId xmlns:p14="http://schemas.microsoft.com/office/powerpoint/2010/main" val="148769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1" y="121054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Magnitude of Velocity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88" y="1907812"/>
            <a:ext cx="8000024" cy="462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30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1" y="121054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Vorticity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022" y="1907812"/>
            <a:ext cx="8009955" cy="462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1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3" y="1147107"/>
            <a:ext cx="914399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FTLE: finite-time </a:t>
            </a:r>
            <a:r>
              <a:rPr lang="en-US" sz="2400" b="1" dirty="0" err="1"/>
              <a:t>Lyapunov</a:t>
            </a:r>
            <a:r>
              <a:rPr lang="en-US" sz="2400" b="1" dirty="0"/>
              <a:t> exponents</a:t>
            </a:r>
          </a:p>
          <a:p>
            <a:pPr algn="ctr"/>
            <a:r>
              <a:rPr lang="en-US" sz="1500" dirty="0"/>
              <a:t> (maximal ridges provide information regarding </a:t>
            </a:r>
            <a:r>
              <a:rPr lang="en-US" sz="1500" dirty="0" err="1"/>
              <a:t>Lagrangian</a:t>
            </a:r>
            <a:r>
              <a:rPr lang="en-US" sz="1500" dirty="0"/>
              <a:t> Coherent Structures)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8" y="1978357"/>
            <a:ext cx="7915835" cy="456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1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400" y="20434"/>
            <a:ext cx="9144000" cy="12696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0039" y="4491736"/>
            <a:ext cx="3034722" cy="1995592"/>
          </a:xfrm>
        </p:spPr>
        <p:txBody>
          <a:bodyPr>
            <a:normAutofit/>
          </a:bodyPr>
          <a:lstStyle/>
          <a:p>
            <a:r>
              <a:rPr lang="en-US" sz="2600" b="1" u="sng" dirty="0">
                <a:latin typeface="Calibri"/>
                <a:cs typeface="Calibri"/>
              </a:rPr>
              <a:t>Nicholas A. Battista</a:t>
            </a:r>
            <a:endParaRPr lang="en-US" sz="2400" b="1" baseline="30000" dirty="0">
              <a:latin typeface="Calibri"/>
              <a:cs typeface="Calibri"/>
            </a:endParaRPr>
          </a:p>
          <a:p>
            <a:r>
              <a:rPr lang="en-US" sz="1800" dirty="0">
                <a:latin typeface="Calibri"/>
                <a:cs typeface="Calibri"/>
                <a:hlinkClick r:id="rId6"/>
              </a:rPr>
              <a:t>battistn@tcnj.edu</a:t>
            </a:r>
            <a:r>
              <a:rPr lang="en-US" sz="2000" dirty="0">
                <a:latin typeface="Calibri"/>
                <a:cs typeface="Calibri"/>
              </a:rPr>
              <a:t/>
            </a:r>
            <a:br>
              <a:rPr lang="en-US" sz="2000" dirty="0">
                <a:latin typeface="Calibri"/>
                <a:cs typeface="Calibri"/>
              </a:rPr>
            </a:br>
            <a:endParaRPr lang="en-US" sz="1700" dirty="0">
              <a:latin typeface="Calibri"/>
              <a:cs typeface="Calibri"/>
            </a:endParaRP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Dept. of Math and Statistics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School of Science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The College of New Jersey</a:t>
            </a:r>
          </a:p>
          <a:p>
            <a:pPr algn="l"/>
            <a:endParaRPr lang="en-US" sz="1500" dirty="0">
              <a:latin typeface="Calibri"/>
              <a:cs typeface="Calibri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60929"/>
            <a:ext cx="9144000" cy="1229184"/>
          </a:xfrm>
        </p:spPr>
        <p:txBody>
          <a:bodyPr anchor="ctr">
            <a:noAutofit/>
          </a:bodyPr>
          <a:lstStyle/>
          <a:p>
            <a:r>
              <a:rPr lang="en-US" sz="3700" b="1" dirty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suite-CFD</a:t>
            </a:r>
            <a:r>
              <a:rPr lang="en-US" sz="3700" b="1" dirty="0">
                <a:latin typeface="Calibri"/>
                <a:cs typeface="Calibri"/>
              </a:rPr>
              <a:t>: </a:t>
            </a:r>
            <a:br>
              <a:rPr lang="en-US" sz="3700" b="1" dirty="0">
                <a:latin typeface="Calibri"/>
                <a:cs typeface="Calibri"/>
              </a:rPr>
            </a:br>
            <a:r>
              <a:rPr lang="en-US" sz="3000" b="1" i="1" dirty="0">
                <a:latin typeface="Calibri"/>
                <a:cs typeface="Calibri"/>
              </a:rPr>
              <a:t>Open Source Fluid Dynamics Codes in MATLAB / Python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5401" y="6697133"/>
            <a:ext cx="91186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A9877B-CD03-F64C-ADB5-A82C5C3CD19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797" y="5875029"/>
            <a:ext cx="803671" cy="7172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942" y="5748169"/>
            <a:ext cx="844061" cy="844061"/>
          </a:xfrm>
          <a:prstGeom prst="rect">
            <a:avLst/>
          </a:prstGeom>
        </p:spPr>
      </p:pic>
      <p:pic>
        <p:nvPicPr>
          <p:cNvPr id="8" name="LB_3Cylinder_Vorticity">
            <a:hlinkClick r:id="" action="ppaction://media"/>
            <a:extLst>
              <a:ext uri="{FF2B5EF4-FFF2-40B4-BE49-F238E27FC236}">
                <a16:creationId xmlns:a16="http://schemas.microsoft.com/office/drawing/2014/main" id="{9A4BAECF-E42D-1342-B2C4-8A74EB6EF4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8091" y="1880691"/>
            <a:ext cx="4011999" cy="2193365"/>
          </a:xfrm>
          <a:prstGeom prst="rect">
            <a:avLst/>
          </a:prstGeom>
        </p:spPr>
      </p:pic>
      <p:pic>
        <p:nvPicPr>
          <p:cNvPr id="9" name="LB_3Cylinder_uVec">
            <a:hlinkClick r:id="" action="ppaction://media"/>
            <a:extLst>
              <a:ext uri="{FF2B5EF4-FFF2-40B4-BE49-F238E27FC236}">
                <a16:creationId xmlns:a16="http://schemas.microsoft.com/office/drawing/2014/main" id="{F1364B2C-81CF-B346-B4B0-8DB19320ADC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 rot="10800000">
            <a:off x="4397017" y="1872224"/>
            <a:ext cx="4011999" cy="21937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F1A4B68-536A-8848-B43C-F8ABD2BDB712}"/>
              </a:ext>
            </a:extLst>
          </p:cNvPr>
          <p:cNvSpPr/>
          <p:nvPr/>
        </p:nvSpPr>
        <p:spPr>
          <a:xfrm>
            <a:off x="4371617" y="1893071"/>
            <a:ext cx="4037400" cy="2193718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A285FA-7444-C647-8A15-29A99881CAA2}"/>
              </a:ext>
            </a:extLst>
          </p:cNvPr>
          <p:cNvSpPr/>
          <p:nvPr/>
        </p:nvSpPr>
        <p:spPr>
          <a:xfrm>
            <a:off x="371164" y="1894589"/>
            <a:ext cx="4000452" cy="2193718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10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2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00" y="1732212"/>
            <a:ext cx="3686915" cy="38032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7543" y="4860099"/>
            <a:ext cx="1333985" cy="7478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9516CF3-EB1D-0F4C-86F9-CDB587C3D49E}"/>
              </a:ext>
            </a:extLst>
          </p:cNvPr>
          <p:cNvGrpSpPr/>
          <p:nvPr/>
        </p:nvGrpSpPr>
        <p:grpSpPr>
          <a:xfrm>
            <a:off x="4105002" y="1732212"/>
            <a:ext cx="4659303" cy="4364820"/>
            <a:chOff x="4105002" y="1732212"/>
            <a:chExt cx="4659303" cy="4364820"/>
          </a:xfrm>
        </p:grpSpPr>
        <p:pic>
          <p:nvPicPr>
            <p:cNvPr id="2" name="Proj_Circular_uX_Data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11"/>
            <a:stretch>
              <a:fillRect/>
            </a:stretch>
          </p:blipFill>
          <p:spPr>
            <a:xfrm>
              <a:off x="4105002" y="1732212"/>
              <a:ext cx="4659303" cy="426987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C1C873F-5CD8-9543-9DC0-7B1D3C794504}"/>
                </a:ext>
              </a:extLst>
            </p:cNvPr>
            <p:cNvSpPr txBox="1"/>
            <p:nvPr/>
          </p:nvSpPr>
          <p:spPr>
            <a:xfrm>
              <a:off x="6642100" y="5727700"/>
              <a:ext cx="29250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083565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5" y="120694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Diffusion Time Scales!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38A099-9508-6449-B3F9-AB525CC0A3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355636" y="3594383"/>
            <a:ext cx="2496523" cy="13918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9519BE-9358-4F4A-97B4-0480E390C95E}"/>
              </a:ext>
            </a:extLst>
          </p:cNvPr>
          <p:cNvSpPr txBox="1"/>
          <p:nvPr/>
        </p:nvSpPr>
        <p:spPr>
          <a:xfrm>
            <a:off x="265784" y="1730164"/>
            <a:ext cx="8408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thought of as the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takes for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fluid parcel to diffuse a particular distance on average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40088-5F6D-F647-95E6-4167EF31EF72}"/>
              </a:ext>
            </a:extLst>
          </p:cNvPr>
          <p:cNvSpPr txBox="1"/>
          <p:nvPr/>
        </p:nvSpPr>
        <p:spPr>
          <a:xfrm>
            <a:off x="6343950" y="5432470"/>
            <a:ext cx="147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Kinematic Viscosity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AF9917-571E-A240-AA71-FF7487651CE8}"/>
              </a:ext>
            </a:extLst>
          </p:cNvPr>
          <p:cNvSpPr txBox="1"/>
          <p:nvPr/>
        </p:nvSpPr>
        <p:spPr>
          <a:xfrm>
            <a:off x="1326850" y="5002010"/>
            <a:ext cx="1771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1CEA62-BF4C-1B4D-A79E-B17D0008836A}"/>
              </a:ext>
            </a:extLst>
          </p:cNvPr>
          <p:cNvSpPr txBox="1"/>
          <p:nvPr/>
        </p:nvSpPr>
        <p:spPr>
          <a:xfrm>
            <a:off x="1822150" y="2814528"/>
            <a:ext cx="1771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 squared distance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099B43-B035-F04A-9A24-DD20B0DCC7AB}"/>
              </a:ext>
            </a:extLst>
          </p:cNvPr>
          <p:cNvCxnSpPr>
            <a:stCxn id="17" idx="3"/>
          </p:cNvCxnSpPr>
          <p:nvPr/>
        </p:nvCxnSpPr>
        <p:spPr>
          <a:xfrm>
            <a:off x="3593500" y="3168471"/>
            <a:ext cx="749900" cy="654229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4480F6D-3481-A143-962A-A9F3255ED45D}"/>
              </a:ext>
            </a:extLst>
          </p:cNvPr>
          <p:cNvCxnSpPr>
            <a:cxnSpLocks/>
          </p:cNvCxnSpPr>
          <p:nvPr/>
        </p:nvCxnSpPr>
        <p:spPr>
          <a:xfrm flipV="1">
            <a:off x="2723250" y="4647965"/>
            <a:ext cx="616850" cy="567515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845B635-E8DF-EE41-A5C5-901CAC572EA8}"/>
              </a:ext>
            </a:extLst>
          </p:cNvPr>
          <p:cNvCxnSpPr>
            <a:cxnSpLocks/>
          </p:cNvCxnSpPr>
          <p:nvPr/>
        </p:nvCxnSpPr>
        <p:spPr>
          <a:xfrm flipH="1" flipV="1">
            <a:off x="5852160" y="4778038"/>
            <a:ext cx="611541" cy="761238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792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5" y="120694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Diffusion Time Scales!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9519BE-9358-4F4A-97B4-0480E390C95E}"/>
              </a:ext>
            </a:extLst>
          </p:cNvPr>
          <p:cNvSpPr txBox="1"/>
          <p:nvPr/>
        </p:nvSpPr>
        <p:spPr>
          <a:xfrm>
            <a:off x="265784" y="1730164"/>
            <a:ext cx="8408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thought of as the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takes for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fluid parcel to diffuse a particular distance on average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1A0270-32D0-E046-867B-B9F2DF7E7D3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00" y="4567969"/>
            <a:ext cx="5351726" cy="117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925D72-6870-F64E-B5F9-99436CB40EB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951" y="3035748"/>
            <a:ext cx="4916903" cy="1177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C8C86B1-A49C-2840-951E-4F8488A47DEE}"/>
              </a:ext>
            </a:extLst>
          </p:cNvPr>
          <p:cNvSpPr txBox="1"/>
          <p:nvPr/>
        </p:nvSpPr>
        <p:spPr>
          <a:xfrm>
            <a:off x="6420848" y="3921741"/>
            <a:ext cx="25916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Dynamics evolve 10x slower towards middle of domain  in the Re=4000 case!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8E43A01-137D-7348-B307-D7B43AE8656B}"/>
              </a:ext>
            </a:extLst>
          </p:cNvPr>
          <p:cNvCxnSpPr>
            <a:cxnSpLocks/>
          </p:cNvCxnSpPr>
          <p:nvPr/>
        </p:nvCxnSpPr>
        <p:spPr>
          <a:xfrm flipH="1" flipV="1">
            <a:off x="5219700" y="3837263"/>
            <a:ext cx="1215877" cy="807753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FAEA695-3130-A549-81ED-C3ACFD9AEFCC}"/>
              </a:ext>
            </a:extLst>
          </p:cNvPr>
          <p:cNvCxnSpPr>
            <a:cxnSpLocks/>
          </p:cNvCxnSpPr>
          <p:nvPr/>
        </p:nvCxnSpPr>
        <p:spPr>
          <a:xfrm flipH="1">
            <a:off x="5661997" y="4646498"/>
            <a:ext cx="758851" cy="510271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4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5" y="120694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Diffusion Time Scales!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9519BE-9358-4F4A-97B4-0480E390C95E}"/>
              </a:ext>
            </a:extLst>
          </p:cNvPr>
          <p:cNvSpPr txBox="1"/>
          <p:nvPr/>
        </p:nvSpPr>
        <p:spPr>
          <a:xfrm>
            <a:off x="265784" y="1730164"/>
            <a:ext cx="84083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9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thought of as the </a:t>
            </a:r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takes for </a:t>
            </a:r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</a:p>
          <a:p>
            <a:pPr algn="ctr"/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fluid parcel to diffuse a particular distance on average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20093392-FD91-D544-BFC5-00B7D1D8D0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879" y="2438873"/>
            <a:ext cx="8017269" cy="40121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A7DF3-3692-3043-825E-3A4E1B223924}"/>
              </a:ext>
            </a:extLst>
          </p:cNvPr>
          <p:cNvSpPr txBox="1"/>
          <p:nvPr/>
        </p:nvSpPr>
        <p:spPr>
          <a:xfrm>
            <a:off x="0" y="6387499"/>
            <a:ext cx="9144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(look at the time in which these depths are achieved for each case)</a:t>
            </a:r>
          </a:p>
        </p:txBody>
      </p:sp>
    </p:spTree>
    <p:extLst>
      <p:ext uri="{BB962C8B-B14F-4D97-AF65-F5344CB8AC3E}">
        <p14:creationId xmlns:p14="http://schemas.microsoft.com/office/powerpoint/2010/main" val="2078098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Cavity Flow in Rectangular Domain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</a:rPr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692165" y="5680678"/>
            <a:ext cx="5717627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672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Helmholtz-Hodge Decomp.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702811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Operator Splitting </a:t>
            </a:r>
            <a:r>
              <a:rPr lang="en-US" sz="3000" b="1" dirty="0"/>
              <a:t>+ Helmholtz-Hodge Decomp.</a:t>
            </a:r>
            <a:endParaRPr lang="en-US" sz="3000" dirty="0"/>
          </a:p>
        </p:txBody>
      </p:sp>
      <p:pic>
        <p:nvPicPr>
          <p:cNvPr id="2" name="Picture 1" descr="Screen Shot 2017-02-25 at 2.24.4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040" y="4992436"/>
            <a:ext cx="3765550" cy="1023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757680" y="2943768"/>
            <a:ext cx="5720080" cy="10706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200" y="2286000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Compute auxiliary velocity -&gt; IGNORE the pressure terms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1200" y="4271076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</p:spTree>
    <p:extLst>
      <p:ext uri="{BB962C8B-B14F-4D97-AF65-F5344CB8AC3E}">
        <p14:creationId xmlns:p14="http://schemas.microsoft.com/office/powerpoint/2010/main" val="994407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Operator Splitting </a:t>
            </a:r>
            <a:r>
              <a:rPr lang="en-US" sz="3000" b="1" dirty="0"/>
              <a:t>+ Helmholtz-Hodge Decomp.</a:t>
            </a:r>
            <a:endParaRPr lang="en-US" sz="3000" dirty="0"/>
          </a:p>
        </p:txBody>
      </p:sp>
      <p:pic>
        <p:nvPicPr>
          <p:cNvPr id="2" name="Picture 1" descr="Screen Shot 2017-02-25 at 2.24.4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040" y="4992436"/>
            <a:ext cx="3765550" cy="1023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757680" y="2956468"/>
            <a:ext cx="5720080" cy="10706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200" y="2286000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Compute auxiliary velocity -&gt; IGNORE the pressure terms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1200" y="4271076"/>
            <a:ext cx="2722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5648960" y="5171440"/>
            <a:ext cx="849630" cy="670560"/>
          </a:xfrm>
          <a:prstGeom prst="rect">
            <a:avLst/>
          </a:prstGeom>
          <a:noFill/>
          <a:ln w="69850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946786" y="4007220"/>
            <a:ext cx="3061947" cy="830997"/>
          </a:xfrm>
          <a:prstGeom prst="rect">
            <a:avLst/>
          </a:prstGeom>
          <a:noFill/>
          <a:ln w="635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NEXT STEP PRESSURE…</a:t>
            </a:r>
          </a:p>
          <a:p>
            <a:pPr algn="ctr"/>
            <a:r>
              <a:rPr lang="en-US" sz="2400" dirty="0"/>
              <a:t>HOW TO GET IT?!</a:t>
            </a:r>
          </a:p>
        </p:txBody>
      </p:sp>
      <p:cxnSp>
        <p:nvCxnSpPr>
          <p:cNvPr id="7" name="Straight Connector 6"/>
          <p:cNvCxnSpPr>
            <a:stCxn id="16" idx="2"/>
            <a:endCxn id="5" idx="3"/>
          </p:cNvCxnSpPr>
          <p:nvPr/>
        </p:nvCxnSpPr>
        <p:spPr>
          <a:xfrm flipH="1">
            <a:off x="6498590" y="4838217"/>
            <a:ext cx="979170" cy="668503"/>
          </a:xfrm>
          <a:prstGeom prst="line">
            <a:avLst/>
          </a:prstGeom>
          <a:ln w="666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187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9" name="Picture 8" descr="Screen Shot 2017-02-25 at 2.31.0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4024" y="2578123"/>
            <a:ext cx="4956696" cy="536896"/>
          </a:xfrm>
          <a:prstGeom prst="rect">
            <a:avLst/>
          </a:prstGeom>
        </p:spPr>
      </p:pic>
      <p:pic>
        <p:nvPicPr>
          <p:cNvPr id="10" name="Picture 9" descr="Screen Shot 2017-02-25 at 2.31.0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3536283"/>
            <a:ext cx="2209800" cy="580454"/>
          </a:xfrm>
          <a:prstGeom prst="rect">
            <a:avLst/>
          </a:prstGeom>
        </p:spPr>
      </p:pic>
      <p:pic>
        <p:nvPicPr>
          <p:cNvPr id="11" name="Picture 10" descr="Screen Shot 2017-02-25 at 2.31.1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1700" y="4487476"/>
            <a:ext cx="2858100" cy="640784"/>
          </a:xfrm>
          <a:prstGeom prst="rect">
            <a:avLst/>
          </a:prstGeom>
        </p:spPr>
      </p:pic>
      <p:pic>
        <p:nvPicPr>
          <p:cNvPr id="12" name="Picture 11" descr="Screen Shot 2017-02-25 at 2.33.2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160" y="5410358"/>
            <a:ext cx="4988560" cy="68691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67635" y="3423920"/>
            <a:ext cx="8576365" cy="255017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68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9" name="Picture 8" descr="Screen Shot 2017-02-25 at 2.31.0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4024" y="2578123"/>
            <a:ext cx="4956696" cy="536896"/>
          </a:xfrm>
          <a:prstGeom prst="rect">
            <a:avLst/>
          </a:prstGeom>
        </p:spPr>
      </p:pic>
      <p:pic>
        <p:nvPicPr>
          <p:cNvPr id="10" name="Picture 9" descr="Screen Shot 2017-02-25 at 2.31.0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3536283"/>
            <a:ext cx="2209800" cy="580454"/>
          </a:xfrm>
          <a:prstGeom prst="rect">
            <a:avLst/>
          </a:prstGeom>
        </p:spPr>
      </p:pic>
      <p:pic>
        <p:nvPicPr>
          <p:cNvPr id="11" name="Picture 10" descr="Screen Shot 2017-02-25 at 2.31.1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1700" y="4487476"/>
            <a:ext cx="2858100" cy="640784"/>
          </a:xfrm>
          <a:prstGeom prst="rect">
            <a:avLst/>
          </a:prstGeom>
        </p:spPr>
      </p:pic>
      <p:pic>
        <p:nvPicPr>
          <p:cNvPr id="12" name="Picture 11" descr="Screen Shot 2017-02-25 at 2.33.2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160" y="5410358"/>
            <a:ext cx="4988560" cy="68691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67635" y="5128260"/>
            <a:ext cx="8576365" cy="84583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34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432225"/>
            <a:ext cx="9144000" cy="4308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B8BB25-9126-7D40-A3BD-1772D34BBF1D}"/>
              </a:ext>
            </a:extLst>
          </p:cNvPr>
          <p:cNvSpPr txBox="1"/>
          <p:nvPr/>
        </p:nvSpPr>
        <p:spPr>
          <a:xfrm>
            <a:off x="0" y="6439258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247775" algn="l"/>
              </a:tabLst>
            </a:pP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</a:rPr>
              <a:t>Open Source Codes Available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github.com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nickabattista</a:t>
            </a:r>
            <a:endParaRPr lang="en-US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ABA76-2250-4D45-AE37-93830AE37F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002" y="1527048"/>
            <a:ext cx="7788944" cy="428210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2703068" y="3668099"/>
            <a:ext cx="2810764" cy="1013629"/>
          </a:xfrm>
          <a:prstGeom prst="roundRect">
            <a:avLst/>
          </a:prstGeom>
          <a:noFill/>
          <a:ln w="101600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18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9" name="Picture 8" descr="Screen Shot 2017-02-25 at 2.31.0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4024" y="2578123"/>
            <a:ext cx="4956696" cy="536896"/>
          </a:xfrm>
          <a:prstGeom prst="rect">
            <a:avLst/>
          </a:prstGeom>
        </p:spPr>
      </p:pic>
      <p:pic>
        <p:nvPicPr>
          <p:cNvPr id="10" name="Picture 9" descr="Screen Shot 2017-02-25 at 2.31.0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3536283"/>
            <a:ext cx="2209800" cy="580454"/>
          </a:xfrm>
          <a:prstGeom prst="rect">
            <a:avLst/>
          </a:prstGeom>
        </p:spPr>
      </p:pic>
      <p:pic>
        <p:nvPicPr>
          <p:cNvPr id="11" name="Picture 10" descr="Screen Shot 2017-02-25 at 2.31.1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1700" y="4487476"/>
            <a:ext cx="2858100" cy="640784"/>
          </a:xfrm>
          <a:prstGeom prst="rect">
            <a:avLst/>
          </a:prstGeom>
        </p:spPr>
      </p:pic>
      <p:pic>
        <p:nvPicPr>
          <p:cNvPr id="12" name="Picture 11" descr="Screen Shot 2017-02-25 at 2.33.2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160" y="5410358"/>
            <a:ext cx="4988560" cy="6869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930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Screen Shot 2017-02-25 at 2.35.4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561" y="2953988"/>
            <a:ext cx="5278524" cy="993172"/>
          </a:xfrm>
          <a:prstGeom prst="rect">
            <a:avLst/>
          </a:prstGeom>
        </p:spPr>
      </p:pic>
      <p:pic>
        <p:nvPicPr>
          <p:cNvPr id="3" name="Picture 2" descr="Screen Shot 2017-02-25 at 2.35.53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282" y="4104640"/>
            <a:ext cx="2499078" cy="782320"/>
          </a:xfrm>
          <a:prstGeom prst="rect">
            <a:avLst/>
          </a:prstGeom>
        </p:spPr>
      </p:pic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480" y="5083682"/>
            <a:ext cx="3636010" cy="121932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67635" y="3947160"/>
            <a:ext cx="8576365" cy="264211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1200" y="2306595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589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Screen Shot 2017-02-25 at 2.35.4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561" y="2953988"/>
            <a:ext cx="5278524" cy="993172"/>
          </a:xfrm>
          <a:prstGeom prst="rect">
            <a:avLst/>
          </a:prstGeom>
        </p:spPr>
      </p:pic>
      <p:pic>
        <p:nvPicPr>
          <p:cNvPr id="3" name="Picture 2" descr="Screen Shot 2017-02-25 at 2.35.53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282" y="4104640"/>
            <a:ext cx="2499078" cy="782320"/>
          </a:xfrm>
          <a:prstGeom prst="rect">
            <a:avLst/>
          </a:prstGeom>
        </p:spPr>
      </p:pic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480" y="5083682"/>
            <a:ext cx="3636010" cy="121932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67635" y="4886960"/>
            <a:ext cx="8576365" cy="170231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1200" y="2306595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254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Screen Shot 2017-02-25 at 2.35.4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561" y="2953988"/>
            <a:ext cx="5278524" cy="993172"/>
          </a:xfrm>
          <a:prstGeom prst="rect">
            <a:avLst/>
          </a:prstGeom>
        </p:spPr>
      </p:pic>
      <p:pic>
        <p:nvPicPr>
          <p:cNvPr id="3" name="Picture 2" descr="Screen Shot 2017-02-25 at 2.35.53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282" y="4104640"/>
            <a:ext cx="2499078" cy="782320"/>
          </a:xfrm>
          <a:prstGeom prst="rect">
            <a:avLst/>
          </a:prstGeom>
        </p:spPr>
      </p:pic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480" y="5083682"/>
            <a:ext cx="3636010" cy="121932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11200" y="2306595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37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</a:t>
            </a:r>
            <a:r>
              <a:rPr lang="en-US" sz="3000" b="1" dirty="0">
                <a:solidFill>
                  <a:srgbClr val="953735"/>
                </a:solidFill>
              </a:rPr>
              <a:t>Operator Splitting </a:t>
            </a:r>
            <a:r>
              <a:rPr lang="en-US" sz="3000" b="1" dirty="0"/>
              <a:t>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8320" y="4265381"/>
            <a:ext cx="3035637" cy="10179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910080" y="2650266"/>
            <a:ext cx="5323840" cy="9964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1200" y="2123440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Compute auxiliary velocity -&gt; IGNORE the pressure terms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1200" y="3803716"/>
            <a:ext cx="462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2a. Elliptic Solve for Pressure Field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6920" y="5134901"/>
            <a:ext cx="462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2b. Projection Step </a:t>
            </a:r>
          </a:p>
        </p:txBody>
      </p:sp>
      <p:pic>
        <p:nvPicPr>
          <p:cNvPr id="21" name="Picture 20" descr="Screen Shot 2017-02-25 at 2.24.41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4640" y="5644503"/>
            <a:ext cx="3663950" cy="99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250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4945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Interacting Regions of Vorticity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Overlapping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850900" y="3409441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6662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41831" y="1607069"/>
            <a:ext cx="3837589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is initialized into each circular region uniformly, as either a positive or negative vorticity value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CW = Positive initialization, CCW = Negative initialization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elsewhere is set to zero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Periodic boundary conditions on all sides of domain</a:t>
            </a:r>
          </a:p>
        </p:txBody>
      </p:sp>
    </p:spTree>
    <p:extLst>
      <p:ext uri="{BB962C8B-B14F-4D97-AF65-F5344CB8AC3E}">
        <p14:creationId xmlns:p14="http://schemas.microsoft.com/office/powerpoint/2010/main" val="30213872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pic>
        <p:nvPicPr>
          <p:cNvPr id="4" name="FFT_4Vort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9443" y="1902373"/>
            <a:ext cx="4089213" cy="374584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99443" y="5723115"/>
            <a:ext cx="40892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Visualization of Vorticity </a:t>
            </a:r>
          </a:p>
          <a:p>
            <a:pPr algn="ctr"/>
            <a:r>
              <a:rPr lang="en-US" sz="2400" b="1" i="1" dirty="0"/>
              <a:t>w/ Vorticity Contours</a:t>
            </a:r>
          </a:p>
        </p:txBody>
      </p:sp>
    </p:spTree>
    <p:extLst>
      <p:ext uri="{BB962C8B-B14F-4D97-AF65-F5344CB8AC3E}">
        <p14:creationId xmlns:p14="http://schemas.microsoft.com/office/powerpoint/2010/main" val="188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14999" y="5747372"/>
            <a:ext cx="4276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Visualization of Vertical Velocity </a:t>
            </a:r>
          </a:p>
          <a:p>
            <a:pPr algn="ctr"/>
            <a:r>
              <a:rPr lang="en-US" sz="2400" b="1" i="1" dirty="0"/>
              <a:t>w/ its Contours</a:t>
            </a:r>
          </a:p>
        </p:txBody>
      </p:sp>
      <p:pic>
        <p:nvPicPr>
          <p:cNvPr id="3" name="FFT_4Vort_u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9443" y="1857376"/>
            <a:ext cx="4107685" cy="37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2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14999" y="5747372"/>
            <a:ext cx="4276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Visualization of FTLE</a:t>
            </a:r>
          </a:p>
          <a:p>
            <a:pPr algn="ctr"/>
            <a:r>
              <a:rPr lang="en-US" sz="2400" b="1" i="1" dirty="0"/>
              <a:t>w/ its Contours</a:t>
            </a:r>
          </a:p>
        </p:txBody>
      </p:sp>
      <p:pic>
        <p:nvPicPr>
          <p:cNvPr id="4" name="FFT_4Vort_FT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7418" y="1882356"/>
            <a:ext cx="4138078" cy="37906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4246" y="1305867"/>
            <a:ext cx="41644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/>
              <a:t>High FTLE values can be thought to be regions of high fluid mixing</a:t>
            </a:r>
          </a:p>
        </p:txBody>
      </p:sp>
    </p:spTree>
    <p:extLst>
      <p:ext uri="{BB962C8B-B14F-4D97-AF65-F5344CB8AC3E}">
        <p14:creationId xmlns:p14="http://schemas.microsoft.com/office/powerpoint/2010/main" val="35642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432225"/>
            <a:ext cx="9144000" cy="4308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9" name="TextBox 48"/>
          <p:cNvSpPr txBox="1"/>
          <p:nvPr/>
        </p:nvSpPr>
        <p:spPr>
          <a:xfrm>
            <a:off x="709875" y="1430893"/>
            <a:ext cx="90004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b="1" dirty="0"/>
              <a:t>Fluid solvers for various applications</a:t>
            </a:r>
          </a:p>
          <a:p>
            <a:pPr lvl="1"/>
            <a:r>
              <a:rPr lang="en-US" sz="2800" b="1" dirty="0"/>
              <a:t>		     (“pick your preference”)</a:t>
            </a:r>
            <a:endParaRPr lang="en-US" sz="2800" dirty="0"/>
          </a:p>
          <a:p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Projection Methods</a:t>
            </a:r>
          </a:p>
          <a:p>
            <a:pPr marL="285750" indent="-285750">
              <a:buFont typeface="Arial"/>
              <a:buChar char="•"/>
            </a:pPr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Spectral Methods</a:t>
            </a:r>
          </a:p>
          <a:p>
            <a:pPr marL="285750" indent="-285750">
              <a:buFont typeface="Arial"/>
              <a:buChar char="•"/>
            </a:pPr>
            <a:endParaRPr lang="en-US" sz="3600" b="1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Lattice Boltzmann</a:t>
            </a:r>
            <a:endParaRPr lang="en-US" sz="3000" dirty="0"/>
          </a:p>
        </p:txBody>
      </p:sp>
      <p:sp>
        <p:nvSpPr>
          <p:cNvPr id="64" name="Rectangle 63"/>
          <p:cNvSpPr/>
          <p:nvPr/>
        </p:nvSpPr>
        <p:spPr>
          <a:xfrm>
            <a:off x="567635" y="2753360"/>
            <a:ext cx="8576365" cy="32512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B8BB25-9126-7D40-A3BD-1772D34BBF1D}"/>
              </a:ext>
            </a:extLst>
          </p:cNvPr>
          <p:cNvSpPr txBox="1"/>
          <p:nvPr/>
        </p:nvSpPr>
        <p:spPr>
          <a:xfrm>
            <a:off x="0" y="6439258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Open Source Codes Available: 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github.com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nickabattista</a:t>
            </a:r>
            <a:endParaRPr lang="en-US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34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5111969" y="1845825"/>
            <a:ext cx="391641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Instead of 4 interacting regions, place 2 Side-By-Side and simulate all possible cases of:</a:t>
            </a:r>
          </a:p>
          <a:p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Region size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Region’s vorticity magnitude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Region’s vorticity initialization value (both positive, both negative, mixed)</a:t>
            </a:r>
            <a:br>
              <a:rPr lang="en-US" sz="2000" dirty="0"/>
            </a:b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82CA7216-CFA3-3F4D-8266-CED6ABB51D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14" y="1061687"/>
            <a:ext cx="4858769" cy="560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494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4945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Interacting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Overlapping Regions of Vorticity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850900" y="4105380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729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015809" y="1451104"/>
            <a:ext cx="38375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is initialized into each circular region uniformly, as either a positive or negative vorticity value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CW = Positive initialization, CCW = Negative initialization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elsewhere is set a uniformly distributed random number between [-1,1]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Periodic boundary conditions on all sides of domain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09" y="1582708"/>
            <a:ext cx="4683597" cy="441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936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015809" y="1451104"/>
            <a:ext cx="38375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is initialized into each circular region uniformly, as either a positive or negative vorticity value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CW = Positive initialization, CCW = Negative initialization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elsewhere is set a uniformly distributed random number between [-1,1]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Periodic boundary conditions on all sides of domain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09" y="1582708"/>
            <a:ext cx="4683597" cy="441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50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89" y="2283536"/>
            <a:ext cx="3259858" cy="30726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1616" y="6078674"/>
            <a:ext cx="48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Visualization of Mag. of Velocity w/ its Contours</a:t>
            </a:r>
          </a:p>
        </p:txBody>
      </p:sp>
      <p:pic>
        <p:nvPicPr>
          <p:cNvPr id="4" name="FFT_3Region_uMa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81616" y="1592037"/>
            <a:ext cx="4861976" cy="445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6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89" y="2283536"/>
            <a:ext cx="3259858" cy="3072610"/>
          </a:xfrm>
          <a:prstGeom prst="rect">
            <a:avLst/>
          </a:prstGeom>
        </p:spPr>
      </p:pic>
      <p:pic>
        <p:nvPicPr>
          <p:cNvPr id="2" name="FFT_3Region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81616" y="1592037"/>
            <a:ext cx="4861975" cy="445560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1616" y="6078674"/>
            <a:ext cx="48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Visualization of Vorticity w/ its Contours</a:t>
            </a:r>
          </a:p>
        </p:txBody>
      </p:sp>
    </p:spTree>
    <p:extLst>
      <p:ext uri="{BB962C8B-B14F-4D97-AF65-F5344CB8AC3E}">
        <p14:creationId xmlns:p14="http://schemas.microsoft.com/office/powerpoint/2010/main" val="13605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949" y="1582835"/>
            <a:ext cx="7842101" cy="469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741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736" y="1548006"/>
            <a:ext cx="8002528" cy="473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67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937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Interacting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Overlapping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850900" y="4834300"/>
            <a:ext cx="7721600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4347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FC12B99-D28B-D345-AD55-702508F6D31D}"/>
              </a:ext>
            </a:extLst>
          </p:cNvPr>
          <p:cNvSpPr txBox="1"/>
          <p:nvPr/>
        </p:nvSpPr>
        <p:spPr>
          <a:xfrm>
            <a:off x="1355175" y="2769319"/>
            <a:ext cx="64336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The </a:t>
            </a:r>
            <a:r>
              <a:rPr lang="en-US" sz="2800" b="1" dirty="0">
                <a:solidFill>
                  <a:srgbClr val="C00000"/>
                </a:solidFill>
              </a:rPr>
              <a:t>initial vorticity </a:t>
            </a:r>
            <a:r>
              <a:rPr lang="en-US" sz="2800" dirty="0"/>
              <a:t>for this simulation will be </a:t>
            </a:r>
            <a:r>
              <a:rPr lang="en-US" sz="2800" b="1" dirty="0">
                <a:solidFill>
                  <a:srgbClr val="C00000"/>
                </a:solidFill>
              </a:rPr>
              <a:t>computed from a velocity field </a:t>
            </a:r>
            <a:r>
              <a:rPr lang="en-US" sz="2800" dirty="0"/>
              <a:t>from an independent simulation and </a:t>
            </a:r>
            <a:r>
              <a:rPr lang="en-US" sz="2800" b="1" i="1" dirty="0">
                <a:solidFill>
                  <a:srgbClr val="C00000"/>
                </a:solidFill>
              </a:rPr>
              <a:t>then evolved forward in time</a:t>
            </a:r>
            <a:r>
              <a:rPr lang="en-US" sz="2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86169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9" name="TextBox 48"/>
          <p:cNvSpPr txBox="1"/>
          <p:nvPr/>
        </p:nvSpPr>
        <p:spPr>
          <a:xfrm>
            <a:off x="709875" y="1430893"/>
            <a:ext cx="90004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b="1" dirty="0"/>
              <a:t>Fluid solvers for various applications</a:t>
            </a:r>
          </a:p>
          <a:p>
            <a:pPr lvl="1"/>
            <a:r>
              <a:rPr lang="en-US" sz="2800" b="1" dirty="0"/>
              <a:t>		     (“pick your preference”)</a:t>
            </a:r>
            <a:endParaRPr lang="en-US" sz="2800" dirty="0"/>
          </a:p>
          <a:p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Projection Methods</a:t>
            </a:r>
          </a:p>
          <a:p>
            <a:pPr marL="285750" indent="-285750">
              <a:buFont typeface="Arial"/>
              <a:buChar char="•"/>
            </a:pPr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Spectral Methods</a:t>
            </a:r>
          </a:p>
          <a:p>
            <a:pPr marL="285750" indent="-285750">
              <a:buFont typeface="Arial"/>
              <a:buChar char="•"/>
            </a:pPr>
            <a:endParaRPr lang="en-US" sz="3600" b="1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Lattice Boltzmann</a:t>
            </a:r>
            <a:endParaRPr lang="en-US" sz="3000" dirty="0"/>
          </a:p>
        </p:txBody>
      </p:sp>
      <p:sp>
        <p:nvSpPr>
          <p:cNvPr id="64" name="Rectangle 63"/>
          <p:cNvSpPr/>
          <p:nvPr/>
        </p:nvSpPr>
        <p:spPr>
          <a:xfrm>
            <a:off x="567635" y="1430893"/>
            <a:ext cx="8576365" cy="120054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289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E9A1254-645E-914F-B26C-D2FB745EC88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97590"/>
            <a:ext cx="6096000" cy="36994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FC12B99-D28B-D345-AD55-702508F6D31D}"/>
              </a:ext>
            </a:extLst>
          </p:cNvPr>
          <p:cNvSpPr txBox="1"/>
          <p:nvPr/>
        </p:nvSpPr>
        <p:spPr>
          <a:xfrm>
            <a:off x="1153503" y="5462437"/>
            <a:ext cx="38375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Initial Velocity Field taken from a timepoint for an independent fluid simulation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AC79F69-1923-564F-A682-C6A4031D9C82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2387600" y="5035171"/>
            <a:ext cx="684698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D1E981-AC04-2B4A-B6E5-E7367D5AF075}"/>
              </a:ext>
            </a:extLst>
          </p:cNvPr>
          <p:cNvCxnSpPr>
            <a:cxnSpLocks/>
          </p:cNvCxnSpPr>
          <p:nvPr/>
        </p:nvCxnSpPr>
        <p:spPr>
          <a:xfrm flipV="1">
            <a:off x="3072297" y="5035171"/>
            <a:ext cx="617049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05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E9A1254-645E-914F-B26C-D2FB745EC8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/>
          <a:stretch/>
        </p:blipFill>
        <p:spPr>
          <a:xfrm>
            <a:off x="0" y="1297590"/>
            <a:ext cx="9144000" cy="36994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FC12B99-D28B-D345-AD55-702508F6D31D}"/>
              </a:ext>
            </a:extLst>
          </p:cNvPr>
          <p:cNvSpPr txBox="1"/>
          <p:nvPr/>
        </p:nvSpPr>
        <p:spPr>
          <a:xfrm>
            <a:off x="1153503" y="5462437"/>
            <a:ext cx="38375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Initial Velocity Field taken from a timepoint for an independent fluid simulation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AC79F69-1923-564F-A682-C6A4031D9C82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2387600" y="5035171"/>
            <a:ext cx="684698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D1E981-AC04-2B4A-B6E5-E7367D5AF075}"/>
              </a:ext>
            </a:extLst>
          </p:cNvPr>
          <p:cNvCxnSpPr>
            <a:cxnSpLocks/>
          </p:cNvCxnSpPr>
          <p:nvPr/>
        </p:nvCxnSpPr>
        <p:spPr>
          <a:xfrm flipV="1">
            <a:off x="3072297" y="5035171"/>
            <a:ext cx="617049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A498CF2-C51A-3841-A31B-0A38BFB54185}"/>
              </a:ext>
            </a:extLst>
          </p:cNvPr>
          <p:cNvSpPr txBox="1"/>
          <p:nvPr/>
        </p:nvSpPr>
        <p:spPr>
          <a:xfrm>
            <a:off x="5973155" y="5462437"/>
            <a:ext cx="3158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Initial Vorticity associated with such velocity field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B03B43A-6B5E-024B-B644-7EB03AD86926}"/>
              </a:ext>
            </a:extLst>
          </p:cNvPr>
          <p:cNvCxnSpPr>
            <a:cxnSpLocks/>
          </p:cNvCxnSpPr>
          <p:nvPr/>
        </p:nvCxnSpPr>
        <p:spPr>
          <a:xfrm flipV="1">
            <a:off x="7552227" y="4997071"/>
            <a:ext cx="0" cy="454104"/>
          </a:xfrm>
          <a:prstGeom prst="straightConnector1">
            <a:avLst/>
          </a:prstGeom>
          <a:ln w="5080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999BD1E-6D1B-0445-A307-3693B5533969}"/>
              </a:ext>
            </a:extLst>
          </p:cNvPr>
          <p:cNvCxnSpPr>
            <a:cxnSpLocks/>
          </p:cNvCxnSpPr>
          <p:nvPr/>
        </p:nvCxnSpPr>
        <p:spPr>
          <a:xfrm flipH="1">
            <a:off x="5156200" y="6048075"/>
            <a:ext cx="1024427" cy="0"/>
          </a:xfrm>
          <a:prstGeom prst="straightConnector1">
            <a:avLst/>
          </a:prstGeom>
          <a:ln w="5080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2478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FFT_Vel-Vort-Vorticity" descr="FFT_Vel-Vort-Vorticity">
            <a:hlinkClick r:id="" action="ppaction://media"/>
            <a:extLst>
              <a:ext uri="{FF2B5EF4-FFF2-40B4-BE49-F238E27FC236}">
                <a16:creationId xmlns:a16="http://schemas.microsoft.com/office/drawing/2014/main" id="{D0AF639A-56D1-DE4E-A381-0FFC42B094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900" y="1631121"/>
            <a:ext cx="4349751" cy="398704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4" name="FFT_Vel-Vort-uMag_and_Velocity" descr="FFT_Vel-Vort-uMag_and_Velocity">
            <a:hlinkClick r:id="" action="ppaction://media"/>
            <a:extLst>
              <a:ext uri="{FF2B5EF4-FFF2-40B4-BE49-F238E27FC236}">
                <a16:creationId xmlns:a16="http://schemas.microsoft.com/office/drawing/2014/main" id="{D099882F-D06A-9245-8788-AE1FEB95086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705350" y="1630891"/>
            <a:ext cx="4349750" cy="398727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6B05B36-6FA1-B34F-8833-A3352AEFC96E}"/>
              </a:ext>
            </a:extLst>
          </p:cNvPr>
          <p:cNvSpPr txBox="1"/>
          <p:nvPr/>
        </p:nvSpPr>
        <p:spPr>
          <a:xfrm>
            <a:off x="88900" y="5850380"/>
            <a:ext cx="43497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/>
              <a:t>Vorticity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29C17-9AE9-F140-96AA-7EC7BF0C96A9}"/>
              </a:ext>
            </a:extLst>
          </p:cNvPr>
          <p:cNvSpPr txBox="1"/>
          <p:nvPr/>
        </p:nvSpPr>
        <p:spPr>
          <a:xfrm>
            <a:off x="4705349" y="5681104"/>
            <a:ext cx="4349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/>
              <a:t>Magnitude of Velocity</a:t>
            </a:r>
          </a:p>
          <a:p>
            <a:pPr algn="ctr"/>
            <a:r>
              <a:rPr lang="en-US" sz="2200" b="1" i="1" dirty="0"/>
              <a:t>w/ Velocity Field (scaled)</a:t>
            </a:r>
          </a:p>
        </p:txBody>
      </p:sp>
    </p:spTree>
    <p:extLst>
      <p:ext uri="{BB962C8B-B14F-4D97-AF65-F5344CB8AC3E}">
        <p14:creationId xmlns:p14="http://schemas.microsoft.com/office/powerpoint/2010/main" val="58846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14CCF37-DB25-1B43-9DA3-670049858F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20" y="1575388"/>
            <a:ext cx="8143359" cy="471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857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937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Interacting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Overlapping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</a:rPr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612900" y="5680678"/>
            <a:ext cx="5918200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6493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61947" y="2116078"/>
            <a:ext cx="8188960" cy="899580"/>
            <a:chOff x="690460" y="2034798"/>
            <a:chExt cx="8188960" cy="899580"/>
          </a:xfrm>
        </p:grpSpPr>
        <p:pic>
          <p:nvPicPr>
            <p:cNvPr id="2" name="Picture 1" descr="Screen Shot 2017-02-26 at 11.34.4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0460" y="2034798"/>
              <a:ext cx="8188960" cy="89958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898984" y="2184400"/>
              <a:ext cx="980436" cy="623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Screen Shot 2017-02-26 at 11.34.57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0862" y="3874135"/>
            <a:ext cx="1880937" cy="595630"/>
          </a:xfrm>
          <a:prstGeom prst="rect">
            <a:avLst/>
          </a:prstGeom>
        </p:spPr>
      </p:pic>
      <p:pic>
        <p:nvPicPr>
          <p:cNvPr id="5" name="Picture 4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26" y="5191760"/>
            <a:ext cx="3962823" cy="9347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02640" y="3180355"/>
            <a:ext cx="2153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Define vorticity: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2640" y="4671516"/>
            <a:ext cx="3169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Vorticity Form. Of NS: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057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61947" y="2116078"/>
            <a:ext cx="8188960" cy="899580"/>
            <a:chOff x="690460" y="2034798"/>
            <a:chExt cx="8188960" cy="899580"/>
          </a:xfrm>
        </p:grpSpPr>
        <p:pic>
          <p:nvPicPr>
            <p:cNvPr id="2" name="Picture 1" descr="Screen Shot 2017-02-26 at 11.34.4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0460" y="2034798"/>
              <a:ext cx="8188960" cy="89958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898984" y="2184400"/>
              <a:ext cx="980436" cy="623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Screen Shot 2017-02-26 at 11.34.57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0862" y="3874135"/>
            <a:ext cx="1880937" cy="595630"/>
          </a:xfrm>
          <a:prstGeom prst="rect">
            <a:avLst/>
          </a:prstGeom>
        </p:spPr>
      </p:pic>
      <p:pic>
        <p:nvPicPr>
          <p:cNvPr id="5" name="Picture 4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26" y="5191760"/>
            <a:ext cx="3962823" cy="9347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02640" y="3180355"/>
            <a:ext cx="2153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Define vorticity: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2640" y="4671516"/>
            <a:ext cx="3169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Vorticity Form. Of NS:</a:t>
            </a:r>
          </a:p>
        </p:txBody>
      </p:sp>
    </p:spTree>
    <p:extLst>
      <p:ext uri="{BB962C8B-B14F-4D97-AF65-F5344CB8AC3E}">
        <p14:creationId xmlns:p14="http://schemas.microsoft.com/office/powerpoint/2010/main" val="33270574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03055" y="4561840"/>
            <a:ext cx="8576365" cy="171703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653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769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119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9" name="TextBox 48"/>
          <p:cNvSpPr txBox="1"/>
          <p:nvPr/>
        </p:nvSpPr>
        <p:spPr>
          <a:xfrm>
            <a:off x="709875" y="1430893"/>
            <a:ext cx="90004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b="1" dirty="0"/>
              <a:t>Fluid solvers for various applications</a:t>
            </a:r>
          </a:p>
          <a:p>
            <a:pPr lvl="1"/>
            <a:r>
              <a:rPr lang="en-US" sz="2800" b="1" dirty="0"/>
              <a:t>		     (“pick your preference”)</a:t>
            </a:r>
            <a:endParaRPr lang="en-US" sz="2800" dirty="0"/>
          </a:p>
          <a:p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Projection Methods</a:t>
            </a:r>
          </a:p>
          <a:p>
            <a:pPr marL="285750" indent="-285750">
              <a:buFont typeface="Arial"/>
              <a:buChar char="•"/>
            </a:pPr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Spectral Methods</a:t>
            </a:r>
          </a:p>
          <a:p>
            <a:pPr marL="285750" indent="-285750">
              <a:buFont typeface="Arial"/>
              <a:buChar char="•"/>
            </a:pPr>
            <a:endParaRPr lang="en-US" sz="3600" b="1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Lattice Boltzmann</a:t>
            </a:r>
            <a:endParaRPr lang="en-US" sz="3000" dirty="0"/>
          </a:p>
        </p:txBody>
      </p:sp>
      <p:sp>
        <p:nvSpPr>
          <p:cNvPr id="64" name="Rectangle 63"/>
          <p:cNvSpPr/>
          <p:nvPr/>
        </p:nvSpPr>
        <p:spPr>
          <a:xfrm>
            <a:off x="567635" y="1430893"/>
            <a:ext cx="8576365" cy="120054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/>
          <p:cNvSpPr/>
          <p:nvPr/>
        </p:nvSpPr>
        <p:spPr>
          <a:xfrm rot="10800000">
            <a:off x="4679925" y="2885439"/>
            <a:ext cx="627431" cy="3105122"/>
          </a:xfrm>
          <a:prstGeom prst="leftBrace">
            <a:avLst/>
          </a:prstGeom>
          <a:ln w="508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>
            <a:stCxn id="12" idx="1"/>
            <a:endCxn id="14" idx="2"/>
          </p:cNvCxnSpPr>
          <p:nvPr/>
        </p:nvCxnSpPr>
        <p:spPr>
          <a:xfrm flipV="1">
            <a:off x="5307356" y="3749662"/>
            <a:ext cx="1929342" cy="688338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58156" y="3072554"/>
            <a:ext cx="3757084" cy="677108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900" b="1" dirty="0"/>
              <a:t>Code available</a:t>
            </a:r>
            <a:r>
              <a:rPr lang="en-US" sz="1900" dirty="0"/>
              <a:t>: </a:t>
            </a:r>
          </a:p>
          <a:p>
            <a:pPr algn="ctr"/>
            <a:r>
              <a:rPr lang="en-US" sz="1900" dirty="0" err="1">
                <a:solidFill>
                  <a:srgbClr val="0000FF"/>
                </a:solidFill>
              </a:rPr>
              <a:t>github.com</a:t>
            </a:r>
            <a:r>
              <a:rPr lang="en-US" sz="1900" dirty="0">
                <a:solidFill>
                  <a:srgbClr val="0000FF"/>
                </a:solidFill>
              </a:rPr>
              <a:t>/</a:t>
            </a:r>
            <a:r>
              <a:rPr lang="en-US" sz="1900" dirty="0" err="1">
                <a:solidFill>
                  <a:srgbClr val="0000FF"/>
                </a:solidFill>
              </a:rPr>
              <a:t>nickabattista</a:t>
            </a:r>
            <a:r>
              <a:rPr lang="en-US" sz="1900" dirty="0">
                <a:solidFill>
                  <a:srgbClr val="0000FF"/>
                </a:solidFill>
              </a:rPr>
              <a:t>/</a:t>
            </a:r>
            <a:r>
              <a:rPr lang="en-US" sz="1900" dirty="0" err="1">
                <a:solidFill>
                  <a:srgbClr val="0000FF"/>
                </a:solidFill>
              </a:rPr>
              <a:t>Holy_Grail</a:t>
            </a:r>
            <a:endParaRPr lang="en-US" sz="1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0714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582916" y="5841742"/>
            <a:ext cx="3296489" cy="769441"/>
          </a:xfrm>
          <a:prstGeom prst="rect">
            <a:avLst/>
          </a:prstGeom>
          <a:noFill/>
          <a:ln w="4762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/>
              <a:t>B/c only considering </a:t>
            </a:r>
          </a:p>
          <a:p>
            <a:pPr algn="ctr"/>
            <a:r>
              <a:rPr lang="en-US" sz="2200" b="1" dirty="0"/>
              <a:t>2D flows!</a:t>
            </a:r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 flipV="1">
            <a:off x="5140960" y="5375672"/>
            <a:ext cx="0" cy="62161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  <a:stCxn id="2" idx="1"/>
          </p:cNvCxnSpPr>
          <p:nvPr/>
        </p:nvCxnSpPr>
        <p:spPr>
          <a:xfrm flipH="1" flipV="1">
            <a:off x="5140960" y="5997283"/>
            <a:ext cx="441956" cy="22918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9966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03055" y="3423920"/>
            <a:ext cx="8576365" cy="306578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1253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03055" y="5313680"/>
            <a:ext cx="8576365" cy="11760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100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514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</p:pic>
      <p:sp>
        <p:nvSpPr>
          <p:cNvPr id="19" name="Rectangle 18"/>
          <p:cNvSpPr/>
          <p:nvPr/>
        </p:nvSpPr>
        <p:spPr>
          <a:xfrm>
            <a:off x="250472" y="2072640"/>
            <a:ext cx="8576365" cy="33210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29280" y="3988333"/>
            <a:ext cx="5778681" cy="64633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So if we can find the vorticity…we can find the velocity field and it will be automatically incompressible (divergence free)</a:t>
            </a:r>
          </a:p>
        </p:txBody>
      </p:sp>
      <p:cxnSp>
        <p:nvCxnSpPr>
          <p:cNvPr id="20" name="Straight Connector 19"/>
          <p:cNvCxnSpPr>
            <a:stCxn id="11" idx="0"/>
            <a:endCxn id="3" idx="2"/>
          </p:cNvCxnSpPr>
          <p:nvPr/>
        </p:nvCxnSpPr>
        <p:spPr>
          <a:xfrm flipV="1">
            <a:off x="4532596" y="4634664"/>
            <a:ext cx="1486025" cy="1278882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885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24247" y="2164888"/>
            <a:ext cx="8106521" cy="364607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812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03055" y="3407476"/>
            <a:ext cx="8576365" cy="30822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241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03055" y="4607804"/>
            <a:ext cx="8576365" cy="18818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8713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i="1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441898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pic>
        <p:nvPicPr>
          <p:cNvPr id="2" name="Picture 1" descr="Screen Shot 2017-02-26 at 12.25.1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648" y="3557542"/>
            <a:ext cx="3251563" cy="151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10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Cavity Flow in Rectangular Domain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</p:spTree>
    <p:extLst>
      <p:ext uri="{BB962C8B-B14F-4D97-AF65-F5344CB8AC3E}">
        <p14:creationId xmlns:p14="http://schemas.microsoft.com/office/powerpoint/2010/main" val="72098621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2231344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pic>
        <p:nvPicPr>
          <p:cNvPr id="2" name="Picture 1" descr="Screen Shot 2017-02-26 at 12.34.02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7144" y="4092188"/>
            <a:ext cx="3291840" cy="1427231"/>
          </a:xfrm>
          <a:prstGeom prst="rect">
            <a:avLst/>
          </a:prstGeom>
        </p:spPr>
      </p:pic>
      <p:pic>
        <p:nvPicPr>
          <p:cNvPr id="3" name="Picture 2" descr="Screen Shot 2017-02-26 at 12.33.52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810" y="3703408"/>
            <a:ext cx="2597150" cy="228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839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225600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3" name="Right Brace 2"/>
          <p:cNvSpPr/>
          <p:nvPr/>
        </p:nvSpPr>
        <p:spPr>
          <a:xfrm rot="16200000">
            <a:off x="3636948" y="1950831"/>
            <a:ext cx="371504" cy="4058920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 rot="16200000">
            <a:off x="6839115" y="3192118"/>
            <a:ext cx="286691" cy="1661158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creen Shot 2017-02-26 at 12.46.30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984" y="4247930"/>
            <a:ext cx="7366000" cy="1527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2800" y="3415047"/>
            <a:ext cx="934720" cy="36933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implicit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07884" y="3481515"/>
            <a:ext cx="934720" cy="36933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explicit</a:t>
            </a:r>
          </a:p>
        </p:txBody>
      </p:sp>
    </p:spTree>
    <p:extLst>
      <p:ext uri="{BB962C8B-B14F-4D97-AF65-F5344CB8AC3E}">
        <p14:creationId xmlns:p14="http://schemas.microsoft.com/office/powerpoint/2010/main" val="6645930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CFD_Spectral_Vorticity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458080"/>
            <a:ext cx="7828352" cy="467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045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11" name="Picture 10" descr="CFD_Spectral_Velocity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458079"/>
            <a:ext cx="7828352" cy="467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767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 Method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Lattice Boltzmann Method </a:t>
            </a:r>
            <a:r>
              <a:rPr lang="en-US" sz="2800" b="1" dirty="0"/>
              <a:t>(LBM)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819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Flow around one or multiple cylinders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porous cylinder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828799" y="3561841"/>
            <a:ext cx="5465379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165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037971"/>
            <a:ext cx="4960328" cy="18008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654" y="1821902"/>
            <a:ext cx="5507422" cy="1800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24021" y="2260664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Boundary conditions </a:t>
            </a:r>
            <a:r>
              <a:rPr lang="en-US" dirty="0"/>
              <a:t>along domain and on cylinder(s)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24020" y="4475896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Inflow</a:t>
            </a:r>
            <a:r>
              <a:rPr lang="en-US" dirty="0"/>
              <a:t>: left to right, gets ramped up during simulation</a:t>
            </a:r>
          </a:p>
        </p:txBody>
      </p:sp>
    </p:spTree>
    <p:extLst>
      <p:ext uri="{BB962C8B-B14F-4D97-AF65-F5344CB8AC3E}">
        <p14:creationId xmlns:p14="http://schemas.microsoft.com/office/powerpoint/2010/main" val="10378898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LBM_1Cylinder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7572" y="2407685"/>
            <a:ext cx="8481848" cy="19422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418897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a single cylinder: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Vorticity + contours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06717" y="4786484"/>
            <a:ext cx="6663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Flow remains symmetric until instability forms in which there is a </a:t>
            </a:r>
            <a:r>
              <a:rPr lang="en-US" i="1" dirty="0"/>
              <a:t>transition from smooth flow to </a:t>
            </a:r>
            <a:r>
              <a:rPr lang="en-US" i="1" dirty="0" err="1"/>
              <a:t>vortical</a:t>
            </a:r>
            <a:r>
              <a:rPr lang="en-US" i="1" dirty="0"/>
              <a:t> flow patterns</a:t>
            </a:r>
            <a:r>
              <a:rPr lang="en-US" dirty="0"/>
              <a:t> and 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Vortices begin to be </a:t>
            </a:r>
            <a:r>
              <a:rPr lang="en-US" i="1" dirty="0"/>
              <a:t>shed</a:t>
            </a:r>
            <a:r>
              <a:rPr lang="en-US" dirty="0"/>
              <a:t> off of cylinder (</a:t>
            </a:r>
            <a:r>
              <a:rPr lang="en-US" i="1" dirty="0"/>
              <a:t>e.g., vortex shedding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23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-53788" y="6569701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0" y="1185291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multiple cylinders: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Vorticity + contours</a:t>
            </a:r>
          </a:p>
        </p:txBody>
      </p:sp>
      <p:pic>
        <p:nvPicPr>
          <p:cNvPr id="2" name="LBM_3Cylinders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55008" y="2154642"/>
            <a:ext cx="6126406" cy="1402904"/>
          </a:xfrm>
          <a:prstGeom prst="rect">
            <a:avLst/>
          </a:prstGeom>
        </p:spPr>
      </p:pic>
      <p:pic>
        <p:nvPicPr>
          <p:cNvPr id="5" name="LBM_2CylindersBack_Vorticit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55008" y="3622997"/>
            <a:ext cx="6126406" cy="1402904"/>
          </a:xfrm>
          <a:prstGeom prst="rect">
            <a:avLst/>
          </a:prstGeom>
        </p:spPr>
      </p:pic>
      <p:pic>
        <p:nvPicPr>
          <p:cNvPr id="7" name="LBM_1Front1BackCylinders_Vorticity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55008" y="5096349"/>
            <a:ext cx="6126407" cy="140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4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2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-53788" y="6569701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0" y="120883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multiple cylinders: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Vorticity + contours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145" y="2250733"/>
            <a:ext cx="8958067" cy="377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542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-53788" y="6569701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0" y="120883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multiple cylinders: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FTLE + contours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20" y="2250735"/>
            <a:ext cx="8808759" cy="377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757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Cavity Flow in Rectangular Domain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765738" y="3563007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803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 Method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Lattice Boltzmann Method </a:t>
            </a:r>
            <a:r>
              <a:rPr lang="en-US" sz="2800" b="1" dirty="0"/>
              <a:t>(LBM)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819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one or multiple cylinders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Flow around porous cylinder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818290" y="4311670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04106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842" y="4458384"/>
            <a:ext cx="4960328" cy="18008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696" y="2484052"/>
            <a:ext cx="5507422" cy="1800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66063" y="2922814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Boundary conditions </a:t>
            </a:r>
            <a:r>
              <a:rPr lang="en-US" dirty="0"/>
              <a:t>along domain and on cylinder(s)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66062" y="4896309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Inflow</a:t>
            </a:r>
            <a:r>
              <a:rPr lang="en-US" dirty="0"/>
              <a:t>: left to right, gets ramped up during simulation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5348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>
                <a:solidFill>
                  <a:srgbClr val="0000FF"/>
                </a:solidFill>
              </a:rPr>
              <a:t>SAME BOUNDARY CONDITIONS AND INFLOW CONDITIONS </a:t>
            </a:r>
          </a:p>
          <a:p>
            <a:pPr algn="ctr"/>
            <a:r>
              <a:rPr lang="en-US" sz="2400" b="1" dirty="0">
                <a:solidFill>
                  <a:srgbClr val="0000FF"/>
                </a:solidFill>
              </a:rPr>
              <a:t>AS PREVIOUS LBM CASES!</a:t>
            </a:r>
          </a:p>
        </p:txBody>
      </p:sp>
    </p:spTree>
    <p:extLst>
      <p:ext uri="{BB962C8B-B14F-4D97-AF65-F5344CB8AC3E}">
        <p14:creationId xmlns:p14="http://schemas.microsoft.com/office/powerpoint/2010/main" val="5997718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418897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Porous Cylinder Geometries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0978" y="4775974"/>
            <a:ext cx="66635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b="1" dirty="0"/>
              <a:t>VF = void fraction</a:t>
            </a:r>
            <a:br>
              <a:rPr lang="en-US" b="1" dirty="0"/>
            </a:br>
            <a:endParaRPr lang="en-US" b="1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Higher VF = lower amount of grid cells blocked out for geometry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b="1" i="1" dirty="0"/>
              <a:t>Porosity is modeled randomly</a:t>
            </a:r>
            <a:r>
              <a:rPr lang="en-US" dirty="0"/>
              <a:t>; no particular void networks through cylinder.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16" name="Picture 15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7" name="Picture 16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8" name="Picture 17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9" name="Picture 18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6306"/>
            <a:ext cx="9144000" cy="225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1945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2040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POROUS cylinders: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16" name="Picture 15" descr="LBM_pic1.png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7" name="Picture 16" descr="FFT_NS_pic.png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8" name="Picture 17" descr="Screen Shot 2017-02-24 at 10.23.13 AM.png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9" name="Picture 18" descr="Screen Shot 2017-02-24 at 10.23.21 AM.png"/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LBM_Porous_p0pt625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328534" y="5061418"/>
            <a:ext cx="6815466" cy="1526380"/>
          </a:xfrm>
          <a:prstGeom prst="rect">
            <a:avLst/>
          </a:prstGeom>
        </p:spPr>
      </p:pic>
      <p:pic>
        <p:nvPicPr>
          <p:cNvPr id="3" name="LBM_Porous_p0pt25_Vorticit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328534" y="3485814"/>
            <a:ext cx="6815466" cy="1526380"/>
          </a:xfrm>
          <a:prstGeom prst="rect">
            <a:avLst/>
          </a:prstGeom>
        </p:spPr>
      </p:pic>
      <p:pic>
        <p:nvPicPr>
          <p:cNvPr id="7" name="LBM_1Cylinder_Vorticity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328534" y="1906576"/>
            <a:ext cx="6652064" cy="15232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9904" y="2483548"/>
            <a:ext cx="145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VF = 0%</a:t>
            </a:r>
          </a:p>
          <a:p>
            <a:pPr algn="ctr"/>
            <a:r>
              <a:rPr lang="en-US" b="1" i="1" dirty="0"/>
              <a:t>(solid)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9904" y="4064338"/>
            <a:ext cx="1450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VF = 25%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9904" y="5674231"/>
            <a:ext cx="1450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VF = 62.5%</a:t>
            </a:r>
          </a:p>
        </p:txBody>
      </p:sp>
    </p:spTree>
    <p:extLst>
      <p:ext uri="{BB962C8B-B14F-4D97-AF65-F5344CB8AC3E}">
        <p14:creationId xmlns:p14="http://schemas.microsoft.com/office/powerpoint/2010/main" val="10481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2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2040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POROUS cylinders: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16" name="Picture 15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7" name="Picture 16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8" name="Picture 17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9" name="Picture 18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203" y="1879992"/>
            <a:ext cx="5284432" cy="4703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49554" y="2939001"/>
            <a:ext cx="3291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There is a quicker transition to vortex shedding in all cases of porous cylinders when compared to the solid cylinder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Cases with higher VF, see such transition earlier than lower cases</a:t>
            </a:r>
          </a:p>
        </p:txBody>
      </p:sp>
    </p:spTree>
    <p:extLst>
      <p:ext uri="{BB962C8B-B14F-4D97-AF65-F5344CB8AC3E}">
        <p14:creationId xmlns:p14="http://schemas.microsoft.com/office/powerpoint/2010/main" val="125682414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 Method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Lattice Boltzmann Method </a:t>
            </a:r>
            <a:r>
              <a:rPr lang="en-US" sz="2800" b="1" dirty="0"/>
              <a:t>(LBM)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819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one or multiple cylinders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porous cylinder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</a:rPr>
              <a:t>*Overview of Numerical Scheme 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702675" y="5680678"/>
            <a:ext cx="5875283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9881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5116289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Think of it as tracks fictitious particles of fluid in the flow</a:t>
            </a:r>
          </a:p>
          <a:p>
            <a:pPr lvl="2"/>
            <a:r>
              <a:rPr lang="en-US" sz="1000" dirty="0"/>
              <a:t> </a:t>
            </a:r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Then we have a constitutive propagation relation and consider collision processes over a discrete lattice mesh</a:t>
            </a:r>
          </a:p>
        </p:txBody>
      </p:sp>
    </p:spTree>
    <p:extLst>
      <p:ext uri="{BB962C8B-B14F-4D97-AF65-F5344CB8AC3E}">
        <p14:creationId xmlns:p14="http://schemas.microsoft.com/office/powerpoint/2010/main" val="290929524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Think of it as tracks fictitious particles of fluid in the flow</a:t>
            </a:r>
          </a:p>
          <a:p>
            <a:pPr lvl="2"/>
            <a:r>
              <a:rPr lang="en-US" sz="1000" dirty="0"/>
              <a:t> </a:t>
            </a:r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Then we have a constitutive propagation relation and consider collision processes over a discrete lattice mesh</a:t>
            </a:r>
          </a:p>
        </p:txBody>
      </p:sp>
      <p:pic>
        <p:nvPicPr>
          <p:cNvPr id="2" name="Picture 1" descr="Screen Shot 2017-02-26 at 5.46.0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490" y="4224774"/>
            <a:ext cx="2357438" cy="670560"/>
          </a:xfrm>
          <a:prstGeom prst="rect">
            <a:avLst/>
          </a:prstGeom>
        </p:spPr>
      </p:pic>
      <p:pic>
        <p:nvPicPr>
          <p:cNvPr id="4" name="Picture 3" descr="Screen Shot 2017-02-26 at 5.48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290" y="5739130"/>
            <a:ext cx="965200" cy="46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7728" y="5622389"/>
            <a:ext cx="2932112" cy="64633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Particle Distribution Function (probability density)</a:t>
            </a: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2214880" y="5943602"/>
            <a:ext cx="1192848" cy="195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32848" y="4927600"/>
            <a:ext cx="274923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Boltzmann Transport Eq.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36048" y="4040108"/>
            <a:ext cx="214979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Collision Operator</a:t>
            </a:r>
          </a:p>
        </p:txBody>
      </p:sp>
      <p:cxnSp>
        <p:nvCxnSpPr>
          <p:cNvPr id="25" name="Straight Arrow Connector 24"/>
          <p:cNvCxnSpPr>
            <a:stCxn id="24" idx="1"/>
          </p:cNvCxnSpPr>
          <p:nvPr/>
        </p:nvCxnSpPr>
        <p:spPr>
          <a:xfrm flipH="1">
            <a:off x="3271520" y="4224774"/>
            <a:ext cx="664528" cy="27432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ight Brace 16"/>
          <p:cNvSpPr/>
          <p:nvPr/>
        </p:nvSpPr>
        <p:spPr>
          <a:xfrm rot="5400000">
            <a:off x="1946378" y="3667548"/>
            <a:ext cx="285864" cy="2425380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20" idx="1"/>
            <a:endCxn id="17" idx="1"/>
          </p:cNvCxnSpPr>
          <p:nvPr/>
        </p:nvCxnSpPr>
        <p:spPr>
          <a:xfrm flipH="1" flipV="1">
            <a:off x="2089310" y="5023170"/>
            <a:ext cx="1643538" cy="8909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31618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Think of it as tracks fictitious particles of fluid in the flow</a:t>
            </a:r>
          </a:p>
          <a:p>
            <a:pPr lvl="2"/>
            <a:r>
              <a:rPr lang="en-US" sz="1000" dirty="0"/>
              <a:t> </a:t>
            </a:r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Then we have a constitutive propagation relation and consider collision processes over a discrete lattice mesh</a:t>
            </a:r>
          </a:p>
        </p:txBody>
      </p:sp>
      <p:pic>
        <p:nvPicPr>
          <p:cNvPr id="2" name="Picture 1" descr="Screen Shot 2017-02-26 at 5.46.0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490" y="4224774"/>
            <a:ext cx="2357438" cy="670560"/>
          </a:xfrm>
          <a:prstGeom prst="rect">
            <a:avLst/>
          </a:prstGeom>
        </p:spPr>
      </p:pic>
      <p:pic>
        <p:nvPicPr>
          <p:cNvPr id="4" name="Picture 3" descr="Screen Shot 2017-02-26 at 5.48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290" y="5739130"/>
            <a:ext cx="965200" cy="46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7728" y="5622389"/>
            <a:ext cx="2932112" cy="64633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Particle Distribution Function (probability density)</a:t>
            </a: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2214880" y="5943602"/>
            <a:ext cx="1192848" cy="195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32848" y="4927600"/>
            <a:ext cx="274923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Boltzmann Transport Eq.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36048" y="4040108"/>
            <a:ext cx="214979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Collision Operator</a:t>
            </a:r>
          </a:p>
        </p:txBody>
      </p:sp>
      <p:cxnSp>
        <p:nvCxnSpPr>
          <p:cNvPr id="25" name="Straight Arrow Connector 24"/>
          <p:cNvCxnSpPr>
            <a:stCxn id="24" idx="1"/>
          </p:cNvCxnSpPr>
          <p:nvPr/>
        </p:nvCxnSpPr>
        <p:spPr>
          <a:xfrm flipH="1">
            <a:off x="3271520" y="4224774"/>
            <a:ext cx="664528" cy="27432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ight Brace 16"/>
          <p:cNvSpPr/>
          <p:nvPr/>
        </p:nvSpPr>
        <p:spPr>
          <a:xfrm rot="5400000">
            <a:off x="1946378" y="3667548"/>
            <a:ext cx="285864" cy="2425380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20" idx="1"/>
            <a:endCxn id="17" idx="1"/>
          </p:cNvCxnSpPr>
          <p:nvPr/>
        </p:nvCxnSpPr>
        <p:spPr>
          <a:xfrm flipH="1" flipV="1">
            <a:off x="2089310" y="5023170"/>
            <a:ext cx="1643538" cy="8909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creen Shot 2017-02-26 at 5.46.25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740" y="4380436"/>
            <a:ext cx="1972161" cy="182859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934603" y="6209030"/>
            <a:ext cx="1782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“D2Q9”</a:t>
            </a:r>
          </a:p>
        </p:txBody>
      </p:sp>
    </p:spTree>
    <p:extLst>
      <p:ext uri="{BB962C8B-B14F-4D97-AF65-F5344CB8AC3E}">
        <p14:creationId xmlns:p14="http://schemas.microsoft.com/office/powerpoint/2010/main" val="705844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-1" y="133509"/>
            <a:ext cx="5852161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819" y="2059210"/>
            <a:ext cx="4554492" cy="33325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41831" y="1986570"/>
            <a:ext cx="383758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Flow speed is ramped up across top of rectangular domain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Observe qualitative differences due to differing Reynolds Numbers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Measure horizontal velocity across middle of domain</a:t>
            </a:r>
          </a:p>
        </p:txBody>
      </p:sp>
    </p:spTree>
    <p:extLst>
      <p:ext uri="{BB962C8B-B14F-4D97-AF65-F5344CB8AC3E}">
        <p14:creationId xmlns:p14="http://schemas.microsoft.com/office/powerpoint/2010/main" val="5360861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</p:txBody>
      </p:sp>
      <p:pic>
        <p:nvPicPr>
          <p:cNvPr id="3" name="Picture 2" descr="Screen Shot 2017-02-26 at 5.46.3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080" y="2676452"/>
            <a:ext cx="2762250" cy="902408"/>
          </a:xfrm>
          <a:prstGeom prst="rect">
            <a:avLst/>
          </a:prstGeom>
        </p:spPr>
      </p:pic>
      <p:pic>
        <p:nvPicPr>
          <p:cNvPr id="8" name="Picture 7" descr="Screen Shot 2017-02-26 at 5.46.41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513" y="2635812"/>
            <a:ext cx="2864783" cy="98986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43565" y="3777853"/>
            <a:ext cx="900043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	</a:t>
            </a:r>
          </a:p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Find an equivalent “equilibrium” density 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Relax the densities towards that EQ. state, in proportion governed by τ </a:t>
            </a:r>
            <a:r>
              <a:rPr lang="en-US" sz="1900" dirty="0"/>
              <a:t>(‘viscosity’)</a:t>
            </a:r>
          </a:p>
          <a:p>
            <a:pPr lvl="2"/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  <p:sp>
        <p:nvSpPr>
          <p:cNvPr id="26" name="Rectangle 25"/>
          <p:cNvSpPr/>
          <p:nvPr/>
        </p:nvSpPr>
        <p:spPr>
          <a:xfrm>
            <a:off x="143565" y="3717116"/>
            <a:ext cx="8858195" cy="26735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0627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</p:txBody>
      </p:sp>
      <p:pic>
        <p:nvPicPr>
          <p:cNvPr id="3" name="Picture 2" descr="Screen Shot 2017-02-26 at 5.46.3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080" y="2676452"/>
            <a:ext cx="2762250" cy="902408"/>
          </a:xfrm>
          <a:prstGeom prst="rect">
            <a:avLst/>
          </a:prstGeom>
        </p:spPr>
      </p:pic>
      <p:pic>
        <p:nvPicPr>
          <p:cNvPr id="8" name="Picture 7" descr="Screen Shot 2017-02-26 at 5.46.41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513" y="2635812"/>
            <a:ext cx="2864783" cy="98986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3565" y="3777853"/>
            <a:ext cx="900043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	</a:t>
            </a:r>
          </a:p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Find an equivalent “equilibrium” density 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Relax the densities towards that EQ. state, in proportion governed by τ </a:t>
            </a:r>
            <a:r>
              <a:rPr lang="en-US" sz="1900" dirty="0"/>
              <a:t>(‘viscosity’)</a:t>
            </a:r>
          </a:p>
          <a:p>
            <a:pPr lvl="2"/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40343870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  <p:pic>
        <p:nvPicPr>
          <p:cNvPr id="3" name="Picture 2" descr="CFD_LBM_Streaming_Idea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00" y="2630518"/>
            <a:ext cx="7325360" cy="392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9709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FD_LBM_Streaming_Directions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708" y="3304865"/>
            <a:ext cx="2956560" cy="2829967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  <p:pic>
        <p:nvPicPr>
          <p:cNvPr id="4" name="Picture 3" descr="Screen Shot 2017-02-26 at 8.54.30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280" y="5786713"/>
            <a:ext cx="3220720" cy="444578"/>
          </a:xfrm>
          <a:prstGeom prst="rect">
            <a:avLst/>
          </a:prstGeom>
        </p:spPr>
      </p:pic>
      <p:pic>
        <p:nvPicPr>
          <p:cNvPr id="5" name="Picture 4" descr="Screen Shot 2017-02-26 at 8.54.25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434" y="5795848"/>
            <a:ext cx="2824480" cy="483703"/>
          </a:xfrm>
          <a:prstGeom prst="rect">
            <a:avLst/>
          </a:prstGeom>
        </p:spPr>
      </p:pic>
      <p:pic>
        <p:nvPicPr>
          <p:cNvPr id="6" name="Picture 5" descr="Screen Shot 2017-02-26 at 8.54.20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114" y="3210559"/>
            <a:ext cx="2717800" cy="400167"/>
          </a:xfrm>
          <a:prstGeom prst="rect">
            <a:avLst/>
          </a:prstGeom>
        </p:spPr>
      </p:pic>
      <p:pic>
        <p:nvPicPr>
          <p:cNvPr id="7" name="Picture 6" descr="Screen Shot 2017-02-26 at 8.54.15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3440" y="3201786"/>
            <a:ext cx="3025684" cy="388620"/>
          </a:xfrm>
          <a:prstGeom prst="rect">
            <a:avLst/>
          </a:prstGeom>
        </p:spPr>
      </p:pic>
      <p:pic>
        <p:nvPicPr>
          <p:cNvPr id="9" name="Picture 8" descr="Screen Shot 2017-02-26 at 8.55.36 PM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5570" y="6231291"/>
            <a:ext cx="2536190" cy="418429"/>
          </a:xfrm>
          <a:prstGeom prst="rect">
            <a:avLst/>
          </a:prstGeom>
        </p:spPr>
      </p:pic>
      <p:pic>
        <p:nvPicPr>
          <p:cNvPr id="10" name="Picture 9" descr="Screen Shot 2017-02-26 at 8.55.31 P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114" y="4547717"/>
            <a:ext cx="2613754" cy="438550"/>
          </a:xfrm>
          <a:prstGeom prst="rect">
            <a:avLst/>
          </a:prstGeom>
        </p:spPr>
      </p:pic>
      <p:pic>
        <p:nvPicPr>
          <p:cNvPr id="11" name="Picture 10" descr="Screen Shot 2017-02-26 at 8.55.26 PM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5570" y="2702401"/>
            <a:ext cx="2706590" cy="426878"/>
          </a:xfrm>
          <a:prstGeom prst="rect">
            <a:avLst/>
          </a:prstGeom>
        </p:spPr>
      </p:pic>
      <p:pic>
        <p:nvPicPr>
          <p:cNvPr id="12" name="Picture 11" descr="Screen Shot 2017-02-26 at 8.55.23 PM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4720" y="4563792"/>
            <a:ext cx="2763520" cy="4323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85840" y="5746073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81680" y="6221131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6880" y="5786713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8480" y="3163499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91840" y="2638801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46800" y="4507077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3720" y="4517237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96000" y="3129279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78496407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lvl="2"/>
            <a:r>
              <a:rPr lang="en-US" sz="2400" dirty="0"/>
              <a:t>2.    Find an equivalent "equilibrium' density </a:t>
            </a:r>
            <a:r>
              <a:rPr lang="en-US" sz="1900" dirty="0">
                <a:solidFill>
                  <a:srgbClr val="953735"/>
                </a:solidFill>
              </a:rPr>
              <a:t>(BGK Collision Model, 														         PRL 1954)  </a:t>
            </a:r>
            <a:endParaRPr lang="en-US" sz="1900" b="1" dirty="0">
              <a:solidFill>
                <a:srgbClr val="953735"/>
              </a:solidFill>
            </a:endParaRPr>
          </a:p>
          <a:p>
            <a:endParaRPr lang="en-US" sz="1000" b="1" dirty="0"/>
          </a:p>
        </p:txBody>
      </p:sp>
      <p:pic>
        <p:nvPicPr>
          <p:cNvPr id="3" name="Picture 2" descr="Screen Shot 2017-02-26 at 6.01.52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754" y="2806795"/>
            <a:ext cx="4641850" cy="575215"/>
          </a:xfrm>
          <a:prstGeom prst="rect">
            <a:avLst/>
          </a:prstGeom>
        </p:spPr>
      </p:pic>
      <p:pic>
        <p:nvPicPr>
          <p:cNvPr id="8" name="Picture 7" descr="Screen Shot 2017-02-26 at 6.01.59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702" y="3697498"/>
            <a:ext cx="5563675" cy="925302"/>
          </a:xfrm>
          <a:prstGeom prst="rect">
            <a:avLst/>
          </a:prstGeom>
        </p:spPr>
      </p:pic>
      <p:pic>
        <p:nvPicPr>
          <p:cNvPr id="14" name="Picture 13" descr="Screen Shot 2017-02-26 at 6.02.06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2539" y="4917440"/>
            <a:ext cx="3595369" cy="1135379"/>
          </a:xfrm>
          <a:prstGeom prst="rect">
            <a:avLst/>
          </a:prstGeom>
        </p:spPr>
      </p:pic>
      <p:pic>
        <p:nvPicPr>
          <p:cNvPr id="16" name="Picture 15" descr="Screen Shot 2017-02-26 at 6.02.1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234" y="3770630"/>
            <a:ext cx="10795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9145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lvl="2"/>
            <a:r>
              <a:rPr lang="en-US" sz="2400" dirty="0"/>
              <a:t>3. Relax the densities towards that EQ. state, in proportion     	governed by τ</a:t>
            </a:r>
            <a:r>
              <a:rPr lang="en-US" sz="1900" dirty="0"/>
              <a:t>, </a:t>
            </a:r>
            <a:r>
              <a:rPr lang="en-US" sz="1900" dirty="0">
                <a:solidFill>
                  <a:srgbClr val="953735"/>
                </a:solidFill>
              </a:rPr>
              <a:t>(BGK Collision Model, PRL 1954) </a:t>
            </a:r>
            <a:r>
              <a:rPr lang="en-US" sz="1900" dirty="0"/>
              <a:t> </a:t>
            </a:r>
          </a:p>
          <a:p>
            <a:pPr lvl="2"/>
            <a:endParaRPr lang="en-US" sz="1900" b="1" dirty="0">
              <a:solidFill>
                <a:srgbClr val="953735"/>
              </a:solidFill>
            </a:endParaRPr>
          </a:p>
          <a:p>
            <a:endParaRPr lang="en-US" sz="1000" b="1" dirty="0"/>
          </a:p>
        </p:txBody>
      </p:sp>
      <p:pic>
        <p:nvPicPr>
          <p:cNvPr id="2" name="Picture 1" descr="Screen Shot 2017-02-26 at 6.02.2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324" y="4886960"/>
            <a:ext cx="2882900" cy="952500"/>
          </a:xfrm>
          <a:prstGeom prst="rect">
            <a:avLst/>
          </a:prstGeom>
        </p:spPr>
      </p:pic>
      <p:pic>
        <p:nvPicPr>
          <p:cNvPr id="5" name="Picture 4" descr="Screen Shot 2017-02-26 at 9.13.0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000" y="3298853"/>
            <a:ext cx="4053840" cy="138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5437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0" y="135127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Boundary Conditions: “</a:t>
            </a:r>
            <a:r>
              <a:rPr lang="en-US" sz="2400" b="1" i="1" dirty="0"/>
              <a:t>Reflective Conditions</a:t>
            </a:r>
            <a:r>
              <a:rPr lang="en-US" sz="2400" b="1" dirty="0"/>
              <a:t>”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293806" y="5879792"/>
            <a:ext cx="262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Pre-Streaming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166969" y="5897264"/>
            <a:ext cx="262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Post-Streaming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538480" y="2133600"/>
            <a:ext cx="3393440" cy="3708400"/>
            <a:chOff x="538480" y="2133600"/>
            <a:chExt cx="3393440" cy="3708400"/>
          </a:xfrm>
        </p:grpSpPr>
        <p:grpSp>
          <p:nvGrpSpPr>
            <p:cNvPr id="76" name="Group 75"/>
            <p:cNvGrpSpPr/>
            <p:nvPr/>
          </p:nvGrpSpPr>
          <p:grpSpPr>
            <a:xfrm>
              <a:off x="538480" y="2447330"/>
              <a:ext cx="3393440" cy="3394670"/>
              <a:chOff x="721360" y="2274610"/>
              <a:chExt cx="3393440" cy="339467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1524000" y="2824480"/>
                <a:ext cx="2509520" cy="235712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" name="Straight Connector 4"/>
              <p:cNvCxnSpPr/>
              <p:nvPr/>
            </p:nvCxnSpPr>
            <p:spPr>
              <a:xfrm>
                <a:off x="1524000" y="2824480"/>
                <a:ext cx="25095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1524000" y="5181600"/>
                <a:ext cx="25095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1524000" y="4013200"/>
                <a:ext cx="25095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1524000" y="2274610"/>
                <a:ext cx="0" cy="339467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V="1">
                <a:off x="4033520" y="2824480"/>
                <a:ext cx="0" cy="235712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2783840" y="2824480"/>
                <a:ext cx="0" cy="235712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/>
              <p:cNvSpPr/>
              <p:nvPr/>
            </p:nvSpPr>
            <p:spPr>
              <a:xfrm>
                <a:off x="3942080" y="274320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952240" y="39319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952240" y="51003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702560" y="274320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712720" y="39319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712720" y="51003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1442720" y="274320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1452880" y="51003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Straight Arrow Connector 11"/>
              <p:cNvCxnSpPr>
                <a:stCxn id="34" idx="1"/>
              </p:cNvCxnSpPr>
              <p:nvPr/>
            </p:nvCxnSpPr>
            <p:spPr>
              <a:xfrm flipH="1" flipV="1">
                <a:off x="1198880" y="3596640"/>
                <a:ext cx="277806" cy="359086"/>
              </a:xfrm>
              <a:prstGeom prst="straightConnector1">
                <a:avLst/>
              </a:prstGeom>
              <a:ln w="3175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>
                <a:stCxn id="34" idx="2"/>
              </p:cNvCxnSpPr>
              <p:nvPr/>
            </p:nvCxnSpPr>
            <p:spPr>
              <a:xfrm flipH="1">
                <a:off x="873760" y="4013200"/>
                <a:ext cx="579120" cy="0"/>
              </a:xfrm>
              <a:prstGeom prst="straightConnector1">
                <a:avLst/>
              </a:prstGeom>
              <a:ln w="31750">
                <a:solidFill>
                  <a:schemeClr val="accent6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>
                <a:stCxn id="34" idx="3"/>
              </p:cNvCxnSpPr>
              <p:nvPr/>
            </p:nvCxnSpPr>
            <p:spPr>
              <a:xfrm flipH="1">
                <a:off x="721360" y="4070674"/>
                <a:ext cx="755326" cy="582606"/>
              </a:xfrm>
              <a:prstGeom prst="straightConnector1">
                <a:avLst/>
              </a:prstGeom>
              <a:ln w="31750">
                <a:solidFill>
                  <a:srgbClr val="C77787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>
                <a:stCxn id="34" idx="4"/>
              </p:cNvCxnSpPr>
              <p:nvPr/>
            </p:nvCxnSpPr>
            <p:spPr>
              <a:xfrm flipH="1">
                <a:off x="1524000" y="4094480"/>
                <a:ext cx="10160" cy="26416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 flipV="1">
                <a:off x="1524000" y="3545840"/>
                <a:ext cx="0" cy="40640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>
                <a:stCxn id="34" idx="7"/>
              </p:cNvCxnSpPr>
              <p:nvPr/>
            </p:nvCxnSpPr>
            <p:spPr>
              <a:xfrm flipV="1">
                <a:off x="1591634" y="3759200"/>
                <a:ext cx="166046" cy="196526"/>
              </a:xfrm>
              <a:prstGeom prst="straightConnector1">
                <a:avLst/>
              </a:prstGeom>
              <a:ln w="31750">
                <a:solidFill>
                  <a:srgbClr val="660066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>
                <a:stCxn id="34" idx="6"/>
              </p:cNvCxnSpPr>
              <p:nvPr/>
            </p:nvCxnSpPr>
            <p:spPr>
              <a:xfrm>
                <a:off x="1615440" y="4013200"/>
                <a:ext cx="853440" cy="0"/>
              </a:xfrm>
              <a:prstGeom prst="straightConnector1">
                <a:avLst/>
              </a:prstGeom>
              <a:ln w="31750">
                <a:solidFill>
                  <a:srgbClr val="00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/>
              <p:cNvCxnSpPr>
                <a:stCxn id="34" idx="5"/>
              </p:cNvCxnSpPr>
              <p:nvPr/>
            </p:nvCxnSpPr>
            <p:spPr>
              <a:xfrm>
                <a:off x="1591634" y="4070674"/>
                <a:ext cx="359086" cy="287966"/>
              </a:xfrm>
              <a:prstGeom prst="straightConnector1">
                <a:avLst/>
              </a:prstGeom>
              <a:ln w="31750">
                <a:solidFill>
                  <a:srgbClr val="008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Oval 33"/>
              <p:cNvSpPr/>
              <p:nvPr/>
            </p:nvSpPr>
            <p:spPr>
              <a:xfrm>
                <a:off x="1452880" y="39319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731520" y="2133600"/>
              <a:ext cx="1229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Boundary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51680" y="2133600"/>
            <a:ext cx="3220720" cy="3708400"/>
            <a:chOff x="4358640" y="2133600"/>
            <a:chExt cx="3220720" cy="3708400"/>
          </a:xfrm>
        </p:grpSpPr>
        <p:sp>
          <p:nvSpPr>
            <p:cNvPr id="52" name="Rectangle 51"/>
            <p:cNvSpPr/>
            <p:nvPr/>
          </p:nvSpPr>
          <p:spPr>
            <a:xfrm>
              <a:off x="4988560" y="2997200"/>
              <a:ext cx="2509520" cy="235712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988560" y="2997200"/>
              <a:ext cx="2509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4988560" y="5354320"/>
              <a:ext cx="2509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4988560" y="4185920"/>
              <a:ext cx="2509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988560" y="2447330"/>
              <a:ext cx="0" cy="339467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7498080" y="2997200"/>
              <a:ext cx="0" cy="235712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6248400" y="2997200"/>
              <a:ext cx="0" cy="235712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7406640" y="291592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7416800" y="41046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7416800" y="52730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167120" y="291592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4907280" y="291592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4917440" y="52730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>
              <a:off x="5045049" y="4257040"/>
              <a:ext cx="341954" cy="402914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5069840" y="4185920"/>
              <a:ext cx="629920" cy="0"/>
            </a:xfrm>
            <a:prstGeom prst="straightConnector1">
              <a:avLst/>
            </a:prstGeom>
            <a:ln w="31750">
              <a:solidFill>
                <a:schemeClr val="accent6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V="1">
              <a:off x="5004409" y="3549326"/>
              <a:ext cx="847751" cy="626434"/>
            </a:xfrm>
            <a:prstGeom prst="straightConnector1">
              <a:avLst/>
            </a:prstGeom>
            <a:ln w="31750">
              <a:solidFill>
                <a:srgbClr val="C77787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75" idx="4"/>
            </p:cNvCxnSpPr>
            <p:nvPr/>
          </p:nvCxnSpPr>
          <p:spPr>
            <a:xfrm flipH="1">
              <a:off x="4988560" y="4267200"/>
              <a:ext cx="10160" cy="26416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flipV="1">
              <a:off x="4988560" y="3718560"/>
              <a:ext cx="0" cy="40640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V="1">
              <a:off x="6309360" y="2729554"/>
              <a:ext cx="166046" cy="196526"/>
            </a:xfrm>
            <a:prstGeom prst="straightConnector1">
              <a:avLst/>
            </a:prstGeom>
            <a:ln w="31750">
              <a:solidFill>
                <a:srgbClr val="660066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6339840" y="4185920"/>
              <a:ext cx="853440" cy="0"/>
            </a:xfrm>
            <a:prstGeom prst="straightConnector1">
              <a:avLst/>
            </a:prstGeom>
            <a:ln w="31750"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6329680" y="5415280"/>
              <a:ext cx="359086" cy="287966"/>
            </a:xfrm>
            <a:prstGeom prst="straightConnector1">
              <a:avLst/>
            </a:prstGeom>
            <a:ln w="31750">
              <a:solidFill>
                <a:srgbClr val="00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Oval 74"/>
            <p:cNvSpPr/>
            <p:nvPr/>
          </p:nvSpPr>
          <p:spPr>
            <a:xfrm>
              <a:off x="4917440" y="41046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6177280" y="41046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6177280" y="52730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358640" y="2133600"/>
              <a:ext cx="127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Boundary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587136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CFD_Lattice_Boltzmann_Cylinder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0996"/>
            <a:ext cx="9144000" cy="466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201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254"/>
            <a:ext cx="8229600" cy="724429"/>
          </a:xfrm>
        </p:spPr>
        <p:txBody>
          <a:bodyPr>
            <a:normAutofit fontScale="90000"/>
          </a:bodyPr>
          <a:lstStyle/>
          <a:p>
            <a:r>
              <a:rPr lang="en-US" dirty="0"/>
              <a:t>Acknowledgements: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198" y="1013429"/>
            <a:ext cx="4592322" cy="843831"/>
          </a:xfrm>
        </p:spPr>
        <p:txBody>
          <a:bodyPr>
            <a:noAutofit/>
          </a:bodyPr>
          <a:lstStyle/>
          <a:p>
            <a:r>
              <a:rPr lang="en-US" sz="1400" b="1" dirty="0"/>
              <a:t>Grants</a:t>
            </a:r>
            <a:r>
              <a:rPr lang="en-US" sz="1400" dirty="0"/>
              <a:t>:</a:t>
            </a:r>
          </a:p>
          <a:p>
            <a:pPr lvl="1">
              <a:buFont typeface="Arial"/>
              <a:buChar char="•"/>
            </a:pPr>
            <a:r>
              <a:rPr lang="en-US" sz="1400" dirty="0"/>
              <a:t>TCNJ </a:t>
            </a:r>
            <a:r>
              <a:rPr lang="en-US" sz="1400" dirty="0" err="1"/>
              <a:t>SoS</a:t>
            </a:r>
            <a:r>
              <a:rPr lang="en-US" sz="1400" dirty="0"/>
              <a:t> SOSA (2018-2020)</a:t>
            </a:r>
          </a:p>
          <a:p>
            <a:pPr lvl="1">
              <a:buFont typeface="Arial"/>
              <a:buChar char="•"/>
            </a:pPr>
            <a:r>
              <a:rPr lang="en-US" sz="1400" dirty="0"/>
              <a:t>NSF </a:t>
            </a:r>
            <a:r>
              <a:rPr lang="mr-IN" sz="1400" dirty="0"/>
              <a:t>OAC-1828163</a:t>
            </a:r>
            <a:endParaRPr lang="en-US" sz="1400" dirty="0"/>
          </a:p>
          <a:p>
            <a:pPr marL="457200" lvl="1" indent="0">
              <a:buNone/>
            </a:pP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203197" y="2965643"/>
            <a:ext cx="45923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Laura Miller (UNC-CH) Lab</a:t>
            </a:r>
            <a:r>
              <a:rPr lang="en-US" sz="1400" dirty="0"/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Dr. Laura Miller</a:t>
            </a:r>
            <a:r>
              <a:rPr lang="en-US" sz="1400" dirty="0"/>
              <a:t>, PI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Austin Baird (Math)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Shannon Jones (Comp. Bio.)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Julia Samson (Bio)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Michael </a:t>
            </a:r>
            <a:r>
              <a:rPr lang="en-US" sz="1400" dirty="0" err="1"/>
              <a:t>Senter</a:t>
            </a:r>
            <a:r>
              <a:rPr lang="en-US" sz="1400" dirty="0"/>
              <a:t> (Math)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Andrea Lane </a:t>
            </a:r>
            <a:r>
              <a:rPr lang="en-US" sz="1400" dirty="0"/>
              <a:t>(former uGrad, now at Emory)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Grace </a:t>
            </a:r>
            <a:r>
              <a:rPr lang="en-US" sz="1400" dirty="0" err="1"/>
              <a:t>McClaughlin</a:t>
            </a:r>
            <a:r>
              <a:rPr lang="en-US" sz="1400" dirty="0"/>
              <a:t> (former </a:t>
            </a:r>
            <a:r>
              <a:rPr lang="en-US" sz="1400" dirty="0" err="1"/>
              <a:t>uGrad</a:t>
            </a:r>
            <a:r>
              <a:rPr lang="en-US" sz="1400" dirty="0"/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Alex Davis (former </a:t>
            </a:r>
            <a:r>
              <a:rPr lang="en-US" sz="1400" dirty="0" err="1"/>
              <a:t>uGrad</a:t>
            </a:r>
            <a:r>
              <a:rPr lang="en-US" sz="1400" dirty="0"/>
              <a:t>, now at Duke)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3201" y="6162883"/>
            <a:ext cx="39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University of Akron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Alex Hoover 	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26465" y="1269890"/>
            <a:ext cx="4172095" cy="5031850"/>
            <a:chOff x="5308600" y="1796774"/>
            <a:chExt cx="2975847" cy="4053692"/>
          </a:xfrm>
        </p:grpSpPr>
        <p:pic>
          <p:nvPicPr>
            <p:cNvPr id="6" name="Picture 5" descr="Screen shot 2013-10-15 at 12.19.23 A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8600" y="2914374"/>
              <a:ext cx="1299633" cy="1190113"/>
            </a:xfrm>
            <a:prstGeom prst="rect">
              <a:avLst/>
            </a:prstGeom>
          </p:spPr>
        </p:pic>
        <p:pic>
          <p:nvPicPr>
            <p:cNvPr id="8" name="Picture 7" descr="Screen shot 2013-10-15 at 12.19.55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4200" y="4093630"/>
              <a:ext cx="1350247" cy="1096432"/>
            </a:xfrm>
            <a:prstGeom prst="rect">
              <a:avLst/>
            </a:prstGeom>
          </p:spPr>
        </p:pic>
        <p:pic>
          <p:nvPicPr>
            <p:cNvPr id="10" name="Picture 9" descr="Screen shot 2013-10-15 at 12.18.28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8600" y="1796774"/>
              <a:ext cx="1567259" cy="1117600"/>
            </a:xfrm>
            <a:prstGeom prst="rect">
              <a:avLst/>
            </a:prstGeom>
          </p:spPr>
        </p:pic>
        <p:pic>
          <p:nvPicPr>
            <p:cNvPr id="12" name="Picture 11" descr="Screen shot 2013-10-15 at 12.21.12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5859" y="1796774"/>
              <a:ext cx="1408588" cy="1202453"/>
            </a:xfrm>
            <a:prstGeom prst="rect">
              <a:avLst/>
            </a:prstGeom>
          </p:spPr>
        </p:pic>
        <p:pic>
          <p:nvPicPr>
            <p:cNvPr id="7" name="Picture 6" descr="Screen shot 2013-10-15 at 12.19.45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8232" y="2914374"/>
              <a:ext cx="1676215" cy="1190113"/>
            </a:xfrm>
            <a:prstGeom prst="rect">
              <a:avLst/>
            </a:prstGeom>
          </p:spPr>
        </p:pic>
        <p:pic>
          <p:nvPicPr>
            <p:cNvPr id="9" name="Picture 8" descr="Screen shot 2013-10-15 at 12.20.00 AM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8600" y="4093630"/>
              <a:ext cx="1782233" cy="1109133"/>
            </a:xfrm>
            <a:prstGeom prst="rect">
              <a:avLst/>
            </a:prstGeom>
          </p:spPr>
        </p:pic>
        <p:pic>
          <p:nvPicPr>
            <p:cNvPr id="13" name="Picture 12" descr="Screen shot 2013-10-15 at 12.25.25 AM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5913" y="5151964"/>
              <a:ext cx="778534" cy="698501"/>
            </a:xfrm>
            <a:prstGeom prst="rect">
              <a:avLst/>
            </a:prstGeom>
          </p:spPr>
        </p:pic>
        <p:pic>
          <p:nvPicPr>
            <p:cNvPr id="14" name="Picture 13" descr="Screen shot 2013-10-15 at 12.25.15 AM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6503" y="5151965"/>
              <a:ext cx="849356" cy="698500"/>
            </a:xfrm>
            <a:prstGeom prst="rect">
              <a:avLst/>
            </a:prstGeom>
          </p:spPr>
        </p:pic>
        <p:pic>
          <p:nvPicPr>
            <p:cNvPr id="15" name="Picture 14" descr="Screen shot 2013-10-15 at 12.25.34 A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8600" y="5151965"/>
              <a:ext cx="717903" cy="698500"/>
            </a:xfrm>
            <a:prstGeom prst="rect">
              <a:avLst/>
            </a:prstGeom>
          </p:spPr>
        </p:pic>
        <p:pic>
          <p:nvPicPr>
            <p:cNvPr id="16" name="Picture 15" descr="Screen shot 2013-10-15 at 12.25.05 AM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8725" y="5140760"/>
              <a:ext cx="737188" cy="709706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203198" y="5643230"/>
            <a:ext cx="526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 err="1"/>
              <a:t>Bucknell</a:t>
            </a:r>
            <a:r>
              <a:rPr lang="en-US" sz="1400" b="1" dirty="0"/>
              <a:t> University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Christina Hamlet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6697133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192541" y="5633240"/>
            <a:ext cx="39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Chapman University 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Lindsay Waldrop	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3197" y="1807102"/>
            <a:ext cx="45923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The BICEP Lab at TCNJ</a:t>
            </a:r>
            <a:r>
              <a:rPr lang="en-US" sz="1400" dirty="0"/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Jason Miles</a:t>
            </a:r>
            <a:r>
              <a:rPr lang="en-US" sz="1400" dirty="0"/>
              <a:t> (uGrad Math)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Erin Haus </a:t>
            </a:r>
            <a:r>
              <a:rPr lang="en-US" sz="1400" dirty="0"/>
              <a:t>(uGrad Bio)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Chris </a:t>
            </a:r>
            <a:r>
              <a:rPr lang="en-US" sz="1400" b="1" dirty="0" err="1"/>
              <a:t>Jakuback</a:t>
            </a:r>
            <a:r>
              <a:rPr lang="en-US" sz="1400" b="1" dirty="0"/>
              <a:t> </a:t>
            </a:r>
            <a:r>
              <a:rPr lang="en-US" sz="1400" dirty="0"/>
              <a:t>(</a:t>
            </a:r>
            <a:r>
              <a:rPr lang="en-US" sz="1400" dirty="0" err="1"/>
              <a:t>uGrad</a:t>
            </a:r>
            <a:r>
              <a:rPr lang="en-US" sz="1400" dirty="0"/>
              <a:t> Stats/Physics)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Michael </a:t>
            </a:r>
            <a:r>
              <a:rPr lang="en-US" sz="1400" b="1" dirty="0" err="1"/>
              <a:t>Mongelli</a:t>
            </a:r>
            <a:r>
              <a:rPr lang="en-US" sz="1400" b="1" dirty="0"/>
              <a:t> </a:t>
            </a:r>
            <a:r>
              <a:rPr lang="en-US" sz="1400" dirty="0"/>
              <a:t>(</a:t>
            </a:r>
            <a:r>
              <a:rPr lang="en-US" sz="1400" dirty="0" err="1"/>
              <a:t>uGrad</a:t>
            </a:r>
            <a:r>
              <a:rPr lang="en-US" sz="1400" dirty="0"/>
              <a:t> Bio/CS)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3198" y="4917154"/>
            <a:ext cx="52676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UTK</a:t>
            </a:r>
            <a:r>
              <a:rPr lang="en-US" sz="1400" dirty="0"/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W. </a:t>
            </a:r>
            <a:r>
              <a:rPr lang="en-US" sz="1400" dirty="0" err="1"/>
              <a:t>Christhoper</a:t>
            </a:r>
            <a:r>
              <a:rPr lang="en-US" sz="1400" dirty="0"/>
              <a:t> Strickland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Leigh B. </a:t>
            </a:r>
            <a:r>
              <a:rPr lang="en-US" sz="1400" dirty="0" err="1"/>
              <a:t>Pearcy</a:t>
            </a:r>
            <a:r>
              <a:rPr lang="en-US" sz="1400" dirty="0"/>
              <a:t> (Math)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92541" y="6169897"/>
            <a:ext cx="39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Oklahoma State U.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Arvind </a:t>
            </a:r>
            <a:r>
              <a:rPr lang="en-US" sz="1400" dirty="0" err="1"/>
              <a:t>Santhanakrishnan</a:t>
            </a:r>
            <a:r>
              <a:rPr lang="en-US" sz="1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0419619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ttista_Chanl_Submission_Image copy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855" y="1583177"/>
            <a:ext cx="6033621" cy="43183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24225" y="2276032"/>
            <a:ext cx="3255818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pPr algn="ctr"/>
            <a:r>
              <a:rPr lang="en-US" sz="2300" dirty="0">
                <a:hlinkClick r:id="rId3"/>
              </a:rPr>
              <a:t>battistn[at]tcnj.edu</a:t>
            </a:r>
            <a:endParaRPr lang="en-US" sz="2300" dirty="0"/>
          </a:p>
          <a:p>
            <a:endParaRPr lang="en-US" sz="1600" dirty="0"/>
          </a:p>
          <a:p>
            <a:pPr algn="ctr"/>
            <a:r>
              <a:rPr lang="en-US" sz="1200" dirty="0"/>
              <a:t>    </a:t>
            </a:r>
          </a:p>
          <a:p>
            <a:pPr algn="ctr"/>
            <a:r>
              <a:rPr lang="en-US" sz="2400" dirty="0"/>
              <a:t>      @</a:t>
            </a:r>
            <a:r>
              <a:rPr lang="en-US" sz="2400" dirty="0" err="1"/>
              <a:t>mostnerdy</a:t>
            </a:r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i="1" dirty="0" err="1">
                <a:solidFill>
                  <a:srgbClr val="0000FF"/>
                </a:solidFill>
              </a:rPr>
              <a:t>battistn.pages.tcnj.edu</a:t>
            </a:r>
            <a:endParaRPr lang="en-US" sz="2400" i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43174"/>
            <a:ext cx="9127796" cy="724429"/>
          </a:xfrm>
        </p:spPr>
        <p:txBody>
          <a:bodyPr>
            <a:normAutofit fontScale="90000"/>
          </a:bodyPr>
          <a:lstStyle/>
          <a:p>
            <a:r>
              <a:rPr lang="en-US" dirty="0"/>
              <a:t>Questions?</a:t>
            </a:r>
          </a:p>
        </p:txBody>
      </p:sp>
      <p:pic>
        <p:nvPicPr>
          <p:cNvPr id="9" name="Picture 8" descr="Screen Shot 2018-01-05 at 2.58.59 PM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560" y="3373120"/>
            <a:ext cx="669820" cy="5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34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>
              <a:lumMod val="75000"/>
            </a:schemeClr>
          </a:solidFill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22478</TotalTime>
  <Words>2409</Words>
  <Application>Microsoft Office PowerPoint</Application>
  <PresentationFormat>On-screen Show (4:3)</PresentationFormat>
  <Paragraphs>568</Paragraphs>
  <Slides>99</Slides>
  <Notes>96</Notes>
  <HiddenSlides>0</HiddenSlides>
  <MMClips>26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4" baseType="lpstr">
      <vt:lpstr>Mangal</vt:lpstr>
      <vt:lpstr>Arial</vt:lpstr>
      <vt:lpstr>Calibri</vt:lpstr>
      <vt:lpstr>Times New Roman</vt:lpstr>
      <vt:lpstr>Office Theme</vt:lpstr>
      <vt:lpstr>PowerPoint Presentation</vt:lpstr>
      <vt:lpstr>suite-CFD:  Open Source Fluid Dynamics Codes in MATLAB / Python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Acknowledgements:</vt:lpstr>
      <vt:lpstr>Questions?</vt:lpstr>
    </vt:vector>
  </TitlesOfParts>
  <Company>RIT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Battista</dc:creator>
  <cp:lastModifiedBy>MDPI</cp:lastModifiedBy>
  <cp:revision>496</cp:revision>
  <dcterms:created xsi:type="dcterms:W3CDTF">2015-06-19T15:18:42Z</dcterms:created>
  <dcterms:modified xsi:type="dcterms:W3CDTF">2020-04-01T11:29:20Z</dcterms:modified>
</cp:coreProperties>
</file>