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290" autoAdjust="0"/>
  </p:normalViewPr>
  <p:slideViewPr>
    <p:cSldViewPr>
      <p:cViewPr varScale="1">
        <p:scale>
          <a:sx n="64" d="100"/>
          <a:sy n="64" d="100"/>
        </p:scale>
        <p:origin x="-60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3F69E-09D8-4A75-B449-6B79338D85C1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BA187-710B-4123-85FA-8A8216DE0256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Supplementary Figure</a:t>
            </a:r>
            <a:r>
              <a:rPr lang="it-IT" baseline="0" dirty="0" smtClean="0"/>
              <a:t> </a:t>
            </a:r>
            <a:r>
              <a:rPr lang="it-IT" baseline="0" dirty="0" smtClean="0"/>
              <a:t>S1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C7575-D2C1-4AE0-AB9E-D2BF1B2D0CC9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Supplementary </a:t>
            </a:r>
            <a:r>
              <a:rPr lang="it-IT" smtClean="0"/>
              <a:t>Figure S2</a:t>
            </a:r>
            <a:r>
              <a:rPr lang="it-IT" dirty="0" smtClean="0"/>
              <a:t>.</a:t>
            </a:r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C7575-D2C1-4AE0-AB9E-D2BF1B2D0CC9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Supplementary Figure S3.</a:t>
            </a:r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BA187-710B-4123-85FA-8A8216DE0256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76C19-2317-48BA-A052-E64AFABB015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86403-9788-4D1F-828C-1BB396B02196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0"/>
          <p:cNvSpPr txBox="1">
            <a:spLocks noChangeArrowheads="1"/>
          </p:cNvSpPr>
          <p:nvPr/>
        </p:nvSpPr>
        <p:spPr bwMode="auto">
          <a:xfrm>
            <a:off x="2239967" y="-19913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i="1" dirty="0"/>
          </a:p>
        </p:txBody>
      </p:sp>
      <p:sp>
        <p:nvSpPr>
          <p:cNvPr id="201" name="TextBox 200"/>
          <p:cNvSpPr txBox="1"/>
          <p:nvPr/>
        </p:nvSpPr>
        <p:spPr>
          <a:xfrm>
            <a:off x="7884371" y="630932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Figure S1</a:t>
            </a:r>
            <a:endParaRPr lang="it-IT" dirty="0"/>
          </a:p>
        </p:txBody>
      </p:sp>
      <p:grpSp>
        <p:nvGrpSpPr>
          <p:cNvPr id="237" name="Group 236"/>
          <p:cNvGrpSpPr/>
          <p:nvPr/>
        </p:nvGrpSpPr>
        <p:grpSpPr>
          <a:xfrm>
            <a:off x="267903" y="-99392"/>
            <a:ext cx="6104297" cy="6984777"/>
            <a:chOff x="0" y="-99392"/>
            <a:chExt cx="6104297" cy="6984777"/>
          </a:xfrm>
        </p:grpSpPr>
        <p:sp>
          <p:nvSpPr>
            <p:cNvPr id="129" name="Line 4"/>
            <p:cNvSpPr>
              <a:spLocks noChangeShapeType="1"/>
            </p:cNvSpPr>
            <p:nvPr/>
          </p:nvSpPr>
          <p:spPr bwMode="auto">
            <a:xfrm>
              <a:off x="445340" y="398741"/>
              <a:ext cx="56589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0" name="Line 28"/>
            <p:cNvSpPr>
              <a:spLocks noChangeShapeType="1"/>
            </p:cNvSpPr>
            <p:nvPr/>
          </p:nvSpPr>
          <p:spPr bwMode="auto">
            <a:xfrm>
              <a:off x="1051286" y="1131285"/>
              <a:ext cx="47313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1" name="AutoShape 32"/>
            <p:cNvSpPr>
              <a:spLocks noChangeArrowheads="1"/>
            </p:cNvSpPr>
            <p:nvPr/>
          </p:nvSpPr>
          <p:spPr bwMode="auto">
            <a:xfrm rot="16200000" flipH="1">
              <a:off x="2935031" y="1080261"/>
              <a:ext cx="117207" cy="9960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32" name="Line 44"/>
            <p:cNvSpPr>
              <a:spLocks noChangeShapeType="1"/>
            </p:cNvSpPr>
            <p:nvPr/>
          </p:nvSpPr>
          <p:spPr bwMode="auto">
            <a:xfrm flipH="1">
              <a:off x="3084941" y="396299"/>
              <a:ext cx="285335" cy="6568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3" name="Line 45"/>
            <p:cNvSpPr>
              <a:spLocks noChangeShapeType="1"/>
            </p:cNvSpPr>
            <p:nvPr/>
          </p:nvSpPr>
          <p:spPr bwMode="auto">
            <a:xfrm>
              <a:off x="4371540" y="410950"/>
              <a:ext cx="348627" cy="720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4" name="Line 46"/>
            <p:cNvSpPr>
              <a:spLocks noChangeShapeType="1"/>
            </p:cNvSpPr>
            <p:nvPr/>
          </p:nvSpPr>
          <p:spPr bwMode="auto">
            <a:xfrm flipH="1">
              <a:off x="2628407" y="423159"/>
              <a:ext cx="280146" cy="639755"/>
            </a:xfrm>
            <a:prstGeom prst="line">
              <a:avLst/>
            </a:prstGeom>
            <a:noFill/>
            <a:ln w="19050">
              <a:solidFill>
                <a:srgbClr val="00B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5" name="Text Box 51"/>
            <p:cNvSpPr txBox="1">
              <a:spLocks noChangeArrowheads="1"/>
            </p:cNvSpPr>
            <p:nvPr/>
          </p:nvSpPr>
          <p:spPr bwMode="auto">
            <a:xfrm>
              <a:off x="395536" y="379205"/>
              <a:ext cx="97494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/>
                <a:t>Wild Type Allele</a:t>
              </a:r>
            </a:p>
          </p:txBody>
        </p:sp>
        <p:sp>
          <p:nvSpPr>
            <p:cNvPr id="136" name="Line 56"/>
            <p:cNvSpPr>
              <a:spLocks noChangeShapeType="1"/>
            </p:cNvSpPr>
            <p:nvPr/>
          </p:nvSpPr>
          <p:spPr bwMode="auto">
            <a:xfrm flipH="1">
              <a:off x="1565925" y="413392"/>
              <a:ext cx="353815" cy="7178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7" name="Text Box 73"/>
            <p:cNvSpPr txBox="1">
              <a:spLocks noChangeArrowheads="1"/>
            </p:cNvSpPr>
            <p:nvPr/>
          </p:nvSpPr>
          <p:spPr bwMode="auto">
            <a:xfrm>
              <a:off x="2411760" y="1156922"/>
              <a:ext cx="42831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 err="1"/>
                <a:t>LoxP</a:t>
              </a:r>
              <a:endParaRPr lang="en-US" sz="800" dirty="0"/>
            </a:p>
          </p:txBody>
        </p:sp>
        <p:sp>
          <p:nvSpPr>
            <p:cNvPr id="138" name="Text Box 87"/>
            <p:cNvSpPr txBox="1">
              <a:spLocks noChangeArrowheads="1"/>
            </p:cNvSpPr>
            <p:nvPr/>
          </p:nvSpPr>
          <p:spPr bwMode="auto">
            <a:xfrm>
              <a:off x="395536" y="1110529"/>
              <a:ext cx="100219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/>
                <a:t>Targeting Vector</a:t>
              </a:r>
            </a:p>
            <a:p>
              <a:pPr eaLnBrk="1" hangingPunct="1"/>
              <a:endParaRPr lang="en-US" sz="800" b="1"/>
            </a:p>
          </p:txBody>
        </p:sp>
        <p:sp>
          <p:nvSpPr>
            <p:cNvPr id="139" name="Rectangle 105"/>
            <p:cNvSpPr>
              <a:spLocks noChangeArrowheads="1"/>
            </p:cNvSpPr>
            <p:nvPr/>
          </p:nvSpPr>
          <p:spPr bwMode="auto">
            <a:xfrm>
              <a:off x="4771008" y="1064135"/>
              <a:ext cx="498038" cy="117207"/>
            </a:xfrm>
            <a:prstGeom prst="rect">
              <a:avLst/>
            </a:prstGeom>
            <a:solidFill>
              <a:srgbClr val="AAF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 sz="800"/>
            </a:p>
          </p:txBody>
        </p:sp>
        <p:sp>
          <p:nvSpPr>
            <p:cNvPr id="140" name="Text Box 106"/>
            <p:cNvSpPr txBox="1">
              <a:spLocks noChangeArrowheads="1"/>
            </p:cNvSpPr>
            <p:nvPr/>
          </p:nvSpPr>
          <p:spPr bwMode="auto">
            <a:xfrm>
              <a:off x="4893441" y="1015300"/>
              <a:ext cx="3161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/>
                <a:t>TK</a:t>
              </a:r>
            </a:p>
          </p:txBody>
        </p:sp>
        <p:sp>
          <p:nvSpPr>
            <p:cNvPr id="141" name="Line 115"/>
            <p:cNvSpPr>
              <a:spLocks noChangeAspect="1" noChangeShapeType="1"/>
            </p:cNvSpPr>
            <p:nvPr/>
          </p:nvSpPr>
          <p:spPr bwMode="auto">
            <a:xfrm flipV="1">
              <a:off x="1558663" y="1141052"/>
              <a:ext cx="0" cy="415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2" name="Line 116"/>
            <p:cNvSpPr>
              <a:spLocks noChangeAspect="1" noChangeShapeType="1"/>
            </p:cNvSpPr>
            <p:nvPr/>
          </p:nvSpPr>
          <p:spPr bwMode="auto">
            <a:xfrm flipV="1">
              <a:off x="2525687" y="1141052"/>
              <a:ext cx="0" cy="415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3" name="Line 117"/>
            <p:cNvSpPr>
              <a:spLocks noChangeShapeType="1"/>
            </p:cNvSpPr>
            <p:nvPr/>
          </p:nvSpPr>
          <p:spPr bwMode="auto">
            <a:xfrm flipH="1" flipV="1">
              <a:off x="3714752" y="1499999"/>
              <a:ext cx="312311" cy="6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4" name="Line 118"/>
            <p:cNvSpPr>
              <a:spLocks noChangeShapeType="1"/>
            </p:cNvSpPr>
            <p:nvPr/>
          </p:nvSpPr>
          <p:spPr bwMode="auto">
            <a:xfrm>
              <a:off x="4330036" y="1499999"/>
              <a:ext cx="3693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5" name="Text Box 119"/>
            <p:cNvSpPr txBox="1">
              <a:spLocks noChangeArrowheads="1"/>
            </p:cNvSpPr>
            <p:nvPr/>
          </p:nvSpPr>
          <p:spPr bwMode="auto">
            <a:xfrm>
              <a:off x="4058191" y="1382792"/>
              <a:ext cx="3513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3kb</a:t>
              </a:r>
            </a:p>
          </p:txBody>
        </p:sp>
        <p:sp>
          <p:nvSpPr>
            <p:cNvPr id="146" name="Line 120"/>
            <p:cNvSpPr>
              <a:spLocks noChangeAspect="1" noChangeShapeType="1"/>
            </p:cNvSpPr>
            <p:nvPr/>
          </p:nvSpPr>
          <p:spPr bwMode="auto">
            <a:xfrm flipV="1">
              <a:off x="3687775" y="1141052"/>
              <a:ext cx="0" cy="415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7" name="Line 121"/>
            <p:cNvSpPr>
              <a:spLocks noChangeAspect="1" noChangeShapeType="1"/>
            </p:cNvSpPr>
            <p:nvPr/>
          </p:nvSpPr>
          <p:spPr bwMode="auto">
            <a:xfrm flipV="1">
              <a:off x="4728467" y="1141052"/>
              <a:ext cx="0" cy="415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8" name="Line 122"/>
            <p:cNvSpPr>
              <a:spLocks noChangeShapeType="1"/>
            </p:cNvSpPr>
            <p:nvPr/>
          </p:nvSpPr>
          <p:spPr bwMode="auto">
            <a:xfrm flipH="1" flipV="1">
              <a:off x="1586677" y="1499999"/>
              <a:ext cx="3216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9" name="Line 123"/>
            <p:cNvSpPr>
              <a:spLocks noChangeShapeType="1"/>
            </p:cNvSpPr>
            <p:nvPr/>
          </p:nvSpPr>
          <p:spPr bwMode="auto">
            <a:xfrm>
              <a:off x="2172910" y="1499999"/>
              <a:ext cx="3341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0" name="Text Box 124"/>
            <p:cNvSpPr txBox="1">
              <a:spLocks noChangeArrowheads="1"/>
            </p:cNvSpPr>
            <p:nvPr/>
          </p:nvSpPr>
          <p:spPr bwMode="auto">
            <a:xfrm>
              <a:off x="1862672" y="1382792"/>
              <a:ext cx="43794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2.8kb</a:t>
              </a:r>
            </a:p>
          </p:txBody>
        </p:sp>
        <p:sp>
          <p:nvSpPr>
            <p:cNvPr id="151" name="AutoShape 165"/>
            <p:cNvSpPr>
              <a:spLocks noChangeArrowheads="1"/>
            </p:cNvSpPr>
            <p:nvPr/>
          </p:nvSpPr>
          <p:spPr bwMode="auto">
            <a:xfrm rot="16200000" flipH="1">
              <a:off x="2505473" y="1079039"/>
              <a:ext cx="117207" cy="99608"/>
            </a:xfrm>
            <a:prstGeom prst="triangle">
              <a:avLst>
                <a:gd name="adj" fmla="val 4895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52" name="Rectangle 166"/>
            <p:cNvSpPr>
              <a:spLocks noChangeArrowheads="1"/>
            </p:cNvSpPr>
            <p:nvPr/>
          </p:nvSpPr>
          <p:spPr bwMode="auto">
            <a:xfrm>
              <a:off x="3075604" y="1056810"/>
              <a:ext cx="581044" cy="131858"/>
            </a:xfrm>
            <a:prstGeom prst="rect">
              <a:avLst/>
            </a:prstGeom>
            <a:solidFill>
              <a:srgbClr val="E2D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 err="1"/>
                <a:t>Pgk</a:t>
              </a:r>
              <a:r>
                <a:rPr lang="en-US" sz="800" dirty="0"/>
                <a:t>-Neo</a:t>
              </a:r>
            </a:p>
          </p:txBody>
        </p:sp>
        <p:sp>
          <p:nvSpPr>
            <p:cNvPr id="153" name="Text Box 169"/>
            <p:cNvSpPr txBox="1">
              <a:spLocks noChangeArrowheads="1"/>
            </p:cNvSpPr>
            <p:nvPr/>
          </p:nvSpPr>
          <p:spPr bwMode="auto">
            <a:xfrm>
              <a:off x="3485448" y="1156925"/>
              <a:ext cx="3465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Frt</a:t>
              </a:r>
            </a:p>
          </p:txBody>
        </p:sp>
        <p:sp>
          <p:nvSpPr>
            <p:cNvPr id="154" name="Text Box 170"/>
            <p:cNvSpPr txBox="1">
              <a:spLocks noChangeArrowheads="1"/>
            </p:cNvSpPr>
            <p:nvPr/>
          </p:nvSpPr>
          <p:spPr bwMode="auto">
            <a:xfrm>
              <a:off x="3018537" y="1156925"/>
              <a:ext cx="3465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Frt</a:t>
              </a:r>
            </a:p>
          </p:txBody>
        </p:sp>
        <p:sp>
          <p:nvSpPr>
            <p:cNvPr id="155" name="Line 181"/>
            <p:cNvSpPr>
              <a:spLocks noChangeShapeType="1"/>
            </p:cNvSpPr>
            <p:nvPr/>
          </p:nvSpPr>
          <p:spPr bwMode="auto">
            <a:xfrm>
              <a:off x="3358862" y="406066"/>
              <a:ext cx="290522" cy="637313"/>
            </a:xfrm>
            <a:prstGeom prst="line">
              <a:avLst/>
            </a:prstGeom>
            <a:noFill/>
            <a:ln w="19050">
              <a:solidFill>
                <a:srgbClr val="00B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6" name="Oval 216"/>
            <p:cNvSpPr>
              <a:spLocks noChangeArrowheads="1"/>
            </p:cNvSpPr>
            <p:nvPr/>
          </p:nvSpPr>
          <p:spPr bwMode="auto">
            <a:xfrm>
              <a:off x="3051739" y="1048263"/>
              <a:ext cx="48767" cy="175811"/>
            </a:xfrm>
            <a:prstGeom prst="ellipse">
              <a:avLst/>
            </a:prstGeom>
            <a:solidFill>
              <a:srgbClr val="F4FF0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57" name="Oval 217"/>
            <p:cNvSpPr>
              <a:spLocks noChangeArrowheads="1"/>
            </p:cNvSpPr>
            <p:nvPr/>
          </p:nvSpPr>
          <p:spPr bwMode="auto">
            <a:xfrm>
              <a:off x="3658723" y="1042159"/>
              <a:ext cx="48766" cy="175811"/>
            </a:xfrm>
            <a:prstGeom prst="ellipse">
              <a:avLst/>
            </a:prstGeom>
            <a:solidFill>
              <a:srgbClr val="F4FF0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58" name="Text Box 218"/>
            <p:cNvSpPr txBox="1">
              <a:spLocks noChangeArrowheads="1"/>
            </p:cNvSpPr>
            <p:nvPr/>
          </p:nvSpPr>
          <p:spPr bwMode="auto">
            <a:xfrm>
              <a:off x="2699792" y="1156922"/>
              <a:ext cx="4320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 err="1"/>
                <a:t>LoxP</a:t>
              </a:r>
              <a:endParaRPr lang="en-US" sz="800" dirty="0"/>
            </a:p>
          </p:txBody>
        </p:sp>
        <p:sp>
          <p:nvSpPr>
            <p:cNvPr id="159" name="Line 240"/>
            <p:cNvSpPr>
              <a:spLocks noChangeShapeType="1"/>
            </p:cNvSpPr>
            <p:nvPr/>
          </p:nvSpPr>
          <p:spPr bwMode="auto">
            <a:xfrm>
              <a:off x="1682134" y="469553"/>
              <a:ext cx="149411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0" name="Text Box 241"/>
            <p:cNvSpPr txBox="1">
              <a:spLocks noChangeArrowheads="1"/>
            </p:cNvSpPr>
            <p:nvPr/>
          </p:nvSpPr>
          <p:spPr bwMode="auto">
            <a:xfrm>
              <a:off x="1509896" y="467111"/>
              <a:ext cx="59824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Probe 5</a:t>
              </a:r>
              <a:r>
                <a:rPr lang="ja-JP" altLang="en-US" sz="800"/>
                <a:t>’</a:t>
              </a:r>
              <a:endParaRPr lang="en-US" sz="800"/>
            </a:p>
          </p:txBody>
        </p:sp>
        <p:sp>
          <p:nvSpPr>
            <p:cNvPr id="161" name="Line 242"/>
            <p:cNvSpPr>
              <a:spLocks noChangeShapeType="1"/>
            </p:cNvSpPr>
            <p:nvPr/>
          </p:nvSpPr>
          <p:spPr bwMode="auto">
            <a:xfrm>
              <a:off x="4553116" y="473216"/>
              <a:ext cx="149411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2" name="Text Box 243"/>
            <p:cNvSpPr txBox="1">
              <a:spLocks noChangeArrowheads="1"/>
            </p:cNvSpPr>
            <p:nvPr/>
          </p:nvSpPr>
          <p:spPr bwMode="auto">
            <a:xfrm>
              <a:off x="4413042" y="479321"/>
              <a:ext cx="49803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Probe 3</a:t>
              </a:r>
              <a:r>
                <a:rPr lang="ja-JP" altLang="en-US" sz="800"/>
                <a:t>’</a:t>
              </a:r>
              <a:endParaRPr lang="en-US" sz="800"/>
            </a:p>
          </p:txBody>
        </p:sp>
        <p:sp>
          <p:nvSpPr>
            <p:cNvPr id="163" name="Line 277"/>
            <p:cNvSpPr>
              <a:spLocks noChangeAspect="1" noChangeShapeType="1"/>
            </p:cNvSpPr>
            <p:nvPr/>
          </p:nvSpPr>
          <p:spPr bwMode="auto">
            <a:xfrm flipV="1">
              <a:off x="3060039" y="1141052"/>
              <a:ext cx="0" cy="415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4" name="Line 278"/>
            <p:cNvSpPr>
              <a:spLocks noChangeShapeType="1"/>
            </p:cNvSpPr>
            <p:nvPr/>
          </p:nvSpPr>
          <p:spPr bwMode="auto">
            <a:xfrm flipH="1">
              <a:off x="3075604" y="1499999"/>
              <a:ext cx="2168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5" name="Line 279"/>
            <p:cNvSpPr>
              <a:spLocks noChangeShapeType="1"/>
            </p:cNvSpPr>
            <p:nvPr/>
          </p:nvSpPr>
          <p:spPr bwMode="auto">
            <a:xfrm>
              <a:off x="3556002" y="1499999"/>
              <a:ext cx="1307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6" name="Text Box 280"/>
            <p:cNvSpPr txBox="1">
              <a:spLocks noChangeArrowheads="1"/>
            </p:cNvSpPr>
            <p:nvPr/>
          </p:nvSpPr>
          <p:spPr bwMode="auto">
            <a:xfrm>
              <a:off x="3222940" y="1382792"/>
              <a:ext cx="43794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1.8kb</a:t>
              </a:r>
            </a:p>
          </p:txBody>
        </p:sp>
        <p:sp>
          <p:nvSpPr>
            <p:cNvPr id="167" name="Line 315"/>
            <p:cNvSpPr>
              <a:spLocks noChangeShapeType="1"/>
            </p:cNvSpPr>
            <p:nvPr/>
          </p:nvSpPr>
          <p:spPr bwMode="auto">
            <a:xfrm flipV="1">
              <a:off x="2894027" y="1499999"/>
              <a:ext cx="156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8" name="Line 327"/>
            <p:cNvSpPr>
              <a:spLocks noChangeShapeType="1"/>
            </p:cNvSpPr>
            <p:nvPr/>
          </p:nvSpPr>
          <p:spPr bwMode="auto">
            <a:xfrm flipH="1">
              <a:off x="2548513" y="1499999"/>
              <a:ext cx="975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9" name="Text Box 328"/>
            <p:cNvSpPr txBox="1">
              <a:spLocks noChangeArrowheads="1"/>
            </p:cNvSpPr>
            <p:nvPr/>
          </p:nvSpPr>
          <p:spPr bwMode="auto">
            <a:xfrm>
              <a:off x="2585867" y="1382792"/>
              <a:ext cx="43794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0.9kb</a:t>
              </a:r>
            </a:p>
          </p:txBody>
        </p:sp>
        <p:sp>
          <p:nvSpPr>
            <p:cNvPr id="170" name="Text Box 380"/>
            <p:cNvSpPr txBox="1">
              <a:spLocks noChangeArrowheads="1"/>
            </p:cNvSpPr>
            <p:nvPr/>
          </p:nvSpPr>
          <p:spPr bwMode="auto">
            <a:xfrm>
              <a:off x="1357372" y="19038"/>
              <a:ext cx="86326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 err="1"/>
                <a:t>BclI</a:t>
              </a:r>
              <a:r>
                <a:rPr lang="en-US" sz="800" dirty="0"/>
                <a:t> (11247)</a:t>
              </a:r>
            </a:p>
          </p:txBody>
        </p:sp>
        <p:sp>
          <p:nvSpPr>
            <p:cNvPr id="171" name="Text Box 383"/>
            <p:cNvSpPr txBox="1">
              <a:spLocks noChangeArrowheads="1"/>
            </p:cNvSpPr>
            <p:nvPr/>
          </p:nvSpPr>
          <p:spPr bwMode="auto">
            <a:xfrm>
              <a:off x="2835921" y="428042"/>
              <a:ext cx="49492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miR-205</a:t>
              </a:r>
            </a:p>
            <a:p>
              <a:pPr eaLnBrk="1" hangingPunct="1"/>
              <a:endParaRPr lang="en-US" sz="800"/>
            </a:p>
          </p:txBody>
        </p:sp>
        <p:cxnSp>
          <p:nvCxnSpPr>
            <p:cNvPr id="172" name="Connettore 1 78"/>
            <p:cNvCxnSpPr/>
            <p:nvPr/>
          </p:nvCxnSpPr>
          <p:spPr>
            <a:xfrm rot="16200000" flipV="1">
              <a:off x="1567679" y="300641"/>
              <a:ext cx="177032" cy="207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 Box 380"/>
            <p:cNvSpPr txBox="1">
              <a:spLocks noChangeArrowheads="1"/>
            </p:cNvSpPr>
            <p:nvPr/>
          </p:nvSpPr>
          <p:spPr bwMode="auto">
            <a:xfrm>
              <a:off x="4486712" y="9272"/>
              <a:ext cx="86326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BclI (24694)</a:t>
              </a:r>
            </a:p>
          </p:txBody>
        </p:sp>
        <p:cxnSp>
          <p:nvCxnSpPr>
            <p:cNvPr id="174" name="Connettore 1 81"/>
            <p:cNvCxnSpPr/>
            <p:nvPr/>
          </p:nvCxnSpPr>
          <p:spPr>
            <a:xfrm rot="16200000" flipV="1">
              <a:off x="4650386" y="305524"/>
              <a:ext cx="203891" cy="207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Rettangolo 82"/>
            <p:cNvSpPr/>
            <p:nvPr/>
          </p:nvSpPr>
          <p:spPr>
            <a:xfrm>
              <a:off x="3010236" y="330370"/>
              <a:ext cx="74706" cy="136742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8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6" name="Rettangolo 83"/>
            <p:cNvSpPr/>
            <p:nvPr/>
          </p:nvSpPr>
          <p:spPr>
            <a:xfrm>
              <a:off x="2744615" y="1053147"/>
              <a:ext cx="74706" cy="136742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8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177" name="Connettore 1 84"/>
            <p:cNvCxnSpPr/>
            <p:nvPr/>
          </p:nvCxnSpPr>
          <p:spPr>
            <a:xfrm rot="16200000" flipV="1">
              <a:off x="3335714" y="964814"/>
              <a:ext cx="177032" cy="207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 Box 380"/>
            <p:cNvSpPr txBox="1">
              <a:spLocks noChangeArrowheads="1"/>
            </p:cNvSpPr>
            <p:nvPr/>
          </p:nvSpPr>
          <p:spPr bwMode="auto">
            <a:xfrm rot="16200000">
              <a:off x="2916331" y="300784"/>
              <a:ext cx="101579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BclI</a:t>
              </a:r>
            </a:p>
          </p:txBody>
        </p:sp>
        <p:cxnSp>
          <p:nvCxnSpPr>
            <p:cNvPr id="179" name="Connettore 1 87"/>
            <p:cNvCxnSpPr/>
            <p:nvPr/>
          </p:nvCxnSpPr>
          <p:spPr>
            <a:xfrm rot="10800000" flipV="1">
              <a:off x="1802493" y="281534"/>
              <a:ext cx="2813915" cy="9767"/>
            </a:xfrm>
            <a:prstGeom prst="line">
              <a:avLst/>
            </a:prstGeom>
            <a:ln w="3175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 Box 383"/>
            <p:cNvSpPr txBox="1">
              <a:spLocks noChangeArrowheads="1"/>
            </p:cNvSpPr>
            <p:nvPr/>
          </p:nvSpPr>
          <p:spPr bwMode="auto">
            <a:xfrm>
              <a:off x="2961469" y="27585"/>
              <a:ext cx="495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800"/>
                <a:t>10.5kb </a:t>
              </a:r>
            </a:p>
            <a:p>
              <a:pPr algn="ctr" eaLnBrk="1" hangingPunct="1"/>
              <a:endParaRPr lang="en-US" sz="800"/>
            </a:p>
          </p:txBody>
        </p:sp>
        <p:cxnSp>
          <p:nvCxnSpPr>
            <p:cNvPr id="181" name="Connettore 1 91"/>
            <p:cNvCxnSpPr/>
            <p:nvPr/>
          </p:nvCxnSpPr>
          <p:spPr>
            <a:xfrm rot="10800000">
              <a:off x="1528573" y="2908107"/>
              <a:ext cx="1921597" cy="9767"/>
            </a:xfrm>
            <a:prstGeom prst="line">
              <a:avLst/>
            </a:prstGeom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95"/>
            <p:cNvCxnSpPr/>
            <p:nvPr/>
          </p:nvCxnSpPr>
          <p:spPr>
            <a:xfrm rot="10800000">
              <a:off x="3533176" y="2917874"/>
              <a:ext cx="1162089" cy="1221"/>
            </a:xfrm>
            <a:prstGeom prst="line">
              <a:avLst/>
            </a:prstGeom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Line 28"/>
            <p:cNvSpPr>
              <a:spLocks noChangeShapeType="1"/>
            </p:cNvSpPr>
            <p:nvPr/>
          </p:nvSpPr>
          <p:spPr bwMode="auto">
            <a:xfrm>
              <a:off x="1092789" y="2605322"/>
              <a:ext cx="4308029" cy="354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4" name="AutoShape 32"/>
            <p:cNvSpPr>
              <a:spLocks noChangeArrowheads="1"/>
            </p:cNvSpPr>
            <p:nvPr/>
          </p:nvSpPr>
          <p:spPr bwMode="auto">
            <a:xfrm rot="16200000" flipH="1">
              <a:off x="2976534" y="2564065"/>
              <a:ext cx="117207" cy="9960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85" name="Text Box 73"/>
            <p:cNvSpPr txBox="1">
              <a:spLocks noChangeArrowheads="1"/>
            </p:cNvSpPr>
            <p:nvPr/>
          </p:nvSpPr>
          <p:spPr bwMode="auto">
            <a:xfrm>
              <a:off x="2411760" y="2640727"/>
              <a:ext cx="46981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 err="1"/>
                <a:t>LoxP</a:t>
              </a:r>
              <a:endParaRPr lang="en-US" sz="800" dirty="0"/>
            </a:p>
          </p:txBody>
        </p:sp>
        <p:sp>
          <p:nvSpPr>
            <p:cNvPr id="186" name="Text Box 87"/>
            <p:cNvSpPr txBox="1">
              <a:spLocks noChangeArrowheads="1"/>
            </p:cNvSpPr>
            <p:nvPr/>
          </p:nvSpPr>
          <p:spPr bwMode="auto">
            <a:xfrm>
              <a:off x="395536" y="2604101"/>
              <a:ext cx="13773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/>
                <a:t>Conditional Allele (CKO)</a:t>
              </a:r>
            </a:p>
          </p:txBody>
        </p:sp>
        <p:sp>
          <p:nvSpPr>
            <p:cNvPr id="187" name="AutoShape 165"/>
            <p:cNvSpPr>
              <a:spLocks noChangeArrowheads="1"/>
            </p:cNvSpPr>
            <p:nvPr/>
          </p:nvSpPr>
          <p:spPr bwMode="auto">
            <a:xfrm rot="16200000" flipH="1">
              <a:off x="2546976" y="2562844"/>
              <a:ext cx="117207" cy="99608"/>
            </a:xfrm>
            <a:prstGeom prst="triangle">
              <a:avLst>
                <a:gd name="adj" fmla="val 4895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88" name="Rectangle 166"/>
            <p:cNvSpPr>
              <a:spLocks noChangeArrowheads="1"/>
            </p:cNvSpPr>
            <p:nvPr/>
          </p:nvSpPr>
          <p:spPr bwMode="auto">
            <a:xfrm>
              <a:off x="3117107" y="2540614"/>
              <a:ext cx="581044" cy="131858"/>
            </a:xfrm>
            <a:prstGeom prst="rect">
              <a:avLst/>
            </a:prstGeom>
            <a:solidFill>
              <a:srgbClr val="E2D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/>
                <a:t>Pgk-Neo</a:t>
              </a:r>
            </a:p>
          </p:txBody>
        </p:sp>
        <p:sp>
          <p:nvSpPr>
            <p:cNvPr id="189" name="Text Box 169"/>
            <p:cNvSpPr txBox="1">
              <a:spLocks noChangeArrowheads="1"/>
            </p:cNvSpPr>
            <p:nvPr/>
          </p:nvSpPr>
          <p:spPr bwMode="auto">
            <a:xfrm>
              <a:off x="3526950" y="2640727"/>
              <a:ext cx="3465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Frt</a:t>
              </a:r>
            </a:p>
          </p:txBody>
        </p:sp>
        <p:sp>
          <p:nvSpPr>
            <p:cNvPr id="190" name="Text Box 170"/>
            <p:cNvSpPr txBox="1">
              <a:spLocks noChangeArrowheads="1"/>
            </p:cNvSpPr>
            <p:nvPr/>
          </p:nvSpPr>
          <p:spPr bwMode="auto">
            <a:xfrm>
              <a:off x="3060040" y="2640727"/>
              <a:ext cx="3465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Frt</a:t>
              </a:r>
            </a:p>
          </p:txBody>
        </p:sp>
        <p:sp>
          <p:nvSpPr>
            <p:cNvPr id="191" name="Oval 216"/>
            <p:cNvSpPr>
              <a:spLocks noChangeArrowheads="1"/>
            </p:cNvSpPr>
            <p:nvPr/>
          </p:nvSpPr>
          <p:spPr bwMode="auto">
            <a:xfrm>
              <a:off x="3093242" y="2532068"/>
              <a:ext cx="48767" cy="175811"/>
            </a:xfrm>
            <a:prstGeom prst="ellipse">
              <a:avLst/>
            </a:prstGeom>
            <a:solidFill>
              <a:srgbClr val="F4FF0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92" name="Oval 217"/>
            <p:cNvSpPr>
              <a:spLocks noChangeArrowheads="1"/>
            </p:cNvSpPr>
            <p:nvPr/>
          </p:nvSpPr>
          <p:spPr bwMode="auto">
            <a:xfrm>
              <a:off x="3700226" y="2525963"/>
              <a:ext cx="48766" cy="175811"/>
            </a:xfrm>
            <a:prstGeom prst="ellipse">
              <a:avLst/>
            </a:prstGeom>
            <a:solidFill>
              <a:srgbClr val="F4FF0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 sz="800"/>
            </a:p>
          </p:txBody>
        </p:sp>
        <p:sp>
          <p:nvSpPr>
            <p:cNvPr id="193" name="Text Box 218"/>
            <p:cNvSpPr txBox="1">
              <a:spLocks noChangeArrowheads="1"/>
            </p:cNvSpPr>
            <p:nvPr/>
          </p:nvSpPr>
          <p:spPr bwMode="auto">
            <a:xfrm>
              <a:off x="2771800" y="2640727"/>
              <a:ext cx="4752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 err="1"/>
                <a:t>LoxP</a:t>
              </a:r>
              <a:endParaRPr lang="en-US" sz="800" dirty="0"/>
            </a:p>
          </p:txBody>
        </p:sp>
        <p:sp>
          <p:nvSpPr>
            <p:cNvPr id="194" name="Rettangolo 136"/>
            <p:cNvSpPr/>
            <p:nvPr/>
          </p:nvSpPr>
          <p:spPr>
            <a:xfrm>
              <a:off x="2786119" y="2536951"/>
              <a:ext cx="74706" cy="136742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8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195" name="Connettore 1 137"/>
            <p:cNvCxnSpPr/>
            <p:nvPr/>
          </p:nvCxnSpPr>
          <p:spPr>
            <a:xfrm rot="16200000" flipV="1">
              <a:off x="3360616" y="2448619"/>
              <a:ext cx="177032" cy="207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39"/>
            <p:cNvCxnSpPr/>
            <p:nvPr/>
          </p:nvCxnSpPr>
          <p:spPr>
            <a:xfrm rot="16200000" flipV="1">
              <a:off x="1501274" y="2516989"/>
              <a:ext cx="177032" cy="207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41"/>
            <p:cNvCxnSpPr/>
            <p:nvPr/>
          </p:nvCxnSpPr>
          <p:spPr>
            <a:xfrm rot="16200000" flipV="1">
              <a:off x="4583462" y="2522392"/>
              <a:ext cx="203891" cy="103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 Box 383"/>
            <p:cNvSpPr txBox="1">
              <a:spLocks noChangeArrowheads="1"/>
            </p:cNvSpPr>
            <p:nvPr/>
          </p:nvSpPr>
          <p:spPr bwMode="auto">
            <a:xfrm>
              <a:off x="1458017" y="2243933"/>
              <a:ext cx="49492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BclI</a:t>
              </a:r>
            </a:p>
            <a:p>
              <a:pPr eaLnBrk="1" hangingPunct="1"/>
              <a:endParaRPr lang="en-US" sz="800"/>
            </a:p>
          </p:txBody>
        </p:sp>
        <p:sp>
          <p:nvSpPr>
            <p:cNvPr id="199" name="Text Box 383"/>
            <p:cNvSpPr txBox="1">
              <a:spLocks noChangeArrowheads="1"/>
            </p:cNvSpPr>
            <p:nvPr/>
          </p:nvSpPr>
          <p:spPr bwMode="auto">
            <a:xfrm>
              <a:off x="4554153" y="2243933"/>
              <a:ext cx="49492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dirty="0" err="1"/>
                <a:t>BclI</a:t>
              </a:r>
              <a:endParaRPr lang="en-US" sz="800" dirty="0"/>
            </a:p>
            <a:p>
              <a:pPr eaLnBrk="1" hangingPunct="1"/>
              <a:endParaRPr lang="en-US" sz="800" dirty="0"/>
            </a:p>
          </p:txBody>
        </p:sp>
        <p:sp>
          <p:nvSpPr>
            <p:cNvPr id="200" name="Text Box 383"/>
            <p:cNvSpPr txBox="1">
              <a:spLocks noChangeArrowheads="1"/>
            </p:cNvSpPr>
            <p:nvPr/>
          </p:nvSpPr>
          <p:spPr bwMode="auto">
            <a:xfrm>
              <a:off x="3317358" y="2204864"/>
              <a:ext cx="49492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/>
                <a:t>BclI</a:t>
              </a:r>
            </a:p>
            <a:p>
              <a:pPr eaLnBrk="1" hangingPunct="1"/>
              <a:endParaRPr lang="en-US" sz="800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655157" y="877335"/>
              <a:ext cx="8321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5’arm</a:t>
              </a:r>
              <a:endParaRPr lang="en-US" sz="800" dirty="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3784269" y="852521"/>
              <a:ext cx="8321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3</a:t>
              </a:r>
              <a:r>
                <a:rPr lang="en-US" sz="800" dirty="0" smtClean="0"/>
                <a:t>’arm</a:t>
              </a:r>
              <a:endParaRPr lang="en-US" sz="800" dirty="0"/>
            </a:p>
          </p:txBody>
        </p:sp>
        <p:sp>
          <p:nvSpPr>
            <p:cNvPr id="204" name="Text Box 383"/>
            <p:cNvSpPr txBox="1">
              <a:spLocks noChangeArrowheads="1"/>
            </p:cNvSpPr>
            <p:nvPr/>
          </p:nvSpPr>
          <p:spPr bwMode="auto">
            <a:xfrm>
              <a:off x="3779914" y="2893342"/>
              <a:ext cx="75723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800" dirty="0"/>
                <a:t>5.5kb </a:t>
              </a:r>
            </a:p>
            <a:p>
              <a:pPr algn="ctr" eaLnBrk="1" hangingPunct="1"/>
              <a:endParaRPr lang="en-US" sz="800" dirty="0"/>
            </a:p>
          </p:txBody>
        </p:sp>
        <p:sp>
          <p:nvSpPr>
            <p:cNvPr id="205" name="Text Box 383"/>
            <p:cNvSpPr txBox="1">
              <a:spLocks noChangeArrowheads="1"/>
            </p:cNvSpPr>
            <p:nvPr/>
          </p:nvSpPr>
          <p:spPr bwMode="auto">
            <a:xfrm>
              <a:off x="1763692" y="2893342"/>
              <a:ext cx="7588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800"/>
                <a:t>6.9kb </a:t>
              </a:r>
            </a:p>
            <a:p>
              <a:pPr algn="ctr" eaLnBrk="1" hangingPunct="1"/>
              <a:endParaRPr lang="en-US" sz="800"/>
            </a:p>
          </p:txBody>
        </p:sp>
        <p:sp>
          <p:nvSpPr>
            <p:cNvPr id="208" name="CasellaDiTesto 125"/>
            <p:cNvSpPr txBox="1">
              <a:spLocks noChangeArrowheads="1"/>
            </p:cNvSpPr>
            <p:nvPr/>
          </p:nvSpPr>
          <p:spPr bwMode="auto">
            <a:xfrm>
              <a:off x="3275856" y="4293096"/>
              <a:ext cx="685800" cy="246221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it-IT" sz="1000"/>
                <a:t>CRE</a:t>
              </a:r>
            </a:p>
          </p:txBody>
        </p:sp>
        <p:grpSp>
          <p:nvGrpSpPr>
            <p:cNvPr id="6" name="Group 236"/>
            <p:cNvGrpSpPr/>
            <p:nvPr/>
          </p:nvGrpSpPr>
          <p:grpSpPr>
            <a:xfrm>
              <a:off x="0" y="4795685"/>
              <a:ext cx="5952852" cy="1081587"/>
              <a:chOff x="-12700" y="5067299"/>
              <a:chExt cx="8305800" cy="1294065"/>
            </a:xfrm>
          </p:grpSpPr>
          <p:cxnSp>
            <p:nvCxnSpPr>
              <p:cNvPr id="209" name="Connettore 1 146"/>
              <p:cNvCxnSpPr/>
              <p:nvPr/>
            </p:nvCxnSpPr>
            <p:spPr>
              <a:xfrm rot="10800000" flipV="1">
                <a:off x="2057400" y="5994400"/>
                <a:ext cx="2578100" cy="12700"/>
              </a:xfrm>
              <a:prstGeom prst="line">
                <a:avLst/>
              </a:prstGeom>
              <a:ln w="3810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ttore 1 147"/>
              <p:cNvCxnSpPr/>
              <p:nvPr/>
            </p:nvCxnSpPr>
            <p:spPr>
              <a:xfrm rot="10800000">
                <a:off x="4787900" y="5994400"/>
                <a:ext cx="1778000" cy="1588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Text Box 383"/>
              <p:cNvSpPr txBox="1">
                <a:spLocks noChangeArrowheads="1"/>
              </p:cNvSpPr>
              <p:nvPr/>
            </p:nvSpPr>
            <p:spPr bwMode="auto">
              <a:xfrm>
                <a:off x="5245098" y="5956300"/>
                <a:ext cx="757238" cy="405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800"/>
                  <a:t>5.5kb </a:t>
                </a:r>
              </a:p>
              <a:p>
                <a:pPr algn="ctr" eaLnBrk="1" hangingPunct="1"/>
                <a:endParaRPr lang="en-US" sz="800"/>
              </a:p>
            </p:txBody>
          </p:sp>
          <p:sp>
            <p:nvSpPr>
              <p:cNvPr id="212" name="Text Box 383"/>
              <p:cNvSpPr txBox="1">
                <a:spLocks noChangeArrowheads="1"/>
              </p:cNvSpPr>
              <p:nvPr/>
            </p:nvSpPr>
            <p:spPr bwMode="auto">
              <a:xfrm>
                <a:off x="2782889" y="5956301"/>
                <a:ext cx="758825" cy="405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800"/>
                  <a:t>6kb </a:t>
                </a:r>
              </a:p>
              <a:p>
                <a:pPr algn="ctr" eaLnBrk="1" hangingPunct="1"/>
                <a:endParaRPr lang="en-US" sz="800"/>
              </a:p>
            </p:txBody>
          </p:sp>
          <p:sp>
            <p:nvSpPr>
              <p:cNvPr id="213" name="Line 28"/>
              <p:cNvSpPr>
                <a:spLocks noChangeShapeType="1"/>
              </p:cNvSpPr>
              <p:nvPr/>
            </p:nvSpPr>
            <p:spPr bwMode="auto">
              <a:xfrm>
                <a:off x="1054100" y="5600700"/>
                <a:ext cx="7239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4" name="AutoShape 32"/>
              <p:cNvSpPr>
                <a:spLocks noChangeArrowheads="1"/>
              </p:cNvSpPr>
              <p:nvPr/>
            </p:nvSpPr>
            <p:spPr bwMode="auto">
              <a:xfrm rot="16200000" flipH="1">
                <a:off x="3949700" y="5522913"/>
                <a:ext cx="152400" cy="15240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 sz="800"/>
              </a:p>
            </p:txBody>
          </p:sp>
          <p:sp>
            <p:nvSpPr>
              <p:cNvPr id="215" name="Text Box 87"/>
              <p:cNvSpPr txBox="1">
                <a:spLocks noChangeArrowheads="1"/>
              </p:cNvSpPr>
              <p:nvPr/>
            </p:nvSpPr>
            <p:spPr bwMode="auto">
              <a:xfrm>
                <a:off x="-12700" y="5586411"/>
                <a:ext cx="1302157" cy="257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 b="1"/>
                  <a:t>Null Allele (KO)</a:t>
                </a:r>
              </a:p>
            </p:txBody>
          </p:sp>
          <p:sp>
            <p:nvSpPr>
              <p:cNvPr id="216" name="Rectangle 166"/>
              <p:cNvSpPr>
                <a:spLocks noChangeArrowheads="1"/>
              </p:cNvSpPr>
              <p:nvPr/>
            </p:nvSpPr>
            <p:spPr bwMode="auto">
              <a:xfrm>
                <a:off x="4151313" y="5503863"/>
                <a:ext cx="889000" cy="171450"/>
              </a:xfrm>
              <a:prstGeom prst="rect">
                <a:avLst/>
              </a:prstGeom>
              <a:solidFill>
                <a:srgbClr val="E2D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800"/>
                  <a:t>Pgk-Neo</a:t>
                </a:r>
              </a:p>
            </p:txBody>
          </p:sp>
          <p:sp>
            <p:nvSpPr>
              <p:cNvPr id="217" name="Text Box 169"/>
              <p:cNvSpPr txBox="1">
                <a:spLocks noChangeArrowheads="1"/>
              </p:cNvSpPr>
              <p:nvPr/>
            </p:nvSpPr>
            <p:spPr bwMode="auto">
              <a:xfrm>
                <a:off x="4778374" y="5634035"/>
                <a:ext cx="530224" cy="257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/>
                  <a:t>Frt</a:t>
                </a:r>
              </a:p>
            </p:txBody>
          </p:sp>
          <p:sp>
            <p:nvSpPr>
              <p:cNvPr id="218" name="Text Box 170"/>
              <p:cNvSpPr txBox="1">
                <a:spLocks noChangeArrowheads="1"/>
              </p:cNvSpPr>
              <p:nvPr/>
            </p:nvSpPr>
            <p:spPr bwMode="auto">
              <a:xfrm>
                <a:off x="4064000" y="5634035"/>
                <a:ext cx="530224" cy="257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/>
                  <a:t>Frt</a:t>
                </a:r>
              </a:p>
            </p:txBody>
          </p:sp>
          <p:sp>
            <p:nvSpPr>
              <p:cNvPr id="219" name="Oval 216"/>
              <p:cNvSpPr>
                <a:spLocks noChangeArrowheads="1"/>
              </p:cNvSpPr>
              <p:nvPr/>
            </p:nvSpPr>
            <p:spPr bwMode="auto">
              <a:xfrm>
                <a:off x="4114800" y="5492750"/>
                <a:ext cx="74613" cy="228600"/>
              </a:xfrm>
              <a:prstGeom prst="ellipse">
                <a:avLst/>
              </a:prstGeom>
              <a:solidFill>
                <a:srgbClr val="F4FF0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 sz="800"/>
              </a:p>
            </p:txBody>
          </p:sp>
          <p:sp>
            <p:nvSpPr>
              <p:cNvPr id="220" name="Oval 217"/>
              <p:cNvSpPr>
                <a:spLocks noChangeArrowheads="1"/>
              </p:cNvSpPr>
              <p:nvPr/>
            </p:nvSpPr>
            <p:spPr bwMode="auto">
              <a:xfrm>
                <a:off x="5043488" y="5484813"/>
                <a:ext cx="74612" cy="228600"/>
              </a:xfrm>
              <a:prstGeom prst="ellipse">
                <a:avLst/>
              </a:prstGeom>
              <a:solidFill>
                <a:srgbClr val="F4FF0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 sz="800"/>
              </a:p>
            </p:txBody>
          </p:sp>
          <p:sp>
            <p:nvSpPr>
              <p:cNvPr id="221" name="Text Box 218"/>
              <p:cNvSpPr txBox="1">
                <a:spLocks noChangeArrowheads="1"/>
              </p:cNvSpPr>
              <p:nvPr/>
            </p:nvSpPr>
            <p:spPr bwMode="auto">
              <a:xfrm>
                <a:off x="3597272" y="5634038"/>
                <a:ext cx="676279" cy="257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 dirty="0" err="1"/>
                  <a:t>LoxP</a:t>
                </a:r>
                <a:endParaRPr lang="en-US" sz="800" dirty="0"/>
              </a:p>
            </p:txBody>
          </p:sp>
          <p:cxnSp>
            <p:nvCxnSpPr>
              <p:cNvPr id="222" name="Connettore 1 162"/>
              <p:cNvCxnSpPr/>
              <p:nvPr/>
            </p:nvCxnSpPr>
            <p:spPr>
              <a:xfrm rot="16200000" flipV="1">
                <a:off x="4544219" y="5384006"/>
                <a:ext cx="230188" cy="31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ttore 1 163"/>
              <p:cNvCxnSpPr/>
              <p:nvPr/>
            </p:nvCxnSpPr>
            <p:spPr>
              <a:xfrm rot="16200000" flipV="1">
                <a:off x="1915319" y="5472906"/>
                <a:ext cx="230188" cy="31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ttore 1 164"/>
              <p:cNvCxnSpPr/>
              <p:nvPr/>
            </p:nvCxnSpPr>
            <p:spPr>
              <a:xfrm rot="16200000" flipV="1">
                <a:off x="6418263" y="5480050"/>
                <a:ext cx="26511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Text Box 383"/>
              <p:cNvSpPr txBox="1">
                <a:spLocks noChangeArrowheads="1"/>
              </p:cNvSpPr>
              <p:nvPr/>
            </p:nvSpPr>
            <p:spPr bwMode="auto">
              <a:xfrm>
                <a:off x="1828799" y="5118099"/>
                <a:ext cx="757238" cy="405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/>
                  <a:t>BclI</a:t>
                </a:r>
              </a:p>
              <a:p>
                <a:pPr eaLnBrk="1" hangingPunct="1"/>
                <a:endParaRPr lang="en-US" sz="800"/>
              </a:p>
            </p:txBody>
          </p:sp>
          <p:sp>
            <p:nvSpPr>
              <p:cNvPr id="226" name="Text Box 383"/>
              <p:cNvSpPr txBox="1">
                <a:spLocks noChangeArrowheads="1"/>
              </p:cNvSpPr>
              <p:nvPr/>
            </p:nvSpPr>
            <p:spPr bwMode="auto">
              <a:xfrm>
                <a:off x="6350000" y="5118099"/>
                <a:ext cx="757238" cy="405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/>
                  <a:t>BclI</a:t>
                </a:r>
              </a:p>
              <a:p>
                <a:pPr eaLnBrk="1" hangingPunct="1"/>
                <a:endParaRPr lang="en-US" sz="800"/>
              </a:p>
            </p:txBody>
          </p:sp>
          <p:sp>
            <p:nvSpPr>
              <p:cNvPr id="227" name="Text Box 383"/>
              <p:cNvSpPr txBox="1">
                <a:spLocks noChangeArrowheads="1"/>
              </p:cNvSpPr>
              <p:nvPr/>
            </p:nvSpPr>
            <p:spPr bwMode="auto">
              <a:xfrm>
                <a:off x="4457701" y="5067299"/>
                <a:ext cx="757238" cy="405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/>
                  <a:t>BclI</a:t>
                </a:r>
              </a:p>
              <a:p>
                <a:pPr eaLnBrk="1" hangingPunct="1"/>
                <a:endParaRPr lang="en-US" sz="800"/>
              </a:p>
            </p:txBody>
          </p:sp>
        </p:grpSp>
        <p:grpSp>
          <p:nvGrpSpPr>
            <p:cNvPr id="232" name="Group 231"/>
            <p:cNvGrpSpPr/>
            <p:nvPr/>
          </p:nvGrpSpPr>
          <p:grpSpPr>
            <a:xfrm>
              <a:off x="1979712" y="3115264"/>
              <a:ext cx="3312368" cy="1008112"/>
              <a:chOff x="1979712" y="2924944"/>
              <a:chExt cx="3456384" cy="1080120"/>
            </a:xfrm>
          </p:grpSpPr>
          <p:grpSp>
            <p:nvGrpSpPr>
              <p:cNvPr id="207" name="Group 206"/>
              <p:cNvGrpSpPr/>
              <p:nvPr/>
            </p:nvGrpSpPr>
            <p:grpSpPr>
              <a:xfrm>
                <a:off x="1979712" y="2924944"/>
                <a:ext cx="3456384" cy="1080120"/>
                <a:chOff x="1979712" y="2924944"/>
                <a:chExt cx="3633688" cy="1088323"/>
              </a:xfrm>
            </p:grpSpPr>
            <p:sp>
              <p:nvSpPr>
                <p:cNvPr id="119" name="CasellaDiTesto 9"/>
                <p:cNvSpPr txBox="1">
                  <a:spLocks noChangeArrowheads="1"/>
                </p:cNvSpPr>
                <p:nvPr/>
              </p:nvSpPr>
              <p:spPr bwMode="auto">
                <a:xfrm>
                  <a:off x="4572000" y="3219599"/>
                  <a:ext cx="1041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it-IT" sz="800" b="1" dirty="0"/>
                    <a:t>10.5kb</a:t>
                  </a:r>
                </a:p>
              </p:txBody>
            </p:sp>
            <p:sp>
              <p:nvSpPr>
                <p:cNvPr id="120" name="CasellaDiTesto 10"/>
                <p:cNvSpPr txBox="1">
                  <a:spLocks noChangeArrowheads="1"/>
                </p:cNvSpPr>
                <p:nvPr/>
              </p:nvSpPr>
              <p:spPr bwMode="auto">
                <a:xfrm>
                  <a:off x="4572000" y="3460899"/>
                  <a:ext cx="1041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it-IT" sz="800" b="1" dirty="0"/>
                    <a:t>5.5kb</a:t>
                  </a:r>
                </a:p>
              </p:txBody>
            </p:sp>
            <p:grpSp>
              <p:nvGrpSpPr>
                <p:cNvPr id="206" name="Group 205"/>
                <p:cNvGrpSpPr/>
                <p:nvPr/>
              </p:nvGrpSpPr>
              <p:grpSpPr>
                <a:xfrm>
                  <a:off x="1979712" y="2924944"/>
                  <a:ext cx="2603400" cy="1088323"/>
                  <a:chOff x="1752576" y="2571377"/>
                  <a:chExt cx="2779737" cy="1167877"/>
                </a:xfrm>
              </p:grpSpPr>
              <p:pic>
                <p:nvPicPr>
                  <p:cNvPr id="99" name="Immagine 96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 r="5063"/>
                  <a:stretch>
                    <a:fillRect/>
                  </a:stretch>
                </p:blipFill>
                <p:spPr bwMode="auto">
                  <a:xfrm>
                    <a:off x="1763688" y="2780928"/>
                    <a:ext cx="839787" cy="755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00" name="CasellaDiTesto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52576" y="2571377"/>
                    <a:ext cx="5461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 dirty="0"/>
                      <a:t>WT</a:t>
                    </a:r>
                  </a:p>
                </p:txBody>
              </p:sp>
              <p:sp>
                <p:nvSpPr>
                  <p:cNvPr id="101" name="CasellaDiTesto 9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8976" y="2571377"/>
                    <a:ext cx="5461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CKO</a:t>
                    </a:r>
                  </a:p>
                </p:txBody>
              </p:sp>
              <p:sp>
                <p:nvSpPr>
                  <p:cNvPr id="110" name="Line 115"/>
                  <p:cNvSpPr>
                    <a:spLocks noChangeAspect="1" noChangeShapeType="1"/>
                  </p:cNvSpPr>
                  <p:nvPr/>
                </p:nvSpPr>
                <p:spPr bwMode="auto">
                  <a:xfrm rot="16200000" flipV="1">
                    <a:off x="2749923" y="2821410"/>
                    <a:ext cx="0" cy="252412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3">
                        <a:lumMod val="75000"/>
                      </a:schemeClr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800"/>
                  </a:p>
                </p:txBody>
              </p:sp>
              <p:sp>
                <p:nvSpPr>
                  <p:cNvPr id="111" name="Line 115"/>
                  <p:cNvSpPr>
                    <a:spLocks noChangeAspect="1" noChangeShapeType="1"/>
                  </p:cNvSpPr>
                  <p:nvPr/>
                </p:nvSpPr>
                <p:spPr bwMode="auto">
                  <a:xfrm rot="16200000" flipV="1">
                    <a:off x="2737223" y="3202410"/>
                    <a:ext cx="0" cy="252412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800"/>
                  </a:p>
                </p:txBody>
              </p:sp>
              <p:sp>
                <p:nvSpPr>
                  <p:cNvPr id="112" name="CasellaDiTesto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15804" y="2830140"/>
                    <a:ext cx="10414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10.5kb</a:t>
                    </a:r>
                  </a:p>
                </p:txBody>
              </p:sp>
              <p:sp>
                <p:nvSpPr>
                  <p:cNvPr id="113" name="CasellaDiTesto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15804" y="3207531"/>
                    <a:ext cx="10414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 dirty="0"/>
                      <a:t>6.9kb</a:t>
                    </a:r>
                  </a:p>
                </p:txBody>
              </p:sp>
              <p:pic>
                <p:nvPicPr>
                  <p:cNvPr id="114" name="Immagine 112"/>
                  <p:cNvPicPr>
                    <a:picLocks/>
                  </p:cNvPicPr>
                  <p:nvPr/>
                </p:nvPicPr>
                <p:blipFill>
                  <a:blip r:embed="rId4" cstate="print">
                    <a:lum bright="-12000" contrast="50000"/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 l="4897" r="86066"/>
                  <a:stretch>
                    <a:fillRect/>
                  </a:stretch>
                </p:blipFill>
                <p:spPr bwMode="auto">
                  <a:xfrm>
                    <a:off x="3417889" y="2788230"/>
                    <a:ext cx="839788" cy="755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15" name="CasellaDiTesto 1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17889" y="2578678"/>
                    <a:ext cx="5461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WT</a:t>
                    </a:r>
                  </a:p>
                </p:txBody>
              </p:sp>
              <p:sp>
                <p:nvSpPr>
                  <p:cNvPr id="116" name="CasellaDiTesto 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11589" y="2578678"/>
                    <a:ext cx="5461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CKO</a:t>
                    </a:r>
                  </a:p>
                </p:txBody>
              </p:sp>
              <p:sp>
                <p:nvSpPr>
                  <p:cNvPr id="117" name="Line 115"/>
                  <p:cNvSpPr>
                    <a:spLocks noChangeAspect="1" noChangeShapeType="1"/>
                  </p:cNvSpPr>
                  <p:nvPr/>
                </p:nvSpPr>
                <p:spPr bwMode="auto">
                  <a:xfrm rot="16200000" flipV="1">
                    <a:off x="4406107" y="2866812"/>
                    <a:ext cx="0" cy="252412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3">
                        <a:lumMod val="75000"/>
                      </a:schemeClr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800"/>
                  </a:p>
                </p:txBody>
              </p:sp>
              <p:sp>
                <p:nvSpPr>
                  <p:cNvPr id="121" name="CasellaDiTesto 1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65275" y="3500758"/>
                    <a:ext cx="8382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it-IT" sz="800" b="1"/>
                      <a:t>5’probe</a:t>
                    </a:r>
                  </a:p>
                </p:txBody>
              </p:sp>
              <p:sp>
                <p:nvSpPr>
                  <p:cNvPr id="122" name="CasellaDiTesto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17888" y="3508061"/>
                    <a:ext cx="838200" cy="231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it-IT" sz="800" b="1"/>
                      <a:t>3’probe</a:t>
                    </a:r>
                  </a:p>
                </p:txBody>
              </p:sp>
            </p:grpSp>
          </p:grpSp>
          <p:sp>
            <p:nvSpPr>
              <p:cNvPr id="228" name="Line 115"/>
              <p:cNvSpPr>
                <a:spLocks noChangeAspect="1" noChangeShapeType="1"/>
              </p:cNvSpPr>
              <p:nvPr/>
            </p:nvSpPr>
            <p:spPr bwMode="auto">
              <a:xfrm rot="16200000" flipV="1">
                <a:off x="4340812" y="3460584"/>
                <a:ext cx="0" cy="224865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800"/>
              </a:p>
            </p:txBody>
          </p:sp>
        </p:grpSp>
        <p:sp>
          <p:nvSpPr>
            <p:cNvPr id="230" name="Line 115"/>
            <p:cNvSpPr>
              <a:spLocks noChangeAspect="1" noChangeShapeType="1"/>
            </p:cNvSpPr>
            <p:nvPr/>
          </p:nvSpPr>
          <p:spPr bwMode="auto">
            <a:xfrm rot="16200000" flipV="1">
              <a:off x="3862868" y="6076560"/>
              <a:ext cx="0" cy="224865"/>
            </a:xfrm>
            <a:prstGeom prst="line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800"/>
            </a:p>
          </p:txBody>
        </p:sp>
        <p:grpSp>
          <p:nvGrpSpPr>
            <p:cNvPr id="233" name="Group 232"/>
            <p:cNvGrpSpPr/>
            <p:nvPr/>
          </p:nvGrpSpPr>
          <p:grpSpPr>
            <a:xfrm>
              <a:off x="2771798" y="5877273"/>
              <a:ext cx="2016607" cy="1008112"/>
              <a:chOff x="2699790" y="5733758"/>
              <a:chExt cx="2091555" cy="1015136"/>
            </a:xfrm>
          </p:grpSpPr>
          <p:grpSp>
            <p:nvGrpSpPr>
              <p:cNvPr id="2" name="Group 235"/>
              <p:cNvGrpSpPr/>
              <p:nvPr/>
            </p:nvGrpSpPr>
            <p:grpSpPr>
              <a:xfrm>
                <a:off x="2699790" y="5733758"/>
                <a:ext cx="2091555" cy="1015136"/>
                <a:chOff x="6581204" y="4171210"/>
                <a:chExt cx="2566936" cy="1317932"/>
              </a:xfrm>
            </p:grpSpPr>
            <p:sp>
              <p:nvSpPr>
                <p:cNvPr id="108" name="CasellaDiTesto 9"/>
                <p:cNvSpPr txBox="1">
                  <a:spLocks noChangeArrowheads="1"/>
                </p:cNvSpPr>
                <p:nvPr/>
              </p:nvSpPr>
              <p:spPr bwMode="auto">
                <a:xfrm>
                  <a:off x="8106740" y="4439646"/>
                  <a:ext cx="1041400" cy="2797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it-IT" sz="800" b="1" dirty="0"/>
                    <a:t>10.5kb</a:t>
                  </a:r>
                </a:p>
              </p:txBody>
            </p:sp>
            <p:sp>
              <p:nvSpPr>
                <p:cNvPr id="109" name="CasellaDiTesto 10"/>
                <p:cNvSpPr txBox="1">
                  <a:spLocks noChangeArrowheads="1"/>
                </p:cNvSpPr>
                <p:nvPr/>
              </p:nvSpPr>
              <p:spPr bwMode="auto">
                <a:xfrm>
                  <a:off x="8106255" y="4988868"/>
                  <a:ext cx="1041400" cy="2797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it-IT" sz="800" b="1" dirty="0"/>
                    <a:t>6kb</a:t>
                  </a:r>
                </a:p>
              </p:txBody>
            </p:sp>
            <p:grpSp>
              <p:nvGrpSpPr>
                <p:cNvPr id="3" name="Group 234"/>
                <p:cNvGrpSpPr/>
                <p:nvPr/>
              </p:nvGrpSpPr>
              <p:grpSpPr>
                <a:xfrm>
                  <a:off x="6581204" y="4171210"/>
                  <a:ext cx="1422400" cy="1317932"/>
                  <a:chOff x="6581204" y="4213685"/>
                  <a:chExt cx="1422400" cy="1317932"/>
                </a:xfrm>
              </p:grpSpPr>
              <p:pic>
                <p:nvPicPr>
                  <p:cNvPr id="102" name="Immagine 1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lum bright="-52000" contrast="58000"/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581204" y="4459747"/>
                    <a:ext cx="1282699" cy="8509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03" name="CasellaDi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32105" y="4213685"/>
                    <a:ext cx="571499" cy="4395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+/+</a:t>
                    </a:r>
                  </a:p>
                  <a:p>
                    <a:pPr eaLnBrk="1" hangingPunct="1"/>
                    <a:endParaRPr lang="it-IT" sz="800" b="1"/>
                  </a:p>
                </p:txBody>
              </p:sp>
              <p:sp>
                <p:nvSpPr>
                  <p:cNvPr id="104" name="CasellaDiTesto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051105" y="4213685"/>
                    <a:ext cx="571499" cy="4395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-/-</a:t>
                    </a:r>
                  </a:p>
                  <a:p>
                    <a:pPr eaLnBrk="1" hangingPunct="1"/>
                    <a:endParaRPr lang="it-IT" sz="800" b="1"/>
                  </a:p>
                </p:txBody>
              </p:sp>
              <p:sp>
                <p:nvSpPr>
                  <p:cNvPr id="105" name="CasellaDiTesto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93904" y="4213685"/>
                    <a:ext cx="571499" cy="4395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it-IT" sz="800" b="1"/>
                      <a:t>+/-</a:t>
                    </a:r>
                  </a:p>
                  <a:p>
                    <a:pPr eaLnBrk="1" hangingPunct="1"/>
                    <a:endParaRPr lang="it-IT" sz="800" b="1"/>
                  </a:p>
                </p:txBody>
              </p:sp>
              <p:sp>
                <p:nvSpPr>
                  <p:cNvPr id="123" name="CasellaDiTesto 1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09804" y="5251910"/>
                    <a:ext cx="838200" cy="27970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it-IT" sz="800" b="1"/>
                      <a:t>5’probe</a:t>
                    </a:r>
                  </a:p>
                </p:txBody>
              </p:sp>
            </p:grpSp>
          </p:grpSp>
          <p:sp>
            <p:nvSpPr>
              <p:cNvPr id="231" name="Line 115"/>
              <p:cNvSpPr>
                <a:spLocks noChangeAspect="1" noChangeShapeType="1"/>
              </p:cNvSpPr>
              <p:nvPr/>
            </p:nvSpPr>
            <p:spPr bwMode="auto">
              <a:xfrm rot="16200000" flipV="1">
                <a:off x="3852236" y="6352039"/>
                <a:ext cx="0" cy="224865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800"/>
              </a:p>
            </p:txBody>
          </p:sp>
        </p:grpSp>
        <p:sp>
          <p:nvSpPr>
            <p:cNvPr id="234" name="Down Arrow 233"/>
            <p:cNvSpPr/>
            <p:nvPr/>
          </p:nvSpPr>
          <p:spPr>
            <a:xfrm>
              <a:off x="2987824" y="4149080"/>
              <a:ext cx="216024" cy="546360"/>
            </a:xfrm>
            <a:prstGeom prst="down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5" name="Down Arrow 234"/>
            <p:cNvSpPr/>
            <p:nvPr/>
          </p:nvSpPr>
          <p:spPr>
            <a:xfrm>
              <a:off x="2987824" y="1700808"/>
              <a:ext cx="216024" cy="546360"/>
            </a:xfrm>
            <a:prstGeom prst="down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6" name="CasellaDiTesto 125"/>
            <p:cNvSpPr txBox="1">
              <a:spLocks noChangeArrowheads="1"/>
            </p:cNvSpPr>
            <p:nvPr/>
          </p:nvSpPr>
          <p:spPr bwMode="auto">
            <a:xfrm>
              <a:off x="3275856" y="1772816"/>
              <a:ext cx="2736304" cy="246221"/>
            </a:xfrm>
            <a:prstGeom prst="rect">
              <a:avLst/>
            </a:prstGeom>
            <a:noFill/>
            <a:ln w="222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it-IT" sz="1000" dirty="0" smtClean="0"/>
                <a:t>HOMOLOGOUS RECOMBINATION</a:t>
              </a:r>
              <a:endParaRPr lang="it-IT" sz="1000" dirty="0"/>
            </a:p>
          </p:txBody>
        </p:sp>
      </p:grpSp>
      <p:sp>
        <p:nvSpPr>
          <p:cNvPr id="238" name="CasellaDiTesto 97"/>
          <p:cNvSpPr txBox="1">
            <a:spLocks noChangeArrowheads="1"/>
          </p:cNvSpPr>
          <p:nvPr/>
        </p:nvSpPr>
        <p:spPr bwMode="auto">
          <a:xfrm>
            <a:off x="3019723" y="5733256"/>
            <a:ext cx="12241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800" b="1" dirty="0" smtClean="0"/>
              <a:t>Het       KO      WT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886480" y="627183"/>
            <a:ext cx="7653956" cy="2657803"/>
            <a:chOff x="1620220" y="789085"/>
            <a:chExt cx="7653955" cy="2657801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52431" t="27148" r="6975" b="62478"/>
            <a:stretch>
              <a:fillRect/>
            </a:stretch>
          </p:blipFill>
          <p:spPr bwMode="auto">
            <a:xfrm>
              <a:off x="1631950" y="804960"/>
              <a:ext cx="6254750" cy="131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752600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3505200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>
              <a:off x="2613025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>
              <a:off x="4398963" y="1678085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5259388" y="1678085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Line 22"/>
            <p:cNvSpPr>
              <a:spLocks noChangeShapeType="1"/>
            </p:cNvSpPr>
            <p:nvPr/>
          </p:nvSpPr>
          <p:spPr bwMode="auto">
            <a:xfrm>
              <a:off x="6119813" y="1678085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>
              <a:off x="7023100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Text Box 31"/>
            <p:cNvSpPr txBox="1">
              <a:spLocks noChangeArrowheads="1"/>
            </p:cNvSpPr>
            <p:nvPr/>
          </p:nvSpPr>
          <p:spPr bwMode="auto">
            <a:xfrm>
              <a:off x="1819276" y="1662210"/>
              <a:ext cx="5873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TAIL</a:t>
              </a:r>
            </a:p>
          </p:txBody>
        </p:sp>
        <p:sp>
          <p:nvSpPr>
            <p:cNvPr id="14" name="Text Box 33"/>
            <p:cNvSpPr txBox="1">
              <a:spLocks noChangeArrowheads="1"/>
            </p:cNvSpPr>
            <p:nvPr/>
          </p:nvSpPr>
          <p:spPr bwMode="auto">
            <a:xfrm>
              <a:off x="2581276" y="1662210"/>
              <a:ext cx="87153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KIDNEY</a:t>
              </a:r>
            </a:p>
          </p:txBody>
        </p:sp>
        <p:sp>
          <p:nvSpPr>
            <p:cNvPr id="15" name="Text Box 40"/>
            <p:cNvSpPr txBox="1">
              <a:spLocks noChangeArrowheads="1"/>
            </p:cNvSpPr>
            <p:nvPr/>
          </p:nvSpPr>
          <p:spPr bwMode="auto">
            <a:xfrm>
              <a:off x="4408487" y="1662210"/>
              <a:ext cx="8286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BRAIN</a:t>
              </a:r>
            </a:p>
          </p:txBody>
        </p:sp>
        <p:sp>
          <p:nvSpPr>
            <p:cNvPr id="16" name="Text Box 41"/>
            <p:cNvSpPr txBox="1">
              <a:spLocks noChangeArrowheads="1"/>
            </p:cNvSpPr>
            <p:nvPr/>
          </p:nvSpPr>
          <p:spPr bwMode="auto">
            <a:xfrm>
              <a:off x="6100763" y="1662210"/>
              <a:ext cx="9779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SPLEEN</a:t>
              </a:r>
            </a:p>
          </p:txBody>
        </p:sp>
        <p:sp>
          <p:nvSpPr>
            <p:cNvPr id="17" name="Text Box 42"/>
            <p:cNvSpPr txBox="1">
              <a:spLocks noChangeArrowheads="1"/>
            </p:cNvSpPr>
            <p:nvPr/>
          </p:nvSpPr>
          <p:spPr bwMode="auto">
            <a:xfrm>
              <a:off x="5259387" y="1662210"/>
              <a:ext cx="8286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TESTIS</a:t>
              </a:r>
            </a:p>
          </p:txBody>
        </p:sp>
        <p:sp>
          <p:nvSpPr>
            <p:cNvPr id="18" name="Text Box 43"/>
            <p:cNvSpPr txBox="1">
              <a:spLocks noChangeArrowheads="1"/>
            </p:cNvSpPr>
            <p:nvPr/>
          </p:nvSpPr>
          <p:spPr bwMode="auto">
            <a:xfrm>
              <a:off x="6846889" y="1662210"/>
              <a:ext cx="1143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SEMINAL VESCICLE</a:t>
              </a:r>
            </a:p>
          </p:txBody>
        </p:sp>
        <p:sp>
          <p:nvSpPr>
            <p:cNvPr id="19" name="Text Box 44"/>
            <p:cNvSpPr txBox="1">
              <a:spLocks noChangeArrowheads="1"/>
            </p:cNvSpPr>
            <p:nvPr/>
          </p:nvSpPr>
          <p:spPr bwMode="auto">
            <a:xfrm>
              <a:off x="3319464" y="1662210"/>
              <a:ext cx="118586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SALIVARY GLAND</a:t>
              </a:r>
            </a:p>
          </p:txBody>
        </p:sp>
        <p:grpSp>
          <p:nvGrpSpPr>
            <p:cNvPr id="3" name="Group 161"/>
            <p:cNvGrpSpPr>
              <a:grpSpLocks/>
            </p:cNvGrpSpPr>
            <p:nvPr/>
          </p:nvGrpSpPr>
          <p:grpSpPr bwMode="auto">
            <a:xfrm>
              <a:off x="5213350" y="789085"/>
              <a:ext cx="1095375" cy="276244"/>
              <a:chOff x="1029" y="356"/>
              <a:chExt cx="744" cy="172"/>
            </a:xfrm>
          </p:grpSpPr>
          <p:grpSp>
            <p:nvGrpSpPr>
              <p:cNvPr id="4" name="Group 16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64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65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63" name="Text Box 16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0" name="Group 166"/>
            <p:cNvGrpSpPr>
              <a:grpSpLocks/>
            </p:cNvGrpSpPr>
            <p:nvPr/>
          </p:nvGrpSpPr>
          <p:grpSpPr bwMode="auto">
            <a:xfrm>
              <a:off x="4354513" y="789085"/>
              <a:ext cx="1095375" cy="276244"/>
              <a:chOff x="1029" y="356"/>
              <a:chExt cx="744" cy="172"/>
            </a:xfrm>
          </p:grpSpPr>
          <p:grpSp>
            <p:nvGrpSpPr>
              <p:cNvPr id="21" name="Group 167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60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61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59" name="Text Box 170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2" name="Group 171"/>
            <p:cNvGrpSpPr>
              <a:grpSpLocks/>
            </p:cNvGrpSpPr>
            <p:nvPr/>
          </p:nvGrpSpPr>
          <p:grpSpPr bwMode="auto">
            <a:xfrm>
              <a:off x="3430588" y="789085"/>
              <a:ext cx="1095375" cy="276244"/>
              <a:chOff x="1029" y="356"/>
              <a:chExt cx="744" cy="172"/>
            </a:xfrm>
          </p:grpSpPr>
          <p:grpSp>
            <p:nvGrpSpPr>
              <p:cNvPr id="23" name="Group 17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56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57" name="Text Box 17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55" name="Text Box 17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4" name="Group 176"/>
            <p:cNvGrpSpPr>
              <a:grpSpLocks/>
            </p:cNvGrpSpPr>
            <p:nvPr/>
          </p:nvGrpSpPr>
          <p:grpSpPr bwMode="auto">
            <a:xfrm>
              <a:off x="2557463" y="789085"/>
              <a:ext cx="1095375" cy="276244"/>
              <a:chOff x="1029" y="356"/>
              <a:chExt cx="744" cy="172"/>
            </a:xfrm>
          </p:grpSpPr>
          <p:grpSp>
            <p:nvGrpSpPr>
              <p:cNvPr id="25" name="Group 177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52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53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51" name="Text Box 180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6" name="Group 181"/>
            <p:cNvGrpSpPr>
              <a:grpSpLocks/>
            </p:cNvGrpSpPr>
            <p:nvPr/>
          </p:nvGrpSpPr>
          <p:grpSpPr bwMode="auto">
            <a:xfrm>
              <a:off x="1700213" y="789085"/>
              <a:ext cx="1095375" cy="276244"/>
              <a:chOff x="1029" y="356"/>
              <a:chExt cx="744" cy="172"/>
            </a:xfrm>
          </p:grpSpPr>
          <p:grpSp>
            <p:nvGrpSpPr>
              <p:cNvPr id="226" name="Group 18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48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49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47" name="Text Box 18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30" name="Group 186"/>
            <p:cNvGrpSpPr>
              <a:grpSpLocks/>
            </p:cNvGrpSpPr>
            <p:nvPr/>
          </p:nvGrpSpPr>
          <p:grpSpPr bwMode="auto">
            <a:xfrm>
              <a:off x="6107113" y="789085"/>
              <a:ext cx="1095375" cy="276244"/>
              <a:chOff x="1029" y="356"/>
              <a:chExt cx="744" cy="172"/>
            </a:xfrm>
          </p:grpSpPr>
          <p:grpSp>
            <p:nvGrpSpPr>
              <p:cNvPr id="234" name="Group 187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44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45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43" name="Text Box 190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38" name="Group 191"/>
            <p:cNvGrpSpPr>
              <a:grpSpLocks/>
            </p:cNvGrpSpPr>
            <p:nvPr/>
          </p:nvGrpSpPr>
          <p:grpSpPr bwMode="auto">
            <a:xfrm>
              <a:off x="6969125" y="789085"/>
              <a:ext cx="1095375" cy="276244"/>
              <a:chOff x="1029" y="356"/>
              <a:chExt cx="744" cy="172"/>
            </a:xfrm>
          </p:grpSpPr>
          <p:grpSp>
            <p:nvGrpSpPr>
              <p:cNvPr id="242" name="Group 19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40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41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39" name="Text Box 19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sp>
          <p:nvSpPr>
            <p:cNvPr id="27" name="Line 198"/>
            <p:cNvSpPr>
              <a:spLocks noChangeShapeType="1"/>
            </p:cNvSpPr>
            <p:nvPr/>
          </p:nvSpPr>
          <p:spPr bwMode="auto">
            <a:xfrm flipH="1">
              <a:off x="7947025" y="1230410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Text Box 199"/>
            <p:cNvSpPr txBox="1">
              <a:spLocks noChangeArrowheads="1"/>
            </p:cNvSpPr>
            <p:nvPr/>
          </p:nvSpPr>
          <p:spPr bwMode="auto">
            <a:xfrm>
              <a:off x="8467724" y="1068485"/>
              <a:ext cx="8064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WT</a:t>
              </a:r>
            </a:p>
          </p:txBody>
        </p:sp>
        <p:sp>
          <p:nvSpPr>
            <p:cNvPr id="29" name="Line 200"/>
            <p:cNvSpPr>
              <a:spLocks noChangeShapeType="1"/>
            </p:cNvSpPr>
            <p:nvPr/>
          </p:nvSpPr>
          <p:spPr bwMode="auto">
            <a:xfrm flipH="1">
              <a:off x="7927975" y="1535210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" name="Text Box 201"/>
            <p:cNvSpPr txBox="1">
              <a:spLocks noChangeArrowheads="1"/>
            </p:cNvSpPr>
            <p:nvPr/>
          </p:nvSpPr>
          <p:spPr bwMode="auto">
            <a:xfrm>
              <a:off x="8448675" y="1373285"/>
              <a:ext cx="8064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KO</a:t>
              </a:r>
            </a:p>
          </p:txBody>
        </p:sp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52030" t="59810" r="7562" b="30355"/>
            <a:stretch>
              <a:fillRect/>
            </a:stretch>
          </p:blipFill>
          <p:spPr bwMode="auto">
            <a:xfrm>
              <a:off x="1626449" y="2199093"/>
              <a:ext cx="6278526" cy="1246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Line 5"/>
            <p:cNvSpPr>
              <a:spLocks noChangeShapeType="1"/>
            </p:cNvSpPr>
            <p:nvPr/>
          </p:nvSpPr>
          <p:spPr bwMode="auto">
            <a:xfrm>
              <a:off x="1752600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3" name="Line 18"/>
            <p:cNvSpPr>
              <a:spLocks noChangeShapeType="1"/>
            </p:cNvSpPr>
            <p:nvPr/>
          </p:nvSpPr>
          <p:spPr bwMode="auto">
            <a:xfrm>
              <a:off x="3505200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4" name="Line 19"/>
            <p:cNvSpPr>
              <a:spLocks noChangeShapeType="1"/>
            </p:cNvSpPr>
            <p:nvPr/>
          </p:nvSpPr>
          <p:spPr bwMode="auto">
            <a:xfrm>
              <a:off x="2613025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5" name="Line 20"/>
            <p:cNvSpPr>
              <a:spLocks noChangeShapeType="1"/>
            </p:cNvSpPr>
            <p:nvPr/>
          </p:nvSpPr>
          <p:spPr bwMode="auto">
            <a:xfrm>
              <a:off x="4398963" y="1678085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6" name="Line 21"/>
            <p:cNvSpPr>
              <a:spLocks noChangeShapeType="1"/>
            </p:cNvSpPr>
            <p:nvPr/>
          </p:nvSpPr>
          <p:spPr bwMode="auto">
            <a:xfrm>
              <a:off x="5259388" y="1678085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7" name="Line 22"/>
            <p:cNvSpPr>
              <a:spLocks noChangeShapeType="1"/>
            </p:cNvSpPr>
            <p:nvPr/>
          </p:nvSpPr>
          <p:spPr bwMode="auto">
            <a:xfrm>
              <a:off x="6119813" y="1678085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8" name="Line 23"/>
            <p:cNvSpPr>
              <a:spLocks noChangeShapeType="1"/>
            </p:cNvSpPr>
            <p:nvPr/>
          </p:nvSpPr>
          <p:spPr bwMode="auto">
            <a:xfrm>
              <a:off x="7023100" y="1678085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>
              <a:off x="1737204" y="2461030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0" name="Line 25"/>
            <p:cNvSpPr>
              <a:spLocks noChangeShapeType="1"/>
            </p:cNvSpPr>
            <p:nvPr/>
          </p:nvSpPr>
          <p:spPr bwMode="auto">
            <a:xfrm>
              <a:off x="3489804" y="2461030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1" name="Line 26"/>
            <p:cNvSpPr>
              <a:spLocks noChangeShapeType="1"/>
            </p:cNvSpPr>
            <p:nvPr/>
          </p:nvSpPr>
          <p:spPr bwMode="auto">
            <a:xfrm>
              <a:off x="2597629" y="2461030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2" name="Line 27"/>
            <p:cNvSpPr>
              <a:spLocks noChangeShapeType="1"/>
            </p:cNvSpPr>
            <p:nvPr/>
          </p:nvSpPr>
          <p:spPr bwMode="auto">
            <a:xfrm>
              <a:off x="4383567" y="2461030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>
              <a:off x="5243992" y="2461030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4" name="Line 29"/>
            <p:cNvSpPr>
              <a:spLocks noChangeShapeType="1"/>
            </p:cNvSpPr>
            <p:nvPr/>
          </p:nvSpPr>
          <p:spPr bwMode="auto">
            <a:xfrm>
              <a:off x="6104417" y="2461030"/>
              <a:ext cx="7413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5" name="Line 30"/>
            <p:cNvSpPr>
              <a:spLocks noChangeShapeType="1"/>
            </p:cNvSpPr>
            <p:nvPr/>
          </p:nvSpPr>
          <p:spPr bwMode="auto">
            <a:xfrm>
              <a:off x="7007704" y="2461030"/>
              <a:ext cx="741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6" name="Text Box 31"/>
            <p:cNvSpPr txBox="1">
              <a:spLocks noChangeArrowheads="1"/>
            </p:cNvSpPr>
            <p:nvPr/>
          </p:nvSpPr>
          <p:spPr bwMode="auto">
            <a:xfrm>
              <a:off x="1819276" y="1662210"/>
              <a:ext cx="5873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TAIL</a:t>
              </a:r>
            </a:p>
          </p:txBody>
        </p:sp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>
              <a:off x="7106129" y="2199093"/>
              <a:ext cx="8604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TAIL</a:t>
              </a:r>
            </a:p>
          </p:txBody>
        </p:sp>
        <p:sp>
          <p:nvSpPr>
            <p:cNvPr id="48" name="Text Box 33"/>
            <p:cNvSpPr txBox="1">
              <a:spLocks noChangeArrowheads="1"/>
            </p:cNvSpPr>
            <p:nvPr/>
          </p:nvSpPr>
          <p:spPr bwMode="auto">
            <a:xfrm>
              <a:off x="2581276" y="1662210"/>
              <a:ext cx="87153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dirty="0"/>
                <a:t>KIDNEY</a:t>
              </a:r>
            </a:p>
          </p:txBody>
        </p:sp>
        <p:sp>
          <p:nvSpPr>
            <p:cNvPr id="49" name="Text Box 34"/>
            <p:cNvSpPr txBox="1">
              <a:spLocks noChangeArrowheads="1"/>
            </p:cNvSpPr>
            <p:nvPr/>
          </p:nvSpPr>
          <p:spPr bwMode="auto">
            <a:xfrm>
              <a:off x="6125054" y="2199093"/>
              <a:ext cx="8604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HEART</a:t>
              </a:r>
            </a:p>
          </p:txBody>
        </p:sp>
        <p:sp>
          <p:nvSpPr>
            <p:cNvPr id="50" name="Text Box 35"/>
            <p:cNvSpPr txBox="1">
              <a:spLocks noChangeArrowheads="1"/>
            </p:cNvSpPr>
            <p:nvPr/>
          </p:nvSpPr>
          <p:spPr bwMode="auto">
            <a:xfrm>
              <a:off x="5277329" y="2199093"/>
              <a:ext cx="8604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LIVER</a:t>
              </a:r>
            </a:p>
          </p:txBody>
        </p:sp>
        <p:sp>
          <p:nvSpPr>
            <p:cNvPr id="51" name="Text Box 36"/>
            <p:cNvSpPr txBox="1">
              <a:spLocks noChangeArrowheads="1"/>
            </p:cNvSpPr>
            <p:nvPr/>
          </p:nvSpPr>
          <p:spPr bwMode="auto">
            <a:xfrm>
              <a:off x="4305779" y="2199093"/>
              <a:ext cx="10890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INTESTIN</a:t>
              </a:r>
            </a:p>
          </p:txBody>
        </p:sp>
        <p:sp>
          <p:nvSpPr>
            <p:cNvPr id="52" name="Text Box 37"/>
            <p:cNvSpPr txBox="1">
              <a:spLocks noChangeArrowheads="1"/>
            </p:cNvSpPr>
            <p:nvPr/>
          </p:nvSpPr>
          <p:spPr bwMode="auto">
            <a:xfrm>
              <a:off x="3370742" y="2199093"/>
              <a:ext cx="111125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STOMACH</a:t>
              </a:r>
            </a:p>
          </p:txBody>
        </p:sp>
        <p:sp>
          <p:nvSpPr>
            <p:cNvPr id="53" name="Text Box 38"/>
            <p:cNvSpPr txBox="1">
              <a:spLocks noChangeArrowheads="1"/>
            </p:cNvSpPr>
            <p:nvPr/>
          </p:nvSpPr>
          <p:spPr bwMode="auto">
            <a:xfrm>
              <a:off x="2653192" y="2199093"/>
              <a:ext cx="8604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LUNG</a:t>
              </a:r>
            </a:p>
          </p:txBody>
        </p:sp>
        <p:sp>
          <p:nvSpPr>
            <p:cNvPr id="54" name="Text Box 39"/>
            <p:cNvSpPr txBox="1">
              <a:spLocks noChangeArrowheads="1"/>
            </p:cNvSpPr>
            <p:nvPr/>
          </p:nvSpPr>
          <p:spPr bwMode="auto">
            <a:xfrm>
              <a:off x="1826104" y="2199093"/>
              <a:ext cx="86042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SKIN</a:t>
              </a:r>
            </a:p>
          </p:txBody>
        </p:sp>
        <p:sp>
          <p:nvSpPr>
            <p:cNvPr id="55" name="Text Box 40"/>
            <p:cNvSpPr txBox="1">
              <a:spLocks noChangeArrowheads="1"/>
            </p:cNvSpPr>
            <p:nvPr/>
          </p:nvSpPr>
          <p:spPr bwMode="auto">
            <a:xfrm>
              <a:off x="4408487" y="1662210"/>
              <a:ext cx="8286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BRAIN</a:t>
              </a:r>
            </a:p>
          </p:txBody>
        </p:sp>
        <p:sp>
          <p:nvSpPr>
            <p:cNvPr id="56" name="Text Box 41"/>
            <p:cNvSpPr txBox="1">
              <a:spLocks noChangeArrowheads="1"/>
            </p:cNvSpPr>
            <p:nvPr/>
          </p:nvSpPr>
          <p:spPr bwMode="auto">
            <a:xfrm>
              <a:off x="6100763" y="1662210"/>
              <a:ext cx="9779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SPLEEN</a:t>
              </a:r>
            </a:p>
          </p:txBody>
        </p:sp>
        <p:sp>
          <p:nvSpPr>
            <p:cNvPr id="57" name="Text Box 42"/>
            <p:cNvSpPr txBox="1">
              <a:spLocks noChangeArrowheads="1"/>
            </p:cNvSpPr>
            <p:nvPr/>
          </p:nvSpPr>
          <p:spPr bwMode="auto">
            <a:xfrm>
              <a:off x="5259387" y="1662210"/>
              <a:ext cx="8286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dirty="0"/>
                <a:t>TESTIS</a:t>
              </a:r>
            </a:p>
          </p:txBody>
        </p:sp>
        <p:sp>
          <p:nvSpPr>
            <p:cNvPr id="58" name="Text Box 43"/>
            <p:cNvSpPr txBox="1">
              <a:spLocks noChangeArrowheads="1"/>
            </p:cNvSpPr>
            <p:nvPr/>
          </p:nvSpPr>
          <p:spPr bwMode="auto">
            <a:xfrm>
              <a:off x="6846889" y="1662210"/>
              <a:ext cx="1143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dirty="0"/>
                <a:t>SEMINAL VESCICLE</a:t>
              </a:r>
            </a:p>
          </p:txBody>
        </p:sp>
        <p:sp>
          <p:nvSpPr>
            <p:cNvPr id="59" name="Text Box 44"/>
            <p:cNvSpPr txBox="1">
              <a:spLocks noChangeArrowheads="1"/>
            </p:cNvSpPr>
            <p:nvPr/>
          </p:nvSpPr>
          <p:spPr bwMode="auto">
            <a:xfrm>
              <a:off x="3319464" y="1662210"/>
              <a:ext cx="118586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dirty="0"/>
                <a:t>SALIVARY GLAND</a:t>
              </a:r>
            </a:p>
          </p:txBody>
        </p:sp>
        <p:grpSp>
          <p:nvGrpSpPr>
            <p:cNvPr id="246" name="Group 126"/>
            <p:cNvGrpSpPr>
              <a:grpSpLocks/>
            </p:cNvGrpSpPr>
            <p:nvPr/>
          </p:nvGrpSpPr>
          <p:grpSpPr bwMode="auto">
            <a:xfrm>
              <a:off x="5170166" y="3170643"/>
              <a:ext cx="1095375" cy="276243"/>
              <a:chOff x="1094" y="356"/>
              <a:chExt cx="744" cy="172"/>
            </a:xfrm>
          </p:grpSpPr>
          <p:grpSp>
            <p:nvGrpSpPr>
              <p:cNvPr id="250" name="Group 127"/>
              <p:cNvGrpSpPr>
                <a:grpSpLocks/>
              </p:cNvGrpSpPr>
              <p:nvPr/>
            </p:nvGrpSpPr>
            <p:grpSpPr bwMode="auto">
              <a:xfrm>
                <a:off x="1094" y="356"/>
                <a:ext cx="571" cy="172"/>
                <a:chOff x="1094" y="356"/>
                <a:chExt cx="571" cy="172"/>
              </a:xfrm>
            </p:grpSpPr>
            <p:sp>
              <p:nvSpPr>
                <p:cNvPr id="136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1094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+/-</a:t>
                  </a:r>
                </a:p>
              </p:txBody>
            </p:sp>
            <p:sp>
              <p:nvSpPr>
                <p:cNvPr id="137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1287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-/-</a:t>
                  </a:r>
                </a:p>
              </p:txBody>
            </p:sp>
          </p:grpSp>
          <p:sp>
            <p:nvSpPr>
              <p:cNvPr id="135" name="Text Box 130"/>
              <p:cNvSpPr txBox="1">
                <a:spLocks noChangeArrowheads="1"/>
              </p:cNvSpPr>
              <p:nvPr/>
            </p:nvSpPr>
            <p:spPr bwMode="auto">
              <a:xfrm>
                <a:off x="1461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59" name="Group 131"/>
            <p:cNvGrpSpPr>
              <a:grpSpLocks/>
            </p:cNvGrpSpPr>
            <p:nvPr/>
          </p:nvGrpSpPr>
          <p:grpSpPr bwMode="auto">
            <a:xfrm>
              <a:off x="4323108" y="3170643"/>
              <a:ext cx="1095375" cy="276243"/>
              <a:chOff x="1102" y="356"/>
              <a:chExt cx="744" cy="172"/>
            </a:xfrm>
          </p:grpSpPr>
          <p:grpSp>
            <p:nvGrpSpPr>
              <p:cNvPr id="260" name="Group 132"/>
              <p:cNvGrpSpPr>
                <a:grpSpLocks/>
              </p:cNvGrpSpPr>
              <p:nvPr/>
            </p:nvGrpSpPr>
            <p:grpSpPr bwMode="auto">
              <a:xfrm>
                <a:off x="1102" y="356"/>
                <a:ext cx="571" cy="172"/>
                <a:chOff x="1102" y="356"/>
                <a:chExt cx="571" cy="172"/>
              </a:xfrm>
            </p:grpSpPr>
            <p:sp>
              <p:nvSpPr>
                <p:cNvPr id="132" name="Text Box 133"/>
                <p:cNvSpPr txBox="1">
                  <a:spLocks noChangeArrowheads="1"/>
                </p:cNvSpPr>
                <p:nvPr/>
              </p:nvSpPr>
              <p:spPr bwMode="auto">
                <a:xfrm>
                  <a:off x="110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33" name="Text Box 134"/>
                <p:cNvSpPr txBox="1">
                  <a:spLocks noChangeArrowheads="1"/>
                </p:cNvSpPr>
                <p:nvPr/>
              </p:nvSpPr>
              <p:spPr bwMode="auto">
                <a:xfrm>
                  <a:off x="1295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31" name="Text Box 135"/>
              <p:cNvSpPr txBox="1">
                <a:spLocks noChangeArrowheads="1"/>
              </p:cNvSpPr>
              <p:nvPr/>
            </p:nvSpPr>
            <p:spPr bwMode="auto">
              <a:xfrm>
                <a:off x="1469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61" name="Group 136"/>
            <p:cNvGrpSpPr>
              <a:grpSpLocks/>
            </p:cNvGrpSpPr>
            <p:nvPr/>
          </p:nvGrpSpPr>
          <p:grpSpPr bwMode="auto">
            <a:xfrm>
              <a:off x="3399183" y="3170643"/>
              <a:ext cx="1095375" cy="276243"/>
              <a:chOff x="1102" y="356"/>
              <a:chExt cx="744" cy="172"/>
            </a:xfrm>
          </p:grpSpPr>
          <p:grpSp>
            <p:nvGrpSpPr>
              <p:cNvPr id="262" name="Group 137"/>
              <p:cNvGrpSpPr>
                <a:grpSpLocks/>
              </p:cNvGrpSpPr>
              <p:nvPr/>
            </p:nvGrpSpPr>
            <p:grpSpPr bwMode="auto">
              <a:xfrm>
                <a:off x="1102" y="356"/>
                <a:ext cx="571" cy="172"/>
                <a:chOff x="1102" y="356"/>
                <a:chExt cx="571" cy="172"/>
              </a:xfrm>
            </p:grpSpPr>
            <p:sp>
              <p:nvSpPr>
                <p:cNvPr id="128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110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29" name="Text Box 139"/>
                <p:cNvSpPr txBox="1">
                  <a:spLocks noChangeArrowheads="1"/>
                </p:cNvSpPr>
                <p:nvPr/>
              </p:nvSpPr>
              <p:spPr bwMode="auto">
                <a:xfrm>
                  <a:off x="1295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27" name="Text Box 140"/>
              <p:cNvSpPr txBox="1">
                <a:spLocks noChangeArrowheads="1"/>
              </p:cNvSpPr>
              <p:nvPr/>
            </p:nvSpPr>
            <p:spPr bwMode="auto">
              <a:xfrm>
                <a:off x="1469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63" name="Group 141"/>
            <p:cNvGrpSpPr>
              <a:grpSpLocks/>
            </p:cNvGrpSpPr>
            <p:nvPr/>
          </p:nvGrpSpPr>
          <p:grpSpPr bwMode="auto">
            <a:xfrm>
              <a:off x="2514279" y="3170643"/>
              <a:ext cx="1095375" cy="276243"/>
              <a:chOff x="1094" y="356"/>
              <a:chExt cx="744" cy="172"/>
            </a:xfrm>
          </p:grpSpPr>
          <p:grpSp>
            <p:nvGrpSpPr>
              <p:cNvPr id="264" name="Group 142"/>
              <p:cNvGrpSpPr>
                <a:grpSpLocks/>
              </p:cNvGrpSpPr>
              <p:nvPr/>
            </p:nvGrpSpPr>
            <p:grpSpPr bwMode="auto">
              <a:xfrm>
                <a:off x="1094" y="356"/>
                <a:ext cx="571" cy="172"/>
                <a:chOff x="1094" y="356"/>
                <a:chExt cx="571" cy="172"/>
              </a:xfrm>
            </p:grpSpPr>
            <p:sp>
              <p:nvSpPr>
                <p:cNvPr id="124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1094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25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1287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23" name="Text Box 145"/>
              <p:cNvSpPr txBox="1">
                <a:spLocks noChangeArrowheads="1"/>
              </p:cNvSpPr>
              <p:nvPr/>
            </p:nvSpPr>
            <p:spPr bwMode="auto">
              <a:xfrm>
                <a:off x="1461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65" name="Group 146"/>
            <p:cNvGrpSpPr>
              <a:grpSpLocks/>
            </p:cNvGrpSpPr>
            <p:nvPr/>
          </p:nvGrpSpPr>
          <p:grpSpPr bwMode="auto">
            <a:xfrm>
              <a:off x="1620220" y="3170643"/>
              <a:ext cx="1095375" cy="276243"/>
              <a:chOff x="1069" y="356"/>
              <a:chExt cx="744" cy="172"/>
            </a:xfrm>
          </p:grpSpPr>
          <p:grpSp>
            <p:nvGrpSpPr>
              <p:cNvPr id="266" name="Group 147"/>
              <p:cNvGrpSpPr>
                <a:grpSpLocks/>
              </p:cNvGrpSpPr>
              <p:nvPr/>
            </p:nvGrpSpPr>
            <p:grpSpPr bwMode="auto">
              <a:xfrm>
                <a:off x="1069" y="356"/>
                <a:ext cx="571" cy="172"/>
                <a:chOff x="1069" y="356"/>
                <a:chExt cx="571" cy="172"/>
              </a:xfrm>
            </p:grpSpPr>
            <p:sp>
              <p:nvSpPr>
                <p:cNvPr id="120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106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+/-</a:t>
                  </a:r>
                </a:p>
              </p:txBody>
            </p:sp>
            <p:sp>
              <p:nvSpPr>
                <p:cNvPr id="121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126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-/-</a:t>
                  </a:r>
                </a:p>
              </p:txBody>
            </p:sp>
          </p:grpSp>
          <p:sp>
            <p:nvSpPr>
              <p:cNvPr id="119" name="Text Box 150"/>
              <p:cNvSpPr txBox="1">
                <a:spLocks noChangeArrowheads="1"/>
              </p:cNvSpPr>
              <p:nvPr/>
            </p:nvSpPr>
            <p:spPr bwMode="auto">
              <a:xfrm>
                <a:off x="143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67" name="Group 151"/>
            <p:cNvGrpSpPr>
              <a:grpSpLocks/>
            </p:cNvGrpSpPr>
            <p:nvPr/>
          </p:nvGrpSpPr>
          <p:grpSpPr bwMode="auto">
            <a:xfrm>
              <a:off x="6050677" y="3170643"/>
              <a:ext cx="1095374" cy="276243"/>
              <a:chOff x="1085" y="356"/>
              <a:chExt cx="744" cy="172"/>
            </a:xfrm>
          </p:grpSpPr>
          <p:grpSp>
            <p:nvGrpSpPr>
              <p:cNvPr id="268" name="Group 152"/>
              <p:cNvGrpSpPr>
                <a:grpSpLocks/>
              </p:cNvGrpSpPr>
              <p:nvPr/>
            </p:nvGrpSpPr>
            <p:grpSpPr bwMode="auto">
              <a:xfrm>
                <a:off x="1085" y="356"/>
                <a:ext cx="571" cy="172"/>
                <a:chOff x="1085" y="356"/>
                <a:chExt cx="571" cy="172"/>
              </a:xfrm>
            </p:grpSpPr>
            <p:sp>
              <p:nvSpPr>
                <p:cNvPr id="116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1085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17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1278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15" name="Text Box 155"/>
              <p:cNvSpPr txBox="1">
                <a:spLocks noChangeArrowheads="1"/>
              </p:cNvSpPr>
              <p:nvPr/>
            </p:nvSpPr>
            <p:spPr bwMode="auto">
              <a:xfrm>
                <a:off x="1452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69" name="Group 156"/>
            <p:cNvGrpSpPr>
              <a:grpSpLocks/>
            </p:cNvGrpSpPr>
            <p:nvPr/>
          </p:nvGrpSpPr>
          <p:grpSpPr bwMode="auto">
            <a:xfrm>
              <a:off x="6973057" y="3170643"/>
              <a:ext cx="1095375" cy="276243"/>
              <a:chOff x="1126" y="356"/>
              <a:chExt cx="744" cy="172"/>
            </a:xfrm>
          </p:grpSpPr>
          <p:grpSp>
            <p:nvGrpSpPr>
              <p:cNvPr id="270" name="Group 157"/>
              <p:cNvGrpSpPr>
                <a:grpSpLocks/>
              </p:cNvGrpSpPr>
              <p:nvPr/>
            </p:nvGrpSpPr>
            <p:grpSpPr bwMode="auto">
              <a:xfrm>
                <a:off x="1126" y="356"/>
                <a:ext cx="571" cy="172"/>
                <a:chOff x="1126" y="356"/>
                <a:chExt cx="571" cy="172"/>
              </a:xfrm>
            </p:grpSpPr>
            <p:sp>
              <p:nvSpPr>
                <p:cNvPr id="112" name="Text Box 158"/>
                <p:cNvSpPr txBox="1">
                  <a:spLocks noChangeArrowheads="1"/>
                </p:cNvSpPr>
                <p:nvPr/>
              </p:nvSpPr>
              <p:spPr bwMode="auto">
                <a:xfrm>
                  <a:off x="1126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+/-</a:t>
                  </a:r>
                </a:p>
              </p:txBody>
            </p:sp>
            <p:sp>
              <p:nvSpPr>
                <p:cNvPr id="113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131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11" name="Text Box 160"/>
              <p:cNvSpPr txBox="1">
                <a:spLocks noChangeArrowheads="1"/>
              </p:cNvSpPr>
              <p:nvPr/>
            </p:nvSpPr>
            <p:spPr bwMode="auto">
              <a:xfrm>
                <a:off x="1493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/>
                  <a:t>+/+</a:t>
                </a:r>
              </a:p>
            </p:txBody>
          </p:sp>
        </p:grpSp>
        <p:grpSp>
          <p:nvGrpSpPr>
            <p:cNvPr id="271" name="Group 161"/>
            <p:cNvGrpSpPr>
              <a:grpSpLocks/>
            </p:cNvGrpSpPr>
            <p:nvPr/>
          </p:nvGrpSpPr>
          <p:grpSpPr bwMode="auto">
            <a:xfrm>
              <a:off x="5213350" y="789085"/>
              <a:ext cx="1095375" cy="276244"/>
              <a:chOff x="1029" y="356"/>
              <a:chExt cx="744" cy="172"/>
            </a:xfrm>
          </p:grpSpPr>
          <p:grpSp>
            <p:nvGrpSpPr>
              <p:cNvPr id="272" name="Group 16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08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09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07" name="Text Box 16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73" name="Group 166"/>
            <p:cNvGrpSpPr>
              <a:grpSpLocks/>
            </p:cNvGrpSpPr>
            <p:nvPr/>
          </p:nvGrpSpPr>
          <p:grpSpPr bwMode="auto">
            <a:xfrm>
              <a:off x="4354513" y="789085"/>
              <a:ext cx="1095375" cy="276244"/>
              <a:chOff x="1029" y="356"/>
              <a:chExt cx="744" cy="172"/>
            </a:xfrm>
          </p:grpSpPr>
          <p:grpSp>
            <p:nvGrpSpPr>
              <p:cNvPr id="274" name="Group 167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04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05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103" name="Text Box 170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75" name="Group 171"/>
            <p:cNvGrpSpPr>
              <a:grpSpLocks/>
            </p:cNvGrpSpPr>
            <p:nvPr/>
          </p:nvGrpSpPr>
          <p:grpSpPr bwMode="auto">
            <a:xfrm>
              <a:off x="3430588" y="789085"/>
              <a:ext cx="1095375" cy="276244"/>
              <a:chOff x="1029" y="356"/>
              <a:chExt cx="744" cy="172"/>
            </a:xfrm>
          </p:grpSpPr>
          <p:grpSp>
            <p:nvGrpSpPr>
              <p:cNvPr id="276" name="Group 17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100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101" name="Text Box 17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99" name="Text Box 17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77" name="Group 176"/>
            <p:cNvGrpSpPr>
              <a:grpSpLocks/>
            </p:cNvGrpSpPr>
            <p:nvPr/>
          </p:nvGrpSpPr>
          <p:grpSpPr bwMode="auto">
            <a:xfrm>
              <a:off x="2557463" y="789085"/>
              <a:ext cx="1095375" cy="276244"/>
              <a:chOff x="1029" y="356"/>
              <a:chExt cx="744" cy="172"/>
            </a:xfrm>
          </p:grpSpPr>
          <p:grpSp>
            <p:nvGrpSpPr>
              <p:cNvPr id="278" name="Group 177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96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97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95" name="Text Box 180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79" name="Group 181"/>
            <p:cNvGrpSpPr>
              <a:grpSpLocks/>
            </p:cNvGrpSpPr>
            <p:nvPr/>
          </p:nvGrpSpPr>
          <p:grpSpPr bwMode="auto">
            <a:xfrm>
              <a:off x="1700213" y="789085"/>
              <a:ext cx="1095375" cy="276244"/>
              <a:chOff x="1029" y="356"/>
              <a:chExt cx="744" cy="172"/>
            </a:xfrm>
          </p:grpSpPr>
          <p:grpSp>
            <p:nvGrpSpPr>
              <p:cNvPr id="280" name="Group 18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92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+/-</a:t>
                  </a:r>
                </a:p>
              </p:txBody>
            </p:sp>
            <p:sp>
              <p:nvSpPr>
                <p:cNvPr id="93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91" name="Text Box 18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81" name="Group 186"/>
            <p:cNvGrpSpPr>
              <a:grpSpLocks/>
            </p:cNvGrpSpPr>
            <p:nvPr/>
          </p:nvGrpSpPr>
          <p:grpSpPr bwMode="auto">
            <a:xfrm>
              <a:off x="6107113" y="789085"/>
              <a:ext cx="1095375" cy="276244"/>
              <a:chOff x="1029" y="356"/>
              <a:chExt cx="744" cy="172"/>
            </a:xfrm>
          </p:grpSpPr>
          <p:grpSp>
            <p:nvGrpSpPr>
              <p:cNvPr id="282" name="Group 187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88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89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87" name="Text Box 190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grpSp>
          <p:nvGrpSpPr>
            <p:cNvPr id="283" name="Group 191"/>
            <p:cNvGrpSpPr>
              <a:grpSpLocks/>
            </p:cNvGrpSpPr>
            <p:nvPr/>
          </p:nvGrpSpPr>
          <p:grpSpPr bwMode="auto">
            <a:xfrm>
              <a:off x="6969125" y="789085"/>
              <a:ext cx="1095375" cy="276244"/>
              <a:chOff x="1029" y="356"/>
              <a:chExt cx="744" cy="172"/>
            </a:xfrm>
          </p:grpSpPr>
          <p:grpSp>
            <p:nvGrpSpPr>
              <p:cNvPr id="284" name="Group 192"/>
              <p:cNvGrpSpPr>
                <a:grpSpLocks/>
              </p:cNvGrpSpPr>
              <p:nvPr/>
            </p:nvGrpSpPr>
            <p:grpSpPr bwMode="auto">
              <a:xfrm>
                <a:off x="1029" y="356"/>
                <a:ext cx="571" cy="172"/>
                <a:chOff x="1029" y="356"/>
                <a:chExt cx="571" cy="172"/>
              </a:xfrm>
            </p:grpSpPr>
            <p:sp>
              <p:nvSpPr>
                <p:cNvPr id="84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1029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+/-</a:t>
                  </a:r>
                </a:p>
              </p:txBody>
            </p:sp>
            <p:sp>
              <p:nvSpPr>
                <p:cNvPr id="85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1222" y="356"/>
                  <a:ext cx="378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/>
                    <a:t>-/-</a:t>
                  </a:r>
                </a:p>
              </p:txBody>
            </p:sp>
          </p:grpSp>
          <p:sp>
            <p:nvSpPr>
              <p:cNvPr id="83" name="Text Box 195"/>
              <p:cNvSpPr txBox="1">
                <a:spLocks noChangeArrowheads="1"/>
              </p:cNvSpPr>
              <p:nvPr/>
            </p:nvSpPr>
            <p:spPr bwMode="auto">
              <a:xfrm>
                <a:off x="1396" y="356"/>
                <a:ext cx="37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+/+</a:t>
                </a:r>
              </a:p>
            </p:txBody>
          </p:sp>
        </p:grpSp>
        <p:sp>
          <p:nvSpPr>
            <p:cNvPr id="74" name="Line 196"/>
            <p:cNvSpPr>
              <a:spLocks noChangeShapeType="1"/>
            </p:cNvSpPr>
            <p:nvPr/>
          </p:nvSpPr>
          <p:spPr bwMode="auto">
            <a:xfrm flipH="1">
              <a:off x="7904975" y="2773768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5" name="Text Box 197"/>
            <p:cNvSpPr txBox="1">
              <a:spLocks noChangeArrowheads="1"/>
            </p:cNvSpPr>
            <p:nvPr/>
          </p:nvSpPr>
          <p:spPr bwMode="auto">
            <a:xfrm>
              <a:off x="8425675" y="2611843"/>
              <a:ext cx="8064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WT</a:t>
              </a:r>
            </a:p>
          </p:txBody>
        </p:sp>
        <p:sp>
          <p:nvSpPr>
            <p:cNvPr id="76" name="Line 198"/>
            <p:cNvSpPr>
              <a:spLocks noChangeShapeType="1"/>
            </p:cNvSpPr>
            <p:nvPr/>
          </p:nvSpPr>
          <p:spPr bwMode="auto">
            <a:xfrm flipH="1">
              <a:off x="7947025" y="1230410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7" name="Text Box 199"/>
            <p:cNvSpPr txBox="1">
              <a:spLocks noChangeArrowheads="1"/>
            </p:cNvSpPr>
            <p:nvPr/>
          </p:nvSpPr>
          <p:spPr bwMode="auto">
            <a:xfrm>
              <a:off x="8467724" y="1068485"/>
              <a:ext cx="8064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WT</a:t>
              </a:r>
            </a:p>
          </p:txBody>
        </p:sp>
        <p:sp>
          <p:nvSpPr>
            <p:cNvPr id="78" name="Line 200"/>
            <p:cNvSpPr>
              <a:spLocks noChangeShapeType="1"/>
            </p:cNvSpPr>
            <p:nvPr/>
          </p:nvSpPr>
          <p:spPr bwMode="auto">
            <a:xfrm flipH="1">
              <a:off x="7927975" y="1535210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9" name="Text Box 201"/>
            <p:cNvSpPr txBox="1">
              <a:spLocks noChangeArrowheads="1"/>
            </p:cNvSpPr>
            <p:nvPr/>
          </p:nvSpPr>
          <p:spPr bwMode="auto">
            <a:xfrm>
              <a:off x="8448675" y="1373285"/>
              <a:ext cx="8064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KO</a:t>
              </a:r>
            </a:p>
          </p:txBody>
        </p:sp>
        <p:sp>
          <p:nvSpPr>
            <p:cNvPr id="80" name="Line 202"/>
            <p:cNvSpPr>
              <a:spLocks noChangeShapeType="1"/>
            </p:cNvSpPr>
            <p:nvPr/>
          </p:nvSpPr>
          <p:spPr bwMode="auto">
            <a:xfrm flipH="1">
              <a:off x="7895450" y="3048405"/>
              <a:ext cx="555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1" name="Text Box 203"/>
            <p:cNvSpPr txBox="1">
              <a:spLocks noChangeArrowheads="1"/>
            </p:cNvSpPr>
            <p:nvPr/>
          </p:nvSpPr>
          <p:spPr bwMode="auto">
            <a:xfrm>
              <a:off x="8416150" y="2886480"/>
              <a:ext cx="8064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KO</a:t>
              </a:r>
            </a:p>
          </p:txBody>
        </p:sp>
      </p:grpSp>
      <p:sp>
        <p:nvSpPr>
          <p:cNvPr id="166" name="Text Box 201"/>
          <p:cNvSpPr txBox="1">
            <a:spLocks noChangeArrowheads="1"/>
          </p:cNvSpPr>
          <p:nvPr/>
        </p:nvSpPr>
        <p:spPr bwMode="auto">
          <a:xfrm>
            <a:off x="7524330" y="610417"/>
            <a:ext cx="8064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miR-205 </a:t>
            </a:r>
            <a:endParaRPr lang="en-US" sz="1400" dirty="0"/>
          </a:p>
        </p:txBody>
      </p:sp>
      <p:sp>
        <p:nvSpPr>
          <p:cNvPr id="257" name="Text Box 201"/>
          <p:cNvSpPr txBox="1">
            <a:spLocks noChangeArrowheads="1"/>
          </p:cNvSpPr>
          <p:nvPr/>
        </p:nvSpPr>
        <p:spPr bwMode="auto">
          <a:xfrm>
            <a:off x="7517962" y="2211361"/>
            <a:ext cx="8064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miR-205 </a:t>
            </a:r>
            <a:endParaRPr lang="en-US" sz="1400" dirty="0"/>
          </a:p>
        </p:txBody>
      </p:sp>
      <p:sp>
        <p:nvSpPr>
          <p:cNvPr id="288" name="TextBox 287"/>
          <p:cNvSpPr txBox="1"/>
          <p:nvPr/>
        </p:nvSpPr>
        <p:spPr>
          <a:xfrm>
            <a:off x="1" y="64886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Figure </a:t>
            </a:r>
            <a:r>
              <a:rPr lang="it-IT" dirty="0" smtClean="0"/>
              <a:t>S2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483768" y="404664"/>
            <a:ext cx="3312368" cy="4824536"/>
            <a:chOff x="971600" y="692696"/>
            <a:chExt cx="3312368" cy="4824536"/>
          </a:xfrm>
        </p:grpSpPr>
        <p:pic>
          <p:nvPicPr>
            <p:cNvPr id="4" name="Picture 3"/>
            <p:cNvPicPr/>
            <p:nvPr/>
          </p:nvPicPr>
          <p:blipFill>
            <a:blip r:embed="rId3" cstate="print"/>
            <a:srcRect r="49425"/>
            <a:stretch>
              <a:fillRect/>
            </a:stretch>
          </p:blipFill>
          <p:spPr bwMode="auto">
            <a:xfrm>
              <a:off x="1115616" y="908720"/>
              <a:ext cx="3168352" cy="4608512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>
            <a:xfrm>
              <a:off x="971600" y="692696"/>
              <a:ext cx="576064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" y="64886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Figure </a:t>
            </a:r>
            <a:r>
              <a:rPr lang="it-IT" dirty="0" smtClean="0"/>
              <a:t>S3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201</Words>
  <Application>Microsoft Office PowerPoint</Application>
  <PresentationFormat>On-screen Show (4:3)</PresentationFormat>
  <Paragraphs>162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ioriomarilena</dc:creator>
  <cp:lastModifiedBy>ioriomarilena</cp:lastModifiedBy>
  <cp:revision>76</cp:revision>
  <dcterms:created xsi:type="dcterms:W3CDTF">2023-11-03T17:03:00Z</dcterms:created>
  <dcterms:modified xsi:type="dcterms:W3CDTF">2023-12-15T12:14:49Z</dcterms:modified>
</cp:coreProperties>
</file>