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4" r:id="rId2"/>
    <p:sldId id="260" r:id="rId3"/>
    <p:sldId id="261" r:id="rId4"/>
    <p:sldId id="262" r:id="rId5"/>
    <p:sldId id="263" r:id="rId6"/>
    <p:sldId id="272" r:id="rId7"/>
    <p:sldId id="265" r:id="rId8"/>
    <p:sldId id="266" r:id="rId9"/>
    <p:sldId id="267" r:id="rId10"/>
    <p:sldId id="268" r:id="rId11"/>
    <p:sldId id="269" r:id="rId1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78">
          <p15:clr>
            <a:srgbClr val="A4A3A4"/>
          </p15:clr>
        </p15:guide>
        <p15:guide id="3" pos="155">
          <p15:clr>
            <a:srgbClr val="A4A3A4"/>
          </p15:clr>
        </p15:guide>
        <p15:guide id="4" pos="56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90491" autoAdjust="0"/>
  </p:normalViewPr>
  <p:slideViewPr>
    <p:cSldViewPr snapToGrid="0">
      <p:cViewPr>
        <p:scale>
          <a:sx n="100" d="100"/>
          <a:sy n="100" d="100"/>
        </p:scale>
        <p:origin x="946" y="-523"/>
      </p:cViewPr>
      <p:guideLst>
        <p:guide orient="horz" pos="2161"/>
        <p:guide pos="2878"/>
        <p:guide pos="155"/>
        <p:guide pos="56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E3772-37DC-44C2-8DDD-45594C011185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6B07FC-6A3B-4721-B90E-DF8D7ADDC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2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50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73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9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6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68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69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58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3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67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19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75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4564E-292A-4752-966E-7121CB47C49D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6628-59BB-4586-83B3-827294A74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258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044260"/>
              </p:ext>
            </p:extLst>
          </p:nvPr>
        </p:nvGraphicFramePr>
        <p:xfrm>
          <a:off x="246069" y="2166215"/>
          <a:ext cx="8643931" cy="2057400"/>
        </p:xfrm>
        <a:graphic>
          <a:graphicData uri="http://schemas.openxmlformats.org/drawingml/2006/table">
            <a:tbl>
              <a:tblPr/>
              <a:tblGrid>
                <a:gridCol w="1896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3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866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Composite Compactness Indicators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all compactness indicators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.408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0.118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.453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-0.190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0.364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0.392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.568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.401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.565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all density indicators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.447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.413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.518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.514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.431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.539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.533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all mix-of-uses indicators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0.294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-0.072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.440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0.154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0.360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0.371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0.292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0.035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0.258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0.296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all intensification indicators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-0.050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-0.151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-0.276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-0.224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-0.202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0.078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0.095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0.114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0.070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0.088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all  population-intensification indicators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0.018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-0.035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-0.062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-0.118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-0.086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0.174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0.101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0.162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all  built-form-intensification indicators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-0.126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-0.182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-0.234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-0.090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-0.085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-0.121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-0.129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6063" y="4550548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S1:  Pearson product-moment correlation coefficient (r) values and their level of significance (p-values) for the correlations between street network measures and composite compactness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1128241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146571"/>
              </p:ext>
            </p:extLst>
          </p:nvPr>
        </p:nvGraphicFramePr>
        <p:xfrm>
          <a:off x="246063" y="832803"/>
          <a:ext cx="8613155" cy="4694631"/>
        </p:xfrm>
        <a:graphic>
          <a:graphicData uri="http://schemas.openxmlformats.org/drawingml/2006/table">
            <a:tbl>
              <a:tblPr/>
              <a:tblGrid>
                <a:gridCol w="2189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453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866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Individual Social Equity Indicators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Social Segregation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91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Segregation of ethnic households, by ward 1991, using the index of dissimilarity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36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Segregation of owner-occupier households, by ward 1991, using the index of dissimilarity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Segregation of households in local authority accommodation, by ward 1991, using the index of dissimilarity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Segregation of car-less households, by ward 1991, using the index of dissimilarity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-0.223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39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Segregation of single-parent households, by ward 1991, using the index of dissimilarity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-0.268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-0.325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Segregation of low-income households (average of all groups above), by ward 1991, using the index of dissimilarity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-0.262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Social Segregation Change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91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segregation of ethnic households, by ward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562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segregation of owner-occupier households, by ward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segregation of households in local authority rented accommodation, by ward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681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segregation of car-less households, by ward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-.573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-0.312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-0.395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-.517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-.568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-.399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segregation of low-income households (average of all groups above), by ward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063" y="5766117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S6 Continued:  Pearson product-moment correlation coefficient (r) values and their level of significance (p-values) for the correlations between street network measures and individual social equity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854169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28622"/>
              </p:ext>
            </p:extLst>
          </p:nvPr>
        </p:nvGraphicFramePr>
        <p:xfrm>
          <a:off x="246067" y="1677865"/>
          <a:ext cx="8643932" cy="3066999"/>
        </p:xfrm>
        <a:graphic>
          <a:graphicData uri="http://schemas.openxmlformats.org/drawingml/2006/table">
            <a:tbl>
              <a:tblPr/>
              <a:tblGrid>
                <a:gridCol w="18672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866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Individual Social Equity Indicators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Housing Affordability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74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price of bottom-of-the-market (second-hand pre-1919 terrace) dwelling relative to average weekly earnings (average price divided by average gross weekly earnings for full-time manual males on adult rates)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-0.422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0.274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1983–91 in average price of bottom-of-the-market dwelling relative to average weekly earnings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-0.465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weekly net unrebated local authority rent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local authority and private tenants in receipt of rent rebate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0.474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0.369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0.448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0.369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.501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homeless (persons in hostels, bed and breakfasts, rough sleepers and concealed  households)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063" y="4850047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</a:t>
            </a:r>
            <a:r>
              <a:rPr lang="en-US" sz="1100"/>
              <a:t>Table S6 </a:t>
            </a:r>
            <a:r>
              <a:rPr lang="en-US" sz="1100" dirty="0"/>
              <a:t>Continued:  Pearson product-moment correlation coefficient (r) values and their level of significance (p-values) for the correlations between street network measures and individual social equity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168778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5693"/>
              </p:ext>
            </p:extLst>
          </p:nvPr>
        </p:nvGraphicFramePr>
        <p:xfrm>
          <a:off x="246064" y="232744"/>
          <a:ext cx="8643938" cy="5752382"/>
        </p:xfrm>
        <a:graphic>
          <a:graphicData uri="http://schemas.openxmlformats.org/drawingml/2006/table">
            <a:tbl>
              <a:tblPr/>
              <a:tblGrid>
                <a:gridCol w="1985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93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6656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Individual Density Indicators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974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Gross Density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52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Persons per hectare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0.318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.468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.496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-0.173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.479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.499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.464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.484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.479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.441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.510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.506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55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Households per hectare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.503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.535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.574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-0.146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.565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.588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.465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.542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.554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.436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.571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65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Net Density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014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Persons per hectare in built-up area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0.392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.494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0.357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-0.366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0.357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0.384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.646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.535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.522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.633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.552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.533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65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Households per hectare in built-up area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.476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.420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.420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.466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.451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.479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.610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.584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.599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.587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.603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.621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243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Persons per hectare in residential built-up area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.498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-0.375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.649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.530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.514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.637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.545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.524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87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Households per hectare in residential built-up area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.468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.458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-0.323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.441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.470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.615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.580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.592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.593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.598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.612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465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Population Weighted Density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435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ward densities, measured in terms of persons per hectare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.435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.551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.564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.513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.519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.470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.563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.546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.476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.558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465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Density of Sub-centers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687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Density of most-dense ward, measured in persons per hectare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0.327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0.323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0.395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.428</a:t>
                      </a:r>
                      <a:r>
                        <a:rPr lang="en-US" sz="900" b="0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39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density of four most-dense wards, measured in persons per hectare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.479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.600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.604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.528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.521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.542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.554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.568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687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Variation in density across city: variance, calculated using SPSS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0.325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465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Housing Density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6656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total housing stock made up of higher-density dwellings (terraces, flats and conversions)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727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total housing stock made up of lower-density dwellings (detached and semi detached)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841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total housing stock represented by small dwellings (1–3 rooms)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0.278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0.279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552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total housing stock represented by large dwellings (7 more rooms)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063" y="6044863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S2:  Pearson product-moment correlation coefficient (r) values and their level of significance (p-values) for the correlations between street network measures and individual density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1090260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936957"/>
              </p:ext>
            </p:extLst>
          </p:nvPr>
        </p:nvGraphicFramePr>
        <p:xfrm>
          <a:off x="246066" y="1544781"/>
          <a:ext cx="8643930" cy="3725367"/>
        </p:xfrm>
        <a:graphic>
          <a:graphicData uri="http://schemas.openxmlformats.org/drawingml/2006/table">
            <a:tbl>
              <a:tblPr/>
              <a:tblGrid>
                <a:gridCol w="1965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866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Individual Density Indicators Continued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Increase in Density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91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dwellings with 1–3 rooms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0.093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dwellings with 7 or more rooms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-0.222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in conventional density (gross density of district, in persons per hectare 1981–91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-0.150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-0.120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-0.300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-0.104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in conventional density (gross density of district, in persons per hectare) 1971–91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-0.214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-0.057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-0.027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in population- weighted density (average of ward densities, in persons per hectare) 1981–91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0.166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0.133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0.213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in population- weighted density (average of ward densities, in persons per hectare) 1971–91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Increase in Density of sub-centers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749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in density of most- dense ward 1981–91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0.360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0.277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063" y="5319439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S2 Continued:  Pearson product-moment correlation coefficient (r) values and their level of significance (p-values) for the correlations between street network measures and individual density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2011415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285818"/>
              </p:ext>
            </p:extLst>
          </p:nvPr>
        </p:nvGraphicFramePr>
        <p:xfrm>
          <a:off x="246069" y="749224"/>
          <a:ext cx="8643931" cy="5170119"/>
        </p:xfrm>
        <a:graphic>
          <a:graphicData uri="http://schemas.openxmlformats.org/drawingml/2006/table">
            <a:tbl>
              <a:tblPr/>
              <a:tblGrid>
                <a:gridCol w="19254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866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Individual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Mix-of-use Indicators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26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key facilities (newsagent, restaurant or cafe takeaway, food store, bank or building society, chemist, doctors' surgery) for every 1000 residents.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0.324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0.352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Ratio of residential to nonresidential urban land.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newsagents for every 10 000 residents.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0.274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0.357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postcode sectors containing fewer than two key facilities.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postcode sectors containing four or more key facilities.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postcode sectors containing six or more key facilities.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0.325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postcode sectors containing all seven key facilities.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Variation in the number of facilities per postcode sector-average standard deviation across all facilities.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.401</a:t>
                      </a:r>
                      <a:r>
                        <a:rPr lang="en-US" sz="900" b="0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0.273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0.362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468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Overall provision and spread of key facilities: variation in the number of facilities per postcode sector divided by the average number of facilities per sector.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Living over the shop: area of retail space that includes accommodation, as a percentage of total retail space.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.437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.486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.439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.509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526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Mixed commercial or residential uses: number of purpose-built flats in commercial buildings, as a percentage of all purpose-built flats.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.578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.562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.625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.542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.606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.557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.604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.561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.631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063" y="6096679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S3:  Pearson product-moment correlation coefficient (r) values and their level of significance (p-values) for the correlations between street network measures and individual mix-of-use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997439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108232"/>
              </p:ext>
            </p:extLst>
          </p:nvPr>
        </p:nvGraphicFramePr>
        <p:xfrm>
          <a:off x="246070" y="1059955"/>
          <a:ext cx="8643930" cy="4548327"/>
        </p:xfrm>
        <a:graphic>
          <a:graphicData uri="http://schemas.openxmlformats.org/drawingml/2006/table">
            <a:tbl>
              <a:tblPr/>
              <a:tblGrid>
                <a:gridCol w="1954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866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Individual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Intensification Indicators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change, 1981 ± 91, in resident population through migration and other changes, using 1981 base.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0.322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68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moving families, 1991 (families with children that moved in the year preceding the census, as a percentage of all families in the area).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dwellings completed between 1980 and 1991 for every 1000 households.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-.462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-.450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-.496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-.489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-.461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-0.376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-0.371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dwellings completed, 1980 ± 91, per hectare (gross area of district).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-.515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-0.264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dwellings completed, 1980 ± 91, per hectare (residential built-up area of district).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.407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-.399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-0.374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-.645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-.408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-0.362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Change in the amount of derelict land, 1982 ± 93, as a percentage of total residential built-up area.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-.397</a:t>
                      </a:r>
                      <a:r>
                        <a:rPr lang="en-US" sz="900" b="0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Derelict land reclaimed, 1982 ± 93, as a percentage of total residential built-up area.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.553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.716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.719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0.309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number of planning applications granted annually, 1981 ± 91, for every 1000 residents.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-.701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-0.389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-.646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-.554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-.544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-.625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-.553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-.540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226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Land with outstanding planning permission for private housing development, 1990/91, measured in terms of dwellings per 1000 residents.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-0.323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-0.369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-0.372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063" y="5791879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S4:  Pearson product-moment correlation coefficient (r) values and their level of significance (p-values) for the correlations between street network measures and individual intensification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3088572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07098"/>
              </p:ext>
            </p:extLst>
          </p:nvPr>
        </p:nvGraphicFramePr>
        <p:xfrm>
          <a:off x="221677" y="926358"/>
          <a:ext cx="8709796" cy="4789812"/>
        </p:xfrm>
        <a:graphic>
          <a:graphicData uri="http://schemas.openxmlformats.org/drawingml/2006/table">
            <a:tbl>
              <a:tblPr/>
              <a:tblGrid>
                <a:gridCol w="2290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11191">
                <a:tc>
                  <a:txBody>
                    <a:bodyPr/>
                    <a:lstStyle/>
                    <a:p>
                      <a:pPr algn="l" fontAlgn="t"/>
                      <a:endParaRPr lang="en-US" sz="7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002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Composite Social Equity Indicators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2814008"/>
                  </a:ext>
                </a:extLst>
              </a:tr>
              <a:tr h="1359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all social equity indicators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-0.318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3871500"/>
                  </a:ext>
                </a:extLst>
              </a:tr>
              <a:tr h="135960">
                <a:tc>
                  <a:txBody>
                    <a:bodyPr/>
                    <a:lstStyle/>
                    <a:p>
                      <a:pPr algn="l" fontAlgn="t">
                        <a:tabLst>
                          <a:tab pos="746125" algn="l"/>
                        </a:tabLst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all segregation indicators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-0.262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7131356"/>
                  </a:ext>
                </a:extLst>
              </a:tr>
              <a:tr h="135602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all housing affordability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208251"/>
                  </a:ext>
                </a:extLst>
              </a:tr>
              <a:tr h="13596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of Social Equity Indicators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distance to nearest superstore, from all wards, most-deprived ward, and difference for most-and least-deprived wards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0.304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093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distance to nearest green space, from all  wards, most-deprived ward, and difference for most- and least-deprived wards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-0.389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-.444</a:t>
                      </a:r>
                      <a:r>
                        <a:rPr lang="en-US" sz="8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-.499</a:t>
                      </a:r>
                      <a:r>
                        <a:rPr lang="en-US" sz="8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-.547</a:t>
                      </a:r>
                      <a:r>
                        <a:rPr lang="en-US" sz="8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-.547</a:t>
                      </a:r>
                      <a:r>
                        <a:rPr lang="en-US" sz="8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-0.307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-0.377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097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employees working outside the district, in absolute and relative terms (compared with high-income groups), and change 1981–91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-0.330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-0.262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3202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employees who travel to work by public transport, and change 1981–91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7923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employees who travel and cycling to work on foot or by bicycle, in absolute terms and relative to high-income employees, and change 1981–91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8743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Rooms per household (average, and three-person, low-income households); extent of overcrowding; inequality in housing size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-0.338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-0.353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-0.366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-0.306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9162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Death rate from mental illness (suicide rate) and respiratory disease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-.448</a:t>
                      </a:r>
                      <a:r>
                        <a:rPr lang="en-US" sz="8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0.308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-.419</a:t>
                      </a:r>
                      <a:r>
                        <a:rPr lang="en-US" sz="8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-0.329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-.424</a:t>
                      </a:r>
                      <a:r>
                        <a:rPr lang="en-US" sz="8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-0.332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8743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 of home-contents insurance—all postcode sectors, worst sector, and difference between best and worst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0.302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8304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Segregation, by ward, of ethnic households, owner-occupiers, local authority tenants, car-less households and single-parent households, average across all groups, and change 1981–91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price of lower-cost dwellings relative to average income of manual workers, and change 1983– 91; average local authority rent; level of homelessness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-0.263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-0.263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063" y="5984260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S5:  Pearson product-moment correlation coefficient (r) values and their level of significance (p-values) for the correlations between street network measures and averages of individual social equity indicators by category.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1955279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380213"/>
              </p:ext>
            </p:extLst>
          </p:nvPr>
        </p:nvGraphicFramePr>
        <p:xfrm>
          <a:off x="263234" y="653406"/>
          <a:ext cx="8613648" cy="5380431"/>
        </p:xfrm>
        <a:graphic>
          <a:graphicData uri="http://schemas.openxmlformats.org/drawingml/2006/table">
            <a:tbl>
              <a:tblPr/>
              <a:tblGrid>
                <a:gridCol w="2194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866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Individual Social Equity Indicators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Access to Superstores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91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distance to the nearest superstore (from the central point of each ward)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-0.358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0.228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Distance to the nearest superstore from the center of the most-deprived ward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-0.222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-0.212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Difference in distance to the nearest superstore for the most- and least-deprived wards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-.397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Access to Green Space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91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distance to the nearest open green space (from the central point of each ward)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.537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.772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.787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.785</a:t>
                      </a:r>
                      <a:r>
                        <a:rPr lang="en-US" sz="900" b="1" i="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.750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.572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.606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.615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.658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3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Distance to the nearest open green space from the center of the most-deprived ward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Difference in distance to the nearest open green space for the most-and least-deprived wards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Job Accessibility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employees/self-employed (socioeconomic groups 1– 4) who work outside the district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proportion of low-income employees/self-employed who work outside the district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0037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employees/self-employed working outside district 1991 relative to percentage of high-income employees/self-employed (socioeconomic groups 6, 7, 10, 11) doing so (that is, difference in percentage for low-income and high-income group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relative proportion of low-income employees/self-employed working outside district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.551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.581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.466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.472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0.227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.433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.436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6063" y="6111919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S6:  Pearson product-moment correlation coefficient (r) values and their level of significance (p-values) for the correlations between street network measures and individual social equity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2479312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155287"/>
              </p:ext>
            </p:extLst>
          </p:nvPr>
        </p:nvGraphicFramePr>
        <p:xfrm>
          <a:off x="246068" y="1223001"/>
          <a:ext cx="8643930" cy="4374591"/>
        </p:xfrm>
        <a:graphic>
          <a:graphicData uri="http://schemas.openxmlformats.org/drawingml/2006/table">
            <a:tbl>
              <a:tblPr/>
              <a:tblGrid>
                <a:gridCol w="1940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93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866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Individual Social Equity Indicators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Public Transport Use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employees/self-employed who travel to work by public transport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-.403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proportion of low-income employees/self-employed who travel to work by public transport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-0.195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0.178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631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Extent of Walking and Cycling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08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employees/self- employed who travel to work on foot or bicycle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5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proportion of low-income employees/self-employed who travel to work on foot or bicycle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.452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.523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.563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.578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.573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0.393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0.360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703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employees/self-employed travelling to work on foot or bicycle relative to the percentage of high-income employees/self-employed who do so 1991 (difference between low-income and high-income groups)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-0.369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522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relative proportion of low-income employees/self-employed who travel to work on foot or bicycle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063" y="5682151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S6 Continued:  Pearson product-moment correlation coefficient (r) values and their level of significance (p-values) for the correlations between street network measures and individual social equity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2810274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363592"/>
              </p:ext>
            </p:extLst>
          </p:nvPr>
        </p:nvGraphicFramePr>
        <p:xfrm>
          <a:off x="263247" y="250448"/>
          <a:ext cx="8626752" cy="5843016"/>
        </p:xfrm>
        <a:graphic>
          <a:graphicData uri="http://schemas.openxmlformats.org/drawingml/2006/table">
            <a:tbl>
              <a:tblPr/>
              <a:tblGrid>
                <a:gridCol w="2040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663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5469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Individual Social Equity Indicators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Connectivity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Axial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Choice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Rn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Segment Integration R3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69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Amount of Domestic Living Space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10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number of rooms per household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00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average number of rooms per household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-0.138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-.459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-0.270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-.473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-0.173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00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Overcrowding: percentage of households with over one person per room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-0.327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-0.189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-0.287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51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(that is, social renting) three-person households with small homes (1–3 rooms)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.401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0.235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.414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.431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51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low-income (that is, social renting) three-person households with over one person per room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0.209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15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three-person owner-occupier households either in particularly small or large dwellings (1–3 rooms or 7 +  rooms)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0.048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-0.114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-0.009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-0.010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0.104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88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change 1981–91 in overcrowding - the proportion of low-income (social renting) households with over one person per room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-0.023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769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Health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10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Deaths from respiratory disease, as a percentage of all deaths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-0.241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-0.090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-0.103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-0.108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10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Deaths from mental illness, as a percentage of all deaths 1991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-0.049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-.447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0.161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7692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Crime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61109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home contents insurance premium 1995 (up to limit of £35 000, excluding extended accidental damage, for a three-bedroomed house)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-0.238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-0.030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0.371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0.380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0.298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0.245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700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Highest home contents insurance premium 1995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0.111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0.144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0.120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-0.292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0.011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.415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0.286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.420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0.334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7605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Variation in the cost of home contents insurance 1995: difference between highest and lowest premium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.519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0.121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-0.342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0.034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0.077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r>
                        <a:rPr lang="en-US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403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0.305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0.262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.401</a:t>
                      </a:r>
                      <a:r>
                        <a:rPr lang="en-US" sz="9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0.309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0.257</a:t>
                      </a:r>
                    </a:p>
                  </a:txBody>
                  <a:tcPr marL="0" marR="0" marT="18288" marB="1828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063" y="6154591"/>
            <a:ext cx="8643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Supplementary Table S6 Continued:  Pearson product-moment correlation coefficient (r) values and their level of significance (p-values) for the correlations between street network measures and individual social equity indicators. [All significant correlations are shown in Bold. Significant at the 0.01 level (2-tailed) is shown using **, and significant at the 0.05 level (2-tailed) is shown using *.]</a:t>
            </a:r>
          </a:p>
        </p:txBody>
      </p:sp>
    </p:spTree>
    <p:extLst>
      <p:ext uri="{BB962C8B-B14F-4D97-AF65-F5344CB8AC3E}">
        <p14:creationId xmlns:p14="http://schemas.microsoft.com/office/powerpoint/2010/main" val="1970850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3223</TotalTime>
  <Words>5102</Words>
  <Application>Microsoft Office PowerPoint</Application>
  <PresentationFormat>Letter Paper (8.5x11 in)</PresentationFormat>
  <Paragraphs>1874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Mahbub Rashid</dc:creator>
  <cp:lastModifiedBy>MDPI</cp:lastModifiedBy>
  <cp:revision>83</cp:revision>
  <dcterms:created xsi:type="dcterms:W3CDTF">2019-01-19T15:52:37Z</dcterms:created>
  <dcterms:modified xsi:type="dcterms:W3CDTF">2022-08-22T09:30:43Z</dcterms:modified>
</cp:coreProperties>
</file>