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32399288" cy="43200638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6" userDrawn="1">
          <p15:clr>
            <a:srgbClr val="A4A3A4"/>
          </p15:clr>
        </p15:guide>
        <p15:guide id="2" pos="10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hii" initials="I" lastIdx="1" clrIdx="0">
    <p:extLst>
      <p:ext uri="{19B8F6BF-5375-455C-9EA6-DF929625EA0E}">
        <p15:presenceInfo xmlns:p15="http://schemas.microsoft.com/office/powerpoint/2012/main" userId="Ishii" providerId="None"/>
      </p:ext>
    </p:extLst>
  </p:cmAuthor>
  <p:cmAuthor id="2" name="Hiroaki Ishii" initials="HI" lastIdx="4" clrIdx="1">
    <p:extLst>
      <p:ext uri="{19B8F6BF-5375-455C-9EA6-DF929625EA0E}">
        <p15:presenceInfo xmlns:p15="http://schemas.microsoft.com/office/powerpoint/2012/main" userId="2c104939d91918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BBE3"/>
    <a:srgbClr val="996633"/>
    <a:srgbClr val="FF66FF"/>
    <a:srgbClr val="A5A5A5"/>
    <a:srgbClr val="C3D69B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04" autoAdjust="0"/>
    <p:restoredTop sz="94660"/>
  </p:normalViewPr>
  <p:slideViewPr>
    <p:cSldViewPr snapToGrid="0">
      <p:cViewPr>
        <p:scale>
          <a:sx n="33" d="100"/>
          <a:sy n="33" d="100"/>
        </p:scale>
        <p:origin x="104" y="16"/>
      </p:cViewPr>
      <p:guideLst>
        <p:guide orient="horz" pos="13606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aaa\OneDrive\&#12487;&#12473;&#12463;&#12488;&#12483;&#12503;\2021.05.26nmds&#30456;&#38306;&#20418;&#25968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aaa\OneDrive\&#12487;&#12473;&#12463;&#12488;&#12483;&#12503;\2021.05.26nmds&#30456;&#38306;&#20418;&#25968;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536F-40F1-8A84-0E8400747281}"/>
              </c:ext>
            </c:extLst>
          </c:dPt>
          <c:dPt>
            <c:idx val="1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536F-40F1-8A84-0E8400747281}"/>
              </c:ext>
            </c:extLst>
          </c:dPt>
          <c:dPt>
            <c:idx val="2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536F-40F1-8A84-0E8400747281}"/>
              </c:ext>
            </c:extLst>
          </c:dPt>
          <c:dPt>
            <c:idx val="3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536F-40F1-8A84-0E8400747281}"/>
              </c:ext>
            </c:extLst>
          </c:dPt>
          <c:dPt>
            <c:idx val="4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536F-40F1-8A84-0E8400747281}"/>
              </c:ext>
            </c:extLst>
          </c:dPt>
          <c:dPt>
            <c:idx val="5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536F-40F1-8A84-0E8400747281}"/>
              </c:ext>
            </c:extLst>
          </c:dPt>
          <c:dPt>
            <c:idx val="6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536F-40F1-8A84-0E8400747281}"/>
              </c:ext>
            </c:extLst>
          </c:dPt>
          <c:dPt>
            <c:idx val="7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536F-40F1-8A84-0E8400747281}"/>
              </c:ext>
            </c:extLst>
          </c:dPt>
          <c:dPt>
            <c:idx val="8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536F-40F1-8A84-0E8400747281}"/>
              </c:ext>
            </c:extLst>
          </c:dPt>
          <c:dPt>
            <c:idx val="9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536F-40F1-8A84-0E8400747281}"/>
              </c:ext>
            </c:extLst>
          </c:dPt>
          <c:dPt>
            <c:idx val="10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536F-40F1-8A84-0E8400747281}"/>
              </c:ext>
            </c:extLst>
          </c:dPt>
          <c:dPt>
            <c:idx val="11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536F-40F1-8A84-0E8400747281}"/>
              </c:ext>
            </c:extLst>
          </c:dPt>
          <c:dPt>
            <c:idx val="12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536F-40F1-8A84-0E8400747281}"/>
              </c:ext>
            </c:extLst>
          </c:dPt>
          <c:dPt>
            <c:idx val="13"/>
            <c:marker>
              <c:symbol val="circle"/>
              <c:size val="20"/>
              <c:spPr>
                <a:solidFill>
                  <a:schemeClr val="accent6">
                    <a:lumMod val="5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536F-40F1-8A84-0E8400747281}"/>
              </c:ext>
            </c:extLst>
          </c:dPt>
          <c:dLbls>
            <c:dLbl>
              <c:idx val="0"/>
              <c:layout>
                <c:manualLayout>
                  <c:x val="1.2801793981481482E-2"/>
                  <c:y val="-3.23379050925926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610DA01-3441-41C9-AA11-DAB2BEB7B550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8617835648148141"/>
                      <c:h val="5.102546296296295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536F-40F1-8A84-0E8400747281}"/>
                </c:ext>
              </c:extLst>
            </c:dLbl>
            <c:dLbl>
              <c:idx val="1"/>
              <c:layout>
                <c:manualLayout>
                  <c:x val="-7.3495370370370372E-3"/>
                  <c:y val="2.9398148148148148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8FB7F7A-C6BD-4519-AC5F-E8122FFCB9B2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194456018518521"/>
                      <c:h val="4.496446759259259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36F-40F1-8A84-0E8400747281}"/>
                </c:ext>
              </c:extLst>
            </c:dLbl>
            <c:dLbl>
              <c:idx val="2"/>
              <c:layout>
                <c:manualLayout>
                  <c:x val="9.1534143518518518E-3"/>
                  <c:y val="4.31619212962962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30D3950-970B-4D5F-8BEB-AAA316DD747E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826944444444437"/>
                      <c:h val="4.48188657407407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536F-40F1-8A84-0E8400747281}"/>
                </c:ext>
              </c:extLst>
            </c:dLbl>
            <c:dLbl>
              <c:idx val="3"/>
              <c:layout>
                <c:manualLayout>
                  <c:x val="-1.0408912037037038E-2"/>
                  <c:y val="4.4098379629629088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E37755C-5A5E-40EC-A122-EFB4ABB8C41A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691365740740738"/>
                      <c:h val="5.262256944444444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36F-40F1-8A84-0E8400747281}"/>
                </c:ext>
              </c:extLst>
            </c:dLbl>
            <c:dLbl>
              <c:idx val="4"/>
              <c:layout>
                <c:manualLayout>
                  <c:x val="-2.8128703703703704E-2"/>
                  <c:y val="0.10115636574074074"/>
                </c:manualLayout>
              </c:layout>
              <c:tx>
                <c:rich>
                  <a:bodyPr/>
                  <a:lstStyle/>
                  <a:p>
                    <a:r>
                      <a:rPr lang="en-US" altLang="ja-JP" dirty="0" err="1"/>
                      <a:t>Castanopsis</a:t>
                    </a:r>
                    <a:r>
                      <a:rPr lang="en-US" altLang="ja-JP" dirty="0"/>
                      <a:t> </a:t>
                    </a:r>
                  </a:p>
                  <a:p>
                    <a:r>
                      <a:rPr lang="en-US" altLang="ja-JP" dirty="0" err="1"/>
                      <a:t>cuspidata</a:t>
                    </a:r>
                    <a:endParaRPr lang="en-US" altLang="ja-JP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80532407407411"/>
                      <c:h val="0.155134027777777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36F-40F1-8A84-0E8400747281}"/>
                </c:ext>
              </c:extLst>
            </c:dLbl>
            <c:dLbl>
              <c:idx val="5"/>
              <c:layout>
                <c:manualLayout>
                  <c:x val="-1.4699074074074074E-2"/>
                  <c:y val="1.17592592592592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D1F49C6-17C9-4E9F-B12A-8FE23C42F926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579872685185186"/>
                      <c:h val="4.496446759259259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36F-40F1-8A84-0E8400747281}"/>
                </c:ext>
              </c:extLst>
            </c:dLbl>
            <c:dLbl>
              <c:idx val="6"/>
              <c:layout>
                <c:manualLayout>
                  <c:x val="2.5456076388888887E-2"/>
                  <c:y val="3.594594907407407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C1315E6-4CE2-456E-88F9-1B69A212E4E9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199062499999993"/>
                      <c:h val="4.000821759259259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536F-40F1-8A84-0E8400747281}"/>
                </c:ext>
              </c:extLst>
            </c:dLbl>
            <c:dLbl>
              <c:idx val="7"/>
              <c:layout>
                <c:manualLayout>
                  <c:x val="1.7037557870370357E-2"/>
                  <c:y val="1.857442129629629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F817263-E0C3-4EFE-A3EC-C2AF36F47B29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098171296296292"/>
                      <c:h val="4.349456018518518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36F-40F1-8A84-0E8400747281}"/>
                </c:ext>
              </c:extLst>
            </c:dLbl>
            <c:dLbl>
              <c:idx val="8"/>
              <c:layout>
                <c:manualLayout>
                  <c:x val="4.6961305765993264E-2"/>
                  <c:y val="8.18390677609427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87649E0-0DFC-4DE2-B8AB-82164C6BDBE9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8364861111111115"/>
                      <c:h val="4.000821759259259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536F-40F1-8A84-0E8400747281}"/>
                </c:ext>
              </c:extLst>
            </c:dLbl>
            <c:dLbl>
              <c:idx val="9"/>
              <c:layout>
                <c:manualLayout>
                  <c:x val="-1.600167324583232E-3"/>
                  <c:y val="-2.611915501962734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36F-40F1-8A84-0E8400747281}"/>
                </c:ext>
              </c:extLst>
            </c:dLbl>
            <c:dLbl>
              <c:idx val="10"/>
              <c:layout>
                <c:manualLayout>
                  <c:x val="0"/>
                  <c:y val="-1.795691907599381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36F-40F1-8A84-0E8400747281}"/>
                </c:ext>
              </c:extLst>
            </c:dLbl>
            <c:dLbl>
              <c:idx val="11"/>
              <c:layout>
                <c:manualLayout>
                  <c:x val="6.1222222222221687E-3"/>
                  <c:y val="1.257905092592581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2008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36F-40F1-8A84-0E8400747281}"/>
                </c:ext>
              </c:extLst>
            </c:dLbl>
            <c:dLbl>
              <c:idx val="12"/>
              <c:layout>
                <c:manualLayout>
                  <c:x val="-4.800462962962963E-3"/>
                  <c:y val="3.705868055555555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2005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36F-40F1-8A84-0E8400747281}"/>
                </c:ext>
              </c:extLst>
            </c:dLbl>
            <c:dLbl>
              <c:idx val="13"/>
              <c:layout>
                <c:manualLayout>
                  <c:x val="-6.5744949494949384E-2"/>
                  <c:y val="-3.527777777777777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36F-40F1-8A84-0E84007472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2800" b="0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'BA(%) 03-20second edge 1-25 Eng'!$B$9:$O$9</c:f>
              <c:numCache>
                <c:formatCode>General</c:formatCode>
                <c:ptCount val="14"/>
                <c:pt idx="0">
                  <c:v>-0.67912580219779572</c:v>
                </c:pt>
                <c:pt idx="1">
                  <c:v>-0.80465695594095654</c:v>
                </c:pt>
                <c:pt idx="2">
                  <c:v>-0.97771228774225782</c:v>
                </c:pt>
                <c:pt idx="3">
                  <c:v>-0.90539805765587467</c:v>
                </c:pt>
                <c:pt idx="4">
                  <c:v>0.99982884389080273</c:v>
                </c:pt>
                <c:pt idx="5">
                  <c:v>-0.97623631339744588</c:v>
                </c:pt>
                <c:pt idx="6">
                  <c:v>-0.99073362264948839</c:v>
                </c:pt>
                <c:pt idx="7">
                  <c:v>-0.90431604441704805</c:v>
                </c:pt>
                <c:pt idx="8">
                  <c:v>-0.91001224097196853</c:v>
                </c:pt>
                <c:pt idx="9">
                  <c:v>-0.16508990000000001</c:v>
                </c:pt>
                <c:pt idx="10">
                  <c:v>-0.16896559999999999</c:v>
                </c:pt>
                <c:pt idx="11">
                  <c:v>-0.17376</c:v>
                </c:pt>
                <c:pt idx="12">
                  <c:v>-0.1806731</c:v>
                </c:pt>
                <c:pt idx="13">
                  <c:v>0.68848860000000001</c:v>
                </c:pt>
              </c:numCache>
            </c:numRef>
          </c:xVal>
          <c:yVal>
            <c:numRef>
              <c:f>'BA(%) 03-20second edge 1-25 Eng'!$B$10:$O$10</c:f>
              <c:numCache>
                <c:formatCode>General</c:formatCode>
                <c:ptCount val="14"/>
                <c:pt idx="0">
                  <c:v>0.65364780766342112</c:v>
                </c:pt>
                <c:pt idx="1">
                  <c:v>0.5571280471490998</c:v>
                </c:pt>
                <c:pt idx="2">
                  <c:v>-0.20870886156806739</c:v>
                </c:pt>
                <c:pt idx="3">
                  <c:v>0.35157287200016507</c:v>
                </c:pt>
                <c:pt idx="4">
                  <c:v>-1.8218134948101209E-2</c:v>
                </c:pt>
                <c:pt idx="5">
                  <c:v>0.20559294857629867</c:v>
                </c:pt>
                <c:pt idx="6">
                  <c:v>-0.12905328450579182</c:v>
                </c:pt>
                <c:pt idx="7">
                  <c:v>-0.38204060192674094</c:v>
                </c:pt>
                <c:pt idx="8">
                  <c:v>-0.40329403723478086</c:v>
                </c:pt>
                <c:pt idx="9">
                  <c:v>9.0994802E-2</c:v>
                </c:pt>
                <c:pt idx="10">
                  <c:v>2.4719306E-2</c:v>
                </c:pt>
                <c:pt idx="11">
                  <c:v>-5.0612569000000003E-2</c:v>
                </c:pt>
                <c:pt idx="12">
                  <c:v>-6.3539683E-2</c:v>
                </c:pt>
                <c:pt idx="13">
                  <c:v>-1.561857E-3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'BA(%) 03-20second edge 1-25 Eng'!$B$8:$O$8</c15:f>
                <c15:dlblRangeCache>
                  <c:ptCount val="14"/>
                  <c:pt idx="0">
                    <c:v>Quercus variabilis</c:v>
                  </c:pt>
                  <c:pt idx="1">
                    <c:v>Quercus glauca</c:v>
                  </c:pt>
                  <c:pt idx="2">
                    <c:v>Quercus phillyraeoides</c:v>
                  </c:pt>
                  <c:pt idx="3">
                    <c:v>Cerasus leveilleana</c:v>
                  </c:pt>
                  <c:pt idx="4">
                    <c:v>Catanopsis cuspidata</c:v>
                  </c:pt>
                  <c:pt idx="5">
                    <c:v>Quercus serrata</c:v>
                  </c:pt>
                  <c:pt idx="6">
                    <c:v>Ilex pedunculosa</c:v>
                  </c:pt>
                  <c:pt idx="7">
                    <c:v>Lyonia ovalifolia</c:v>
                  </c:pt>
                  <c:pt idx="8">
                    <c:v>Clethra barbinervis</c:v>
                  </c:pt>
                  <c:pt idx="9">
                    <c:v>2020DS</c:v>
                  </c:pt>
                  <c:pt idx="10">
                    <c:v>2014DS</c:v>
                  </c:pt>
                  <c:pt idx="11">
                    <c:v>2008DS</c:v>
                  </c:pt>
                  <c:pt idx="12">
                    <c:v>2005DS</c:v>
                  </c:pt>
                  <c:pt idx="13">
                    <c:v>2020DL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E-536F-40F1-8A84-0E8400747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124864"/>
        <c:axId val="143125424"/>
      </c:scatterChart>
      <c:valAx>
        <c:axId val="143124864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125424"/>
        <c:crosses val="autoZero"/>
        <c:crossBetween val="midCat"/>
        <c:majorUnit val="0.5"/>
      </c:valAx>
      <c:valAx>
        <c:axId val="143125424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124864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F4FC-4476-9133-67FD7EA5F5A6}"/>
              </c:ext>
            </c:extLst>
          </c:dPt>
          <c:dPt>
            <c:idx val="1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F4FC-4476-9133-67FD7EA5F5A6}"/>
              </c:ext>
            </c:extLst>
          </c:dPt>
          <c:dPt>
            <c:idx val="2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F4FC-4476-9133-67FD7EA5F5A6}"/>
              </c:ext>
            </c:extLst>
          </c:dPt>
          <c:dPt>
            <c:idx val="3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F4FC-4476-9133-67FD7EA5F5A6}"/>
              </c:ext>
            </c:extLst>
          </c:dPt>
          <c:dPt>
            <c:idx val="4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F4FC-4476-9133-67FD7EA5F5A6}"/>
              </c:ext>
            </c:extLst>
          </c:dPt>
          <c:dPt>
            <c:idx val="5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F4FC-4476-9133-67FD7EA5F5A6}"/>
              </c:ext>
            </c:extLst>
          </c:dPt>
          <c:dPt>
            <c:idx val="6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F4FC-4476-9133-67FD7EA5F5A6}"/>
              </c:ext>
            </c:extLst>
          </c:dPt>
          <c:dPt>
            <c:idx val="7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F4FC-4476-9133-67FD7EA5F5A6}"/>
              </c:ext>
            </c:extLst>
          </c:dPt>
          <c:dPt>
            <c:idx val="8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F4FC-4476-9133-67FD7EA5F5A6}"/>
              </c:ext>
            </c:extLst>
          </c:dPt>
          <c:dPt>
            <c:idx val="9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F4FC-4476-9133-67FD7EA5F5A6}"/>
              </c:ext>
            </c:extLst>
          </c:dPt>
          <c:dPt>
            <c:idx val="10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F4FC-4476-9133-67FD7EA5F5A6}"/>
              </c:ext>
            </c:extLst>
          </c:dPt>
          <c:dPt>
            <c:idx val="11"/>
            <c:marker>
              <c:symbol val="triangle"/>
              <c:size val="1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F4FC-4476-9133-67FD7EA5F5A6}"/>
              </c:ext>
            </c:extLst>
          </c:dPt>
          <c:dPt>
            <c:idx val="12"/>
            <c:marker>
              <c:symbol val="square"/>
              <c:size val="15"/>
              <c:spPr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F4FC-4476-9133-67FD7EA5F5A6}"/>
              </c:ext>
            </c:extLst>
          </c:dPt>
          <c:dPt>
            <c:idx val="13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F4FC-4476-9133-67FD7EA5F5A6}"/>
              </c:ext>
            </c:extLst>
          </c:dPt>
          <c:dPt>
            <c:idx val="14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F4FC-4476-9133-67FD7EA5F5A6}"/>
              </c:ext>
            </c:extLst>
          </c:dPt>
          <c:dPt>
            <c:idx val="15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F4FC-4476-9133-67FD7EA5F5A6}"/>
              </c:ext>
            </c:extLst>
          </c:dPt>
          <c:dPt>
            <c:idx val="16"/>
            <c:marker>
              <c:symbol val="circle"/>
              <c:size val="20"/>
              <c:spPr>
                <a:solidFill>
                  <a:schemeClr val="accent4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F4FC-4476-9133-67FD7EA5F5A6}"/>
              </c:ext>
            </c:extLst>
          </c:dPt>
          <c:dPt>
            <c:idx val="17"/>
            <c:marker>
              <c:symbol val="circle"/>
              <c:size val="20"/>
              <c:spPr>
                <a:solidFill>
                  <a:schemeClr val="accent6">
                    <a:lumMod val="50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F4FC-4476-9133-67FD7EA5F5A6}"/>
              </c:ext>
            </c:extLst>
          </c:dPt>
          <c:dLbls>
            <c:dLbl>
              <c:idx val="0"/>
              <c:layout>
                <c:manualLayout>
                  <c:x val="-3.7983796296296293E-2"/>
                  <c:y val="0.1481934027777776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9FE8447-A53B-4E2D-BF0B-3EC6B0ADB99F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367094907407407"/>
                      <c:h val="4.141932870370370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F4FC-4476-9133-67FD7EA5F5A6}"/>
                </c:ext>
              </c:extLst>
            </c:dLbl>
            <c:dLbl>
              <c:idx val="1"/>
              <c:layout>
                <c:manualLayout>
                  <c:x val="-8.2180555555555548E-3"/>
                  <c:y val="-1.028923611111111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0BC1BFD-33B0-4A01-9BEB-164CAC0A19C0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782002314814816"/>
                      <c:h val="5.585115740740740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F4FC-4476-9133-67FD7EA5F5A6}"/>
                </c:ext>
              </c:extLst>
            </c:dLbl>
            <c:dLbl>
              <c:idx val="2"/>
              <c:layout>
                <c:manualLayout>
                  <c:x val="7.3629003577441066E-2"/>
                  <c:y val="6.65467908249158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A189AAE-21D5-40C5-B5DD-B8B089D826EF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1241053240740733"/>
                      <c:h val="5.585115740740740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F4FC-4476-9133-67FD7EA5F5A6}"/>
                </c:ext>
              </c:extLst>
            </c:dLbl>
            <c:dLbl>
              <c:idx val="3"/>
              <c:layout>
                <c:manualLayout>
                  <c:x val="-8.2849537037037041E-3"/>
                  <c:y val="1.469907407407407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ADB1E51-3C33-453F-9BAA-5B12354DF82F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386041666666667"/>
                      <c:h val="4.78334490740740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F4FC-4476-9133-67FD7EA5F5A6}"/>
                </c:ext>
              </c:extLst>
            </c:dLbl>
            <c:dLbl>
              <c:idx val="4"/>
              <c:layout>
                <c:manualLayout>
                  <c:x val="-8.4653240740740737E-2"/>
                  <c:y val="6.574484953703703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dirty="0" err="1"/>
                      <a:t>Castanopsis</a:t>
                    </a:r>
                    <a:r>
                      <a:rPr lang="en-US" altLang="ja-JP" baseline="0" dirty="0"/>
                      <a:t> </a:t>
                    </a:r>
                  </a:p>
                  <a:p>
                    <a:pPr>
                      <a:defRPr lang="ja-JP" sz="2800" i="1"/>
                    </a:pPr>
                    <a:r>
                      <a:rPr lang="en-US" altLang="ja-JP" baseline="0" dirty="0" err="1"/>
                      <a:t>cuspidata</a:t>
                    </a:r>
                    <a:endParaRPr lang="en-US" altLang="ja-JP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5767361111111"/>
                      <c:h val="0.1074314814814814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F4FC-4476-9133-67FD7EA5F5A6}"/>
                </c:ext>
              </c:extLst>
            </c:dLbl>
            <c:dLbl>
              <c:idx val="5"/>
              <c:layout>
                <c:manualLayout>
                  <c:x val="-6.0131944444444443E-3"/>
                  <c:y val="5.131319444444444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7707A30-4B92-4B8C-9722-B057CA99A86E}" type="CELLRANGE">
                      <a:rPr lang="en-US" altLang="ja-JP"/>
                      <a:pPr>
                        <a:defRPr lang="ja-JP" sz="2800" i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911886574074073"/>
                      <c:h val="5.585115740740740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F4FC-4476-9133-67FD7EA5F5A6}"/>
                </c:ext>
              </c:extLst>
            </c:dLbl>
            <c:dLbl>
              <c:idx val="6"/>
              <c:layout>
                <c:manualLayout>
                  <c:x val="-0.12340532407407408"/>
                  <c:y val="3.76831018518518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F55F74-9B0F-40F6-8CE8-12B069C08D1F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585370370370369"/>
                      <c:h val="4.78334490740740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F4FC-4476-9133-67FD7EA5F5A6}"/>
                </c:ext>
              </c:extLst>
            </c:dLbl>
            <c:dLbl>
              <c:idx val="7"/>
              <c:layout>
                <c:manualLayout>
                  <c:x val="2.7393807870370369E-2"/>
                  <c:y val="-4.650248842592592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D46306E-83C1-4A95-B3BF-CC08B9748BDF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200416666666664"/>
                      <c:h val="4.943703703703702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F4FC-4476-9133-67FD7EA5F5A6}"/>
                </c:ext>
              </c:extLst>
            </c:dLbl>
            <c:dLbl>
              <c:idx val="8"/>
              <c:layout>
                <c:manualLayout>
                  <c:x val="9.4875752314814821E-2"/>
                  <c:y val="0.109441261574074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064031C-5566-4874-B311-11B464D5D4B1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786064814814811"/>
                      <c:h val="4.943703703703702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F4FC-4476-9133-67FD7EA5F5A6}"/>
                </c:ext>
              </c:extLst>
            </c:dLbl>
            <c:dLbl>
              <c:idx val="9"/>
              <c:layout>
                <c:manualLayout>
                  <c:x val="4.3495891203703702E-2"/>
                  <c:y val="4.663611111111111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8C7345A-50A0-4021-9E0F-085B65CB0E24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988344907407404"/>
                      <c:h val="5.104050925925925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F4FC-4476-9133-67FD7EA5F5A6}"/>
                </c:ext>
              </c:extLst>
            </c:dLbl>
            <c:dLbl>
              <c:idx val="10"/>
              <c:layout>
                <c:manualLayout>
                  <c:x val="1.3696874999999987E-2"/>
                  <c:y val="-8.939710648148148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F552950-3BCF-4559-A9F3-D8AA9396C99A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977106481481482"/>
                      <c:h val="4.903611111111111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F4FC-4476-9133-67FD7EA5F5A6}"/>
                </c:ext>
              </c:extLst>
            </c:dLbl>
            <c:dLbl>
              <c:idx val="11"/>
              <c:layout>
                <c:manualLayout>
                  <c:x val="-0.12180173611111123"/>
                  <c:y val="-3.648043981481481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0D12C8D-2290-4327-892B-D7E852288F45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033831018518516"/>
                      <c:h val="4.78334490740740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F4FC-4476-9133-67FD7EA5F5A6}"/>
                </c:ext>
              </c:extLst>
            </c:dLbl>
            <c:dLbl>
              <c:idx val="12"/>
              <c:layout>
                <c:manualLayout>
                  <c:x val="1.656987584175082E-2"/>
                  <c:y val="4.810606060605997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2800" b="0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D393795-E1CA-40AD-B924-E3345D3FACB8}" type="CELLRANGE">
                      <a:rPr lang="en-US" altLang="ja-JP"/>
                      <a:pPr>
                        <a:defRPr lang="ja-JP" sz="2800" i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2800" b="0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100856481481479"/>
                      <c:h val="4.462638888888888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F4FC-4476-9133-67FD7EA5F5A6}"/>
                </c:ext>
              </c:extLst>
            </c:dLbl>
            <c:dLbl>
              <c:idx val="13"/>
              <c:layout>
                <c:manualLayout>
                  <c:x val="1.6035353535353535E-2"/>
                  <c:y val="-1.763888888888888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4FC-4476-9133-67FD7EA5F5A6}"/>
                </c:ext>
              </c:extLst>
            </c:dLbl>
            <c:dLbl>
              <c:idx val="14"/>
              <c:layout>
                <c:manualLayout>
                  <c:x val="1.590173611111111E-2"/>
                  <c:y val="1.33628472222222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4FC-4476-9133-67FD7EA5F5A6}"/>
                </c:ext>
              </c:extLst>
            </c:dLbl>
            <c:dLbl>
              <c:idx val="15"/>
              <c:layout>
                <c:manualLayout>
                  <c:x val="2.6458333333333278E-2"/>
                  <c:y val="1.786701388888889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2008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4FC-4476-9133-67FD7EA5F5A6}"/>
                </c:ext>
              </c:extLst>
            </c:dLbl>
            <c:dLbl>
              <c:idx val="16"/>
              <c:layout>
                <c:manualLayout>
                  <c:x val="7.7504629629629087E-3"/>
                  <c:y val="3.955381944444444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2005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4FC-4476-9133-67FD7EA5F5A6}"/>
                </c:ext>
              </c:extLst>
            </c:dLbl>
            <c:dLbl>
              <c:idx val="17"/>
              <c:layout>
                <c:manualLayout>
                  <c:x val="-2.2449494949494948E-2"/>
                  <c:y val="-3.527777777777783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ja-JP" sz="28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ja-JP" sz="2800" i="0" dirty="0"/>
                      <a:t>2020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ja-JP" sz="28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4FC-4476-9133-67FD7EA5F5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2800" b="0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'個体密度03-20second edge 1-25 Engli'!$B$9:$S$9</c:f>
              <c:numCache>
                <c:formatCode>General</c:formatCode>
                <c:ptCount val="18"/>
                <c:pt idx="0">
                  <c:v>0.98972775280913028</c:v>
                </c:pt>
                <c:pt idx="1">
                  <c:v>-0.87410252328051785</c:v>
                </c:pt>
                <c:pt idx="2">
                  <c:v>-0.98893815860272871</c:v>
                </c:pt>
                <c:pt idx="3">
                  <c:v>-0.7389936069081473</c:v>
                </c:pt>
                <c:pt idx="4">
                  <c:v>0.99380663652982226</c:v>
                </c:pt>
                <c:pt idx="5">
                  <c:v>-0.80092896199535712</c:v>
                </c:pt>
                <c:pt idx="6">
                  <c:v>0.82041680632188774</c:v>
                </c:pt>
                <c:pt idx="7">
                  <c:v>-0.99748092697110502</c:v>
                </c:pt>
                <c:pt idx="8">
                  <c:v>-0.98851898559570528</c:v>
                </c:pt>
                <c:pt idx="9">
                  <c:v>-0.9959386408049673</c:v>
                </c:pt>
                <c:pt idx="10">
                  <c:v>-0.98368132471086522</c:v>
                </c:pt>
                <c:pt idx="11">
                  <c:v>0.82272376343041176</c:v>
                </c:pt>
                <c:pt idx="12">
                  <c:v>-0.99652245654920835</c:v>
                </c:pt>
                <c:pt idx="13">
                  <c:v>-7.2149920000000006E-2</c:v>
                </c:pt>
                <c:pt idx="14">
                  <c:v>-0.11341168</c:v>
                </c:pt>
                <c:pt idx="15">
                  <c:v>-0.17064331999999999</c:v>
                </c:pt>
                <c:pt idx="16">
                  <c:v>-0.17659795</c:v>
                </c:pt>
                <c:pt idx="17">
                  <c:v>0.53280287999999998</c:v>
                </c:pt>
              </c:numCache>
            </c:numRef>
          </c:xVal>
          <c:yVal>
            <c:numRef>
              <c:f>'個体密度03-20second edge 1-25 Engli'!$B$10:$S$10</c:f>
              <c:numCache>
                <c:formatCode>General</c:formatCode>
                <c:ptCount val="18"/>
                <c:pt idx="0">
                  <c:v>-0.13996409294058021</c:v>
                </c:pt>
                <c:pt idx="1">
                  <c:v>0.46101202199985764</c:v>
                </c:pt>
                <c:pt idx="2">
                  <c:v>-0.1459719844429026</c:v>
                </c:pt>
                <c:pt idx="3">
                  <c:v>0.66932253600789915</c:v>
                </c:pt>
                <c:pt idx="4">
                  <c:v>-0.10159832173813414</c:v>
                </c:pt>
                <c:pt idx="5">
                  <c:v>-0.54647980589600698</c:v>
                </c:pt>
                <c:pt idx="6">
                  <c:v>0.55203154105729113</c:v>
                </c:pt>
                <c:pt idx="7">
                  <c:v>7.0607466981792544E-2</c:v>
                </c:pt>
                <c:pt idx="8">
                  <c:v>-0.14781291596467425</c:v>
                </c:pt>
                <c:pt idx="9">
                  <c:v>-7.7974119717316548E-2</c:v>
                </c:pt>
                <c:pt idx="10">
                  <c:v>0.13983150038748149</c:v>
                </c:pt>
                <c:pt idx="11">
                  <c:v>0.56806438160738759</c:v>
                </c:pt>
                <c:pt idx="12">
                  <c:v>4.8199474972504999E-2</c:v>
                </c:pt>
                <c:pt idx="13">
                  <c:v>6.7720219999999998E-2</c:v>
                </c:pt>
                <c:pt idx="14">
                  <c:v>4.4396579999999998E-2</c:v>
                </c:pt>
                <c:pt idx="15">
                  <c:v>-3.9294290000000003E-2</c:v>
                </c:pt>
                <c:pt idx="16">
                  <c:v>-5.9227200000000001E-2</c:v>
                </c:pt>
                <c:pt idx="17">
                  <c:v>-1.3595299999999999E-2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'個体密度03-20second edge 1-25 Engli'!$B$8:$S$8</c15:f>
                <c15:dlblRangeCache>
                  <c:ptCount val="18"/>
                  <c:pt idx="0">
                    <c:v>Aucuba japonica</c:v>
                  </c:pt>
                  <c:pt idx="1">
                    <c:v>Quercus glauca</c:v>
                  </c:pt>
                  <c:pt idx="2">
                    <c:v>Quercus phillyraeoides</c:v>
                  </c:pt>
                  <c:pt idx="3">
                    <c:v>Photinia glabra</c:v>
                  </c:pt>
                  <c:pt idx="4">
                    <c:v>Catanopsis cuspidata</c:v>
                  </c:pt>
                  <c:pt idx="5">
                    <c:v>Rhododendron farrerae</c:v>
                  </c:pt>
                  <c:pt idx="6">
                    <c:v>Cleyera japonica</c:v>
                  </c:pt>
                  <c:pt idx="7">
                    <c:v>Ilex pedunculosa</c:v>
                  </c:pt>
                  <c:pt idx="8">
                    <c:v>Evodiopanax innovans</c:v>
                  </c:pt>
                  <c:pt idx="9">
                    <c:v>Lyonia ovalifolia</c:v>
                  </c:pt>
                  <c:pt idx="10">
                    <c:v>Eurya japonica</c:v>
                  </c:pt>
                  <c:pt idx="11">
                    <c:v>Camellia japonica</c:v>
                  </c:pt>
                  <c:pt idx="12">
                    <c:v>Clethra barbinervis</c:v>
                  </c:pt>
                  <c:pt idx="13">
                    <c:v>2020DS</c:v>
                  </c:pt>
                  <c:pt idx="14">
                    <c:v>2014DS</c:v>
                  </c:pt>
                  <c:pt idx="15">
                    <c:v>2008DS</c:v>
                  </c:pt>
                  <c:pt idx="16">
                    <c:v>2005DS</c:v>
                  </c:pt>
                  <c:pt idx="17">
                    <c:v>2020DL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2-F4FC-4476-9133-67FD7EA5F5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069696"/>
        <c:axId val="199070256"/>
      </c:scatterChart>
      <c:valAx>
        <c:axId val="199069696"/>
        <c:scaling>
          <c:orientation val="minMax"/>
          <c:max val="1"/>
          <c:min val="-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70256"/>
        <c:crosses val="autoZero"/>
        <c:crossBetween val="midCat"/>
        <c:majorUnit val="0.5"/>
      </c:valAx>
      <c:valAx>
        <c:axId val="199070256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69696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0.02969</cdr:x>
      <cdr:y>0.02124</cdr:y>
    </cdr:from>
    <cdr:to>
      <cdr:x>0.36113</cdr:x>
      <cdr:y>0.09452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20D047F5-CD37-4686-91F3-3332ACEF0AC1}"/>
            </a:ext>
          </a:extLst>
        </cdr:cNvPr>
        <cdr:cNvSpPr txBox="1"/>
      </cdr:nvSpPr>
      <cdr:spPr>
        <a:xfrm xmlns:a="http://schemas.openxmlformats.org/drawingml/2006/main">
          <a:off x="235145" y="168196"/>
          <a:ext cx="2625005" cy="580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4000" dirty="0"/>
            <a:t>Basal Area</a:t>
          </a:r>
          <a:endParaRPr lang="ja-JP" altLang="en-US" sz="4000" dirty="0"/>
        </a:p>
      </cdr:txBody>
    </cdr:sp>
  </cdr:relSizeAnchor>
  <cdr:relSizeAnchor xmlns:cdr="http://schemas.openxmlformats.org/drawingml/2006/chartDrawing">
    <cdr:from>
      <cdr:x>0.34954</cdr:x>
      <cdr:y>0.42974</cdr:y>
    </cdr:from>
    <cdr:to>
      <cdr:x>0.39528</cdr:x>
      <cdr:y>0.54629</cdr:y>
    </cdr:to>
    <cdr:sp macro="" textlink="">
      <cdr:nvSpPr>
        <cdr:cNvPr id="3" name="矢印: 右 2">
          <a:extLst xmlns:a="http://schemas.openxmlformats.org/drawingml/2006/main">
            <a:ext uri="{FF2B5EF4-FFF2-40B4-BE49-F238E27FC236}">
              <a16:creationId xmlns:a16="http://schemas.microsoft.com/office/drawing/2014/main" id="{D6F0EE45-942B-4843-B820-7E60CDB63193}"/>
            </a:ext>
          </a:extLst>
        </cdr:cNvPr>
        <cdr:cNvSpPr/>
      </cdr:nvSpPr>
      <cdr:spPr>
        <a:xfrm xmlns:a="http://schemas.openxmlformats.org/drawingml/2006/main" rot="16969909">
          <a:off x="2487949" y="3683964"/>
          <a:ext cx="923050" cy="36222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kumimoji="1" lang="ja-JP" alt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0.03898</cdr:x>
      <cdr:y>0.02268</cdr:y>
    </cdr:from>
    <cdr:to>
      <cdr:x>0.37041</cdr:x>
      <cdr:y>0.09596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036AF999-8222-4867-8880-88E7B726CBC0}"/>
            </a:ext>
          </a:extLst>
        </cdr:cNvPr>
        <cdr:cNvSpPr txBox="1"/>
      </cdr:nvSpPr>
      <cdr:spPr>
        <a:xfrm xmlns:a="http://schemas.openxmlformats.org/drawingml/2006/main">
          <a:off x="308683" y="179613"/>
          <a:ext cx="2624976" cy="580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4000" dirty="0"/>
            <a:t>Abundance</a:t>
          </a:r>
          <a:endParaRPr lang="ja-JP" altLang="en-US" sz="4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17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02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13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7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71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20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20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40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7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ja-JP" altLang="en-US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322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3DB79-62EF-4283-BBB2-3DE441B56100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207D1-016E-404B-B7B2-E7524C9D4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99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kumimoji="1"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kumimoji="1"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kumimoji="1"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8DC5E9-97FE-4AF1-9BF0-3FD256A256DC}"/>
              </a:ext>
            </a:extLst>
          </p:cNvPr>
          <p:cNvGrpSpPr/>
          <p:nvPr/>
        </p:nvGrpSpPr>
        <p:grpSpPr>
          <a:xfrm>
            <a:off x="18074831" y="5800454"/>
            <a:ext cx="14105649" cy="17716299"/>
            <a:chOff x="16640022" y="6116728"/>
            <a:chExt cx="14105649" cy="18557007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F1B8A47-B3A2-49DA-B719-37286294D8DC}"/>
                </a:ext>
              </a:extLst>
            </p:cNvPr>
            <p:cNvSpPr/>
            <p:nvPr/>
          </p:nvSpPr>
          <p:spPr>
            <a:xfrm>
              <a:off x="16640023" y="6116728"/>
              <a:ext cx="14105648" cy="18557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450EFD1-043D-48D3-8F2A-6BB068A3F5D0}"/>
                </a:ext>
              </a:extLst>
            </p:cNvPr>
            <p:cNvSpPr txBox="1"/>
            <p:nvPr/>
          </p:nvSpPr>
          <p:spPr>
            <a:xfrm>
              <a:off x="16640022" y="6116730"/>
              <a:ext cx="2486357" cy="175432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Study</a:t>
              </a:r>
            </a:p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site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A3CA7B06-F722-492A-9986-D7EBD3CB9CF6}"/>
              </a:ext>
            </a:extLst>
          </p:cNvPr>
          <p:cNvGrpSpPr/>
          <p:nvPr/>
        </p:nvGrpSpPr>
        <p:grpSpPr>
          <a:xfrm>
            <a:off x="160263" y="5800454"/>
            <a:ext cx="17712000" cy="4880540"/>
            <a:chOff x="218809" y="4717834"/>
            <a:chExt cx="21791354" cy="4880540"/>
          </a:xfrm>
        </p:grpSpPr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FC14ED58-8972-4390-8935-93654FEFEC49}"/>
                </a:ext>
              </a:extLst>
            </p:cNvPr>
            <p:cNvSpPr/>
            <p:nvPr/>
          </p:nvSpPr>
          <p:spPr>
            <a:xfrm>
              <a:off x="218809" y="4717835"/>
              <a:ext cx="21791354" cy="4880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EA1F8D02-223A-4773-8EF0-0DEDF5FB1210}"/>
                </a:ext>
              </a:extLst>
            </p:cNvPr>
            <p:cNvSpPr txBox="1"/>
            <p:nvPr/>
          </p:nvSpPr>
          <p:spPr>
            <a:xfrm>
              <a:off x="218809" y="4717834"/>
              <a:ext cx="4988420" cy="9233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Introduction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61E0925C-D310-44A9-B4B2-04356AFC88C2}"/>
              </a:ext>
            </a:extLst>
          </p:cNvPr>
          <p:cNvGrpSpPr/>
          <p:nvPr/>
        </p:nvGrpSpPr>
        <p:grpSpPr>
          <a:xfrm>
            <a:off x="160263" y="10984759"/>
            <a:ext cx="17712000" cy="5342121"/>
            <a:chOff x="218808" y="12442641"/>
            <a:chExt cx="17712000" cy="5342121"/>
          </a:xfrm>
        </p:grpSpPr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A09A4A85-6B35-46C2-B18C-C1DB57EB1069}"/>
                </a:ext>
              </a:extLst>
            </p:cNvPr>
            <p:cNvSpPr/>
            <p:nvPr/>
          </p:nvSpPr>
          <p:spPr>
            <a:xfrm>
              <a:off x="218808" y="12442642"/>
              <a:ext cx="17712000" cy="534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/>
                <a:t>…………………………………………..</a:t>
              </a:r>
              <a:endParaRPr kumimoji="1" lang="ja-JP" altLang="en-US" sz="1600" dirty="0"/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907E83C2-79E7-4E11-BA9D-7D1BC3BA4494}"/>
                </a:ext>
              </a:extLst>
            </p:cNvPr>
            <p:cNvSpPr txBox="1"/>
            <p:nvPr/>
          </p:nvSpPr>
          <p:spPr>
            <a:xfrm>
              <a:off x="218808" y="12442641"/>
              <a:ext cx="2967907" cy="9233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Methods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FFFBC7F-9D0A-49C3-B4B0-8B75CB53D292}"/>
              </a:ext>
            </a:extLst>
          </p:cNvPr>
          <p:cNvGrpSpPr/>
          <p:nvPr/>
        </p:nvGrpSpPr>
        <p:grpSpPr>
          <a:xfrm>
            <a:off x="127222" y="16658248"/>
            <a:ext cx="17761556" cy="26253251"/>
            <a:chOff x="167245" y="16649658"/>
            <a:chExt cx="17761556" cy="26253251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AAE25C8-DC34-4EB0-97D0-215667E03EFB}"/>
                </a:ext>
              </a:extLst>
            </p:cNvPr>
            <p:cNvSpPr/>
            <p:nvPr/>
          </p:nvSpPr>
          <p:spPr>
            <a:xfrm>
              <a:off x="216801" y="16649658"/>
              <a:ext cx="17712000" cy="2625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4888689-B49E-462E-B469-83CF56CDF448}"/>
                </a:ext>
              </a:extLst>
            </p:cNvPr>
            <p:cNvSpPr txBox="1"/>
            <p:nvPr/>
          </p:nvSpPr>
          <p:spPr>
            <a:xfrm>
              <a:off x="167245" y="16649658"/>
              <a:ext cx="6195065" cy="9233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Result &amp; Discussion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E506A5B-9A5B-47CE-B05B-D383D7AFB9C7}"/>
              </a:ext>
            </a:extLst>
          </p:cNvPr>
          <p:cNvGrpSpPr/>
          <p:nvPr/>
        </p:nvGrpSpPr>
        <p:grpSpPr>
          <a:xfrm>
            <a:off x="18110519" y="23798185"/>
            <a:ext cx="14069959" cy="9084439"/>
            <a:chOff x="-1182921" y="21464125"/>
            <a:chExt cx="12803042" cy="14626492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8A5D58C9-7803-4299-83E6-063291E6DF7E}"/>
                </a:ext>
              </a:extLst>
            </p:cNvPr>
            <p:cNvSpPr/>
            <p:nvPr/>
          </p:nvSpPr>
          <p:spPr>
            <a:xfrm>
              <a:off x="-1182921" y="21464125"/>
              <a:ext cx="12803042" cy="146264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6DF09B80-DBA8-4493-B1A2-C7CA89C3AB8A}"/>
                </a:ext>
              </a:extLst>
            </p:cNvPr>
            <p:cNvSpPr txBox="1"/>
            <p:nvPr/>
          </p:nvSpPr>
          <p:spPr>
            <a:xfrm>
              <a:off x="-1182921" y="21464125"/>
              <a:ext cx="3419535" cy="1489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Conclusion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6EBEBD7-1201-4FAA-B6F1-DFD95F153F17}"/>
              </a:ext>
            </a:extLst>
          </p:cNvPr>
          <p:cNvGrpSpPr/>
          <p:nvPr/>
        </p:nvGrpSpPr>
        <p:grpSpPr>
          <a:xfrm>
            <a:off x="20975212" y="5907043"/>
            <a:ext cx="9553038" cy="8013985"/>
            <a:chOff x="27988309" y="7660492"/>
            <a:chExt cx="9553038" cy="8013985"/>
          </a:xfrm>
        </p:grpSpPr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ADD6E0B3-0A11-4B26-AFBD-2248A5C92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8309" y="7660492"/>
              <a:ext cx="9553038" cy="7964375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DC976626-4379-40ED-B18A-E815312DF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35623302" y="14332329"/>
              <a:ext cx="1918045" cy="1342148"/>
            </a:xfrm>
            <a:prstGeom prst="rect">
              <a:avLst/>
            </a:prstGeom>
          </p:spPr>
        </p:pic>
        <p:sp>
          <p:nvSpPr>
            <p:cNvPr id="22" name="円/楕円 9">
              <a:extLst>
                <a:ext uri="{FF2B5EF4-FFF2-40B4-BE49-F238E27FC236}">
                  <a16:creationId xmlns:a16="http://schemas.microsoft.com/office/drawing/2014/main" id="{95D49BD9-D80F-476D-8C1F-56D0651CEE28}"/>
                </a:ext>
              </a:extLst>
            </p:cNvPr>
            <p:cNvSpPr/>
            <p:nvPr/>
          </p:nvSpPr>
          <p:spPr>
            <a:xfrm rot="20569600">
              <a:off x="32176852" y="9310680"/>
              <a:ext cx="2304000" cy="5525652"/>
            </a:xfrm>
            <a:prstGeom prst="ellipse">
              <a:avLst/>
            </a:prstGeom>
            <a:noFill/>
            <a:ln w="88900">
              <a:solidFill>
                <a:srgbClr val="92D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線吹き出し 1 (枠付き) 20">
              <a:extLst>
                <a:ext uri="{FF2B5EF4-FFF2-40B4-BE49-F238E27FC236}">
                  <a16:creationId xmlns:a16="http://schemas.microsoft.com/office/drawing/2014/main" id="{95100101-D5E8-47AD-944B-EC65AB064B05}"/>
                </a:ext>
              </a:extLst>
            </p:cNvPr>
            <p:cNvSpPr/>
            <p:nvPr/>
          </p:nvSpPr>
          <p:spPr>
            <a:xfrm>
              <a:off x="33286207" y="8020941"/>
              <a:ext cx="3625661" cy="1440000"/>
            </a:xfrm>
            <a:prstGeom prst="borderCallout1">
              <a:avLst>
                <a:gd name="adj1" fmla="val 109771"/>
                <a:gd name="adj2" fmla="val 44984"/>
                <a:gd name="adj3" fmla="val 196017"/>
                <a:gd name="adj4" fmla="val 2248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4400" b="1" dirty="0" err="1">
                  <a:solidFill>
                    <a:schemeClr val="tx1"/>
                  </a:solidFill>
                </a:rPr>
                <a:t>lucidophyllous</a:t>
              </a:r>
              <a:r>
                <a:rPr lang="en-US" altLang="ja-JP" sz="4400" b="1" dirty="0">
                  <a:solidFill>
                    <a:schemeClr val="tx1"/>
                  </a:solidFill>
                </a:rPr>
                <a:t> forest</a:t>
              </a:r>
              <a:endParaRPr lang="ja-JP" sz="4400" b="1" kern="100" dirty="0">
                <a:solidFill>
                  <a:schemeClr val="tx1"/>
                </a:solidFill>
                <a:effectLst/>
                <a:latin typeface="Yu Gothic Medium" panose="020B0500000000000000" pitchFamily="50" charset="-128"/>
                <a:ea typeface="Yu Gothic Medium" panose="020B05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線吹き出し 1 (枠付き) 21">
              <a:extLst>
                <a:ext uri="{FF2B5EF4-FFF2-40B4-BE49-F238E27FC236}">
                  <a16:creationId xmlns:a16="http://schemas.microsoft.com/office/drawing/2014/main" id="{2B2BB9F5-8B65-4661-8E6E-89C91EF10B3E}"/>
                </a:ext>
              </a:extLst>
            </p:cNvPr>
            <p:cNvSpPr/>
            <p:nvPr/>
          </p:nvSpPr>
          <p:spPr>
            <a:xfrm>
              <a:off x="28346871" y="7790947"/>
              <a:ext cx="3065579" cy="1440000"/>
            </a:xfrm>
            <a:prstGeom prst="borderCallout1">
              <a:avLst>
                <a:gd name="adj1" fmla="val 114748"/>
                <a:gd name="adj2" fmla="val 43077"/>
                <a:gd name="adj3" fmla="val 237589"/>
                <a:gd name="adj4" fmla="val 46099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kumimoji="0" lang="en-US" altLang="ja-JP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rPr>
                <a:t>secondary forest</a:t>
              </a:r>
              <a:endParaRPr lang="ja-JP" sz="4400" b="1" kern="100" dirty="0">
                <a:solidFill>
                  <a:schemeClr val="tx1"/>
                </a:solidFill>
                <a:effectLst/>
                <a:latin typeface="Yu Gothic Medium" panose="020B0500000000000000" pitchFamily="50" charset="-128"/>
                <a:ea typeface="Yu Gothic Medium" panose="020B05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円/楕円 9">
              <a:extLst>
                <a:ext uri="{FF2B5EF4-FFF2-40B4-BE49-F238E27FC236}">
                  <a16:creationId xmlns:a16="http://schemas.microsoft.com/office/drawing/2014/main" id="{255529FF-F790-4597-B1F0-73528A14BB7E}"/>
                </a:ext>
              </a:extLst>
            </p:cNvPr>
            <p:cNvSpPr/>
            <p:nvPr/>
          </p:nvSpPr>
          <p:spPr>
            <a:xfrm rot="20569600">
              <a:off x="30001333" y="9964979"/>
              <a:ext cx="2285997" cy="5525652"/>
            </a:xfrm>
            <a:prstGeom prst="ellipse">
              <a:avLst/>
            </a:prstGeom>
            <a:noFill/>
            <a:ln w="88900">
              <a:solidFill>
                <a:schemeClr val="accent4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26AD3C76-B9AE-4267-B916-475A31384B52}"/>
              </a:ext>
            </a:extLst>
          </p:cNvPr>
          <p:cNvSpPr txBox="1"/>
          <p:nvPr/>
        </p:nvSpPr>
        <p:spPr>
          <a:xfrm>
            <a:off x="583473" y="6787186"/>
            <a:ext cx="1687954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ja-JP" altLang="en-US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There are several ecological issues associated with unmanaged secondary forests, or abandoned </a:t>
            </a:r>
            <a:r>
              <a:rPr lang="en-US" altLang="ja-JP" sz="4400" b="1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satoyama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, in Japan, such as decreasing species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diversity and invasions by alien species. To understand its vegetation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dynamics, we investigated changes in the species composition and stand structure of an unmanaged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secondary forest over 15 years.</a:t>
            </a:r>
            <a:endParaRPr lang="ja-JP" altLang="ja-JP" sz="4400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AD5EF03-9E54-41E5-98AB-54B5B8F32868}"/>
              </a:ext>
            </a:extLst>
          </p:cNvPr>
          <p:cNvSpPr txBox="1"/>
          <p:nvPr/>
        </p:nvSpPr>
        <p:spPr>
          <a:xfrm>
            <a:off x="583472" y="12020370"/>
            <a:ext cx="1687954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0225" indent="-530225" algn="just"/>
            <a:r>
              <a:rPr lang="ja-JP" altLang="en-US" sz="4400" dirty="0"/>
              <a:t>・</a:t>
            </a:r>
            <a:r>
              <a:rPr lang="en-US" altLang="ja-JP" sz="4400" b="1" dirty="0"/>
              <a:t>Measurements: </a:t>
            </a:r>
            <a:r>
              <a:rPr lang="en-US" altLang="ja-JP" sz="4400" dirty="0"/>
              <a:t>From 2005 to 2020, we measured species, diameter at breast height (DBH), height of all trees taller than 1.3 m. </a:t>
            </a:r>
          </a:p>
          <a:p>
            <a:pPr marL="619125" indent="-619125" algn="just"/>
            <a:r>
              <a:rPr lang="ja-JP" altLang="en-US" sz="4400" dirty="0"/>
              <a:t>・</a:t>
            </a:r>
            <a:r>
              <a:rPr lang="en-US" altLang="ja-JP" sz="4400" b="1" dirty="0"/>
              <a:t>Analysis:</a:t>
            </a:r>
            <a:r>
              <a:rPr lang="en-US" altLang="ja-JP" sz="4400" dirty="0"/>
              <a:t> To compare species composition and stand structure among the plots, we used </a:t>
            </a:r>
            <a:r>
              <a:rPr lang="en-US" altLang="ja-JP" sz="4400" dirty="0" err="1"/>
              <a:t>nMDS</a:t>
            </a:r>
            <a:r>
              <a:rPr lang="en-US" altLang="ja-JP" sz="4400" dirty="0"/>
              <a:t> (non-Metric Multidimensional Scaling) analyses based on Bray-Curtis similarity indices calculated using abundance and basal area (BA).</a:t>
            </a:r>
          </a:p>
        </p:txBody>
      </p:sp>
      <p:graphicFrame>
        <p:nvGraphicFramePr>
          <p:cNvPr id="233" name="グラフ 232">
            <a:extLst>
              <a:ext uri="{FF2B5EF4-FFF2-40B4-BE49-F238E27FC236}">
                <a16:creationId xmlns:a16="http://schemas.microsoft.com/office/drawing/2014/main" id="{E96709DB-B708-409F-9850-86522BA46C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681800"/>
              </p:ext>
            </p:extLst>
          </p:nvPr>
        </p:nvGraphicFramePr>
        <p:xfrm>
          <a:off x="9074830" y="17572988"/>
          <a:ext cx="8640000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7" name="グラフ 246">
            <a:extLst>
              <a:ext uri="{FF2B5EF4-FFF2-40B4-BE49-F238E27FC236}">
                <a16:creationId xmlns:a16="http://schemas.microsoft.com/office/drawing/2014/main" id="{615D461C-E693-4114-896E-77F610B25E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826009"/>
              </p:ext>
            </p:extLst>
          </p:nvPr>
        </p:nvGraphicFramePr>
        <p:xfrm>
          <a:off x="277380" y="17572988"/>
          <a:ext cx="8640000" cy="86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8" name="矩形 15">
            <a:extLst>
              <a:ext uri="{FF2B5EF4-FFF2-40B4-BE49-F238E27FC236}">
                <a16:creationId xmlns:a16="http://schemas.microsoft.com/office/drawing/2014/main" id="{F562F06D-D507-4E08-B4BC-A430E2ED7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380" y="26441588"/>
            <a:ext cx="17205030" cy="2491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212079" tIns="106039" rIns="212079" bIns="106039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Fig. 3 Results of </a:t>
            </a:r>
            <a:r>
              <a:rPr lang="en-US" altLang="ja-JP" sz="32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nMDS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analyses using Bray-Curtis similarity indices showing change in abundance and basal area of the secondary forest plot (</a:t>
            </a:r>
            <a:r>
              <a:rPr lang="en-US" altLang="ja-JP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●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from 2005 to 2020 in relation to those of </a:t>
            </a:r>
            <a:r>
              <a:rPr lang="en-US" altLang="ja-JP" sz="32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lucidophyllous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forest plot in 2020 (</a:t>
            </a:r>
            <a:r>
              <a:rPr lang="en-US" altLang="ja-JP" sz="4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●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). Coordinates of each species (</a:t>
            </a:r>
            <a:r>
              <a:rPr lang="en-US" altLang="ja-JP" sz="36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▲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evergreen and </a:t>
            </a:r>
            <a:r>
              <a:rPr lang="en-US" altLang="ja-JP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■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deciduous trees) reflect correlations with each axis.</a:t>
            </a:r>
          </a:p>
        </p:txBody>
      </p:sp>
      <p:sp>
        <p:nvSpPr>
          <p:cNvPr id="250" name="矩形 15">
            <a:extLst>
              <a:ext uri="{FF2B5EF4-FFF2-40B4-BE49-F238E27FC236}">
                <a16:creationId xmlns:a16="http://schemas.microsoft.com/office/drawing/2014/main" id="{E2D28479-CA17-454B-94D0-E798AB585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64959" y="13875044"/>
            <a:ext cx="13508691" cy="4523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212079" tIns="106039" rIns="212079" bIns="106039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ja-JP" sz="4000" b="1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Fig. 1: </a:t>
            </a:r>
            <a:r>
              <a:rPr lang="en-US" altLang="ja-JP" sz="4000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The study site is </a:t>
            </a:r>
            <a:r>
              <a:rPr lang="en-US" altLang="ja-JP" sz="4000" dirty="0">
                <a:latin typeface="+mn-lt"/>
              </a:rPr>
              <a:t>located within the grounds of a 1300-year-old temple, </a:t>
            </a:r>
            <a:r>
              <a:rPr lang="en-US" altLang="ja-JP" sz="4000" dirty="0" err="1">
                <a:latin typeface="+mn-lt"/>
              </a:rPr>
              <a:t>Taisanji</a:t>
            </a:r>
            <a:r>
              <a:rPr lang="en-US" altLang="ja-JP" sz="4000" dirty="0">
                <a:latin typeface="+mn-lt"/>
              </a:rPr>
              <a:t> in Hyogo Prefecture, Japan. The late-successional,</a:t>
            </a:r>
            <a:r>
              <a:rPr lang="en-US" altLang="ja-JP" sz="4000" b="1" dirty="0">
                <a:latin typeface="+mn-lt"/>
              </a:rPr>
              <a:t> </a:t>
            </a:r>
            <a:r>
              <a:rPr lang="en-US" altLang="ja-JP" sz="40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lucidophyllous</a:t>
            </a:r>
            <a:r>
              <a:rPr lang="en-US" altLang="ja-JP" sz="4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forest</a:t>
            </a:r>
            <a:r>
              <a:rPr lang="en-US" altLang="ja-JP" sz="4000" dirty="0">
                <a:latin typeface="+mn-lt"/>
              </a:rPr>
              <a:t> is protected for religious reasons and there is no evidence of stand disturbance by human impact. In contrast, the </a:t>
            </a:r>
            <a:r>
              <a:rPr lang="en-US" altLang="ja-JP" sz="4000" b="1" dirty="0">
                <a:solidFill>
                  <a:srgbClr val="FFC000"/>
                </a:solidFill>
                <a:latin typeface="+mn-lt"/>
              </a:rPr>
              <a:t>secondary forest </a:t>
            </a:r>
            <a:r>
              <a:rPr lang="en-US" altLang="ja-JP" sz="4000" dirty="0">
                <a:latin typeface="+mn-lt"/>
              </a:rPr>
              <a:t>was cut regularly to obtain fire-wood until ca. 60 years ago. Currently there is no cutting of trees. 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A497DB-B530-4493-BC4F-25680720540E}"/>
              </a:ext>
            </a:extLst>
          </p:cNvPr>
          <p:cNvSpPr txBox="1"/>
          <p:nvPr/>
        </p:nvSpPr>
        <p:spPr>
          <a:xfrm>
            <a:off x="585961" y="29641489"/>
            <a:ext cx="16658193" cy="467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0225" indent="-530225" algn="just">
              <a:lnSpc>
                <a:spcPct val="114000"/>
              </a:lnSpc>
            </a:pPr>
            <a:r>
              <a:rPr lang="ja-JP" altLang="en-US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・</a:t>
            </a:r>
            <a:r>
              <a:rPr lang="en-US" altLang="ja-JP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Over the 15-year study period, species composition of the </a:t>
            </a:r>
            <a:r>
              <a:rPr lang="en-US" altLang="ja-JP" sz="4400" b="1" kern="100" dirty="0" err="1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400" b="1" kern="100" dirty="0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 forest </a:t>
            </a:r>
            <a:r>
              <a:rPr lang="en-US" altLang="ja-JP" sz="44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was stable, while that of the </a:t>
            </a:r>
            <a:r>
              <a:rPr lang="en-US" altLang="ja-JP" sz="4400" b="1" kern="100" dirty="0">
                <a:solidFill>
                  <a:srgbClr val="FFC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secondary forest</a:t>
            </a:r>
            <a:r>
              <a:rPr lang="en-US" altLang="ja-JP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approached the </a:t>
            </a:r>
            <a:r>
              <a:rPr lang="en-US" altLang="ja-JP" sz="4400" b="1" kern="100" dirty="0" err="1">
                <a:solidFill>
                  <a:srgbClr val="00B05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400" b="1" kern="100" dirty="0">
                <a:solidFill>
                  <a:srgbClr val="00B05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forest</a:t>
            </a:r>
            <a:r>
              <a:rPr lang="en-US" altLang="ja-JP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. </a:t>
            </a:r>
            <a:endParaRPr lang="en-US" altLang="ja-JP" sz="4400" kern="1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530225" algn="just">
              <a:lnSpc>
                <a:spcPct val="114000"/>
              </a:lnSpc>
            </a:pP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This was due to decreasing abundance of shade-intolerant species, such as </a:t>
            </a:r>
            <a:r>
              <a:rPr lang="en-US" altLang="ja-JP" sz="4400" b="1" i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Rhododendron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whose abundance tends to 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decrease as succession proceeds (Morimoto and Yoshida, 2005).</a:t>
            </a: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FD3FCB5E-C129-4A13-8044-70E3B27D210E}"/>
              </a:ext>
            </a:extLst>
          </p:cNvPr>
          <p:cNvSpPr txBox="1"/>
          <p:nvPr/>
        </p:nvSpPr>
        <p:spPr>
          <a:xfrm>
            <a:off x="585961" y="35341986"/>
            <a:ext cx="16405120" cy="7039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0225" indent="-530225" algn="just">
              <a:lnSpc>
                <a:spcPct val="114000"/>
              </a:lnSpc>
            </a:pPr>
            <a:r>
              <a:rPr lang="ja-JP" altLang="en-US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・</a:t>
            </a:r>
            <a:r>
              <a:rPr lang="en-US" altLang="ja-JP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Stand structure </a:t>
            </a:r>
            <a:r>
              <a:rPr lang="en-US" altLang="ja-JP" sz="44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of the </a:t>
            </a:r>
            <a:r>
              <a:rPr lang="en-US" altLang="ja-JP" sz="4400" b="1" kern="100" dirty="0" err="1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400" b="1" kern="100" dirty="0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 forest </a:t>
            </a:r>
            <a:r>
              <a:rPr lang="en-US" altLang="ja-JP" sz="44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was stable, while that of the </a:t>
            </a:r>
            <a:r>
              <a:rPr lang="en-US" altLang="ja-JP" sz="4400" b="1" kern="100" dirty="0">
                <a:solidFill>
                  <a:srgbClr val="FFC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secondary forest</a:t>
            </a:r>
            <a:r>
              <a:rPr lang="en-US" altLang="ja-JP" sz="4400" b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did not approach the </a:t>
            </a:r>
            <a:r>
              <a:rPr lang="en-US" altLang="ja-JP" sz="4400" b="1" kern="100" dirty="0" err="1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400" b="1" kern="100" dirty="0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 forest</a:t>
            </a:r>
            <a:r>
              <a:rPr lang="en-US" altLang="ja-JP" sz="44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endParaRPr lang="en-US" altLang="ja-JP" sz="4400" kern="1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530225" indent="88900" algn="just">
              <a:lnSpc>
                <a:spcPct val="114000"/>
              </a:lnSpc>
            </a:pP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This was because dominant canopy trees, namely </a:t>
            </a:r>
            <a:r>
              <a:rPr lang="en-US" altLang="ja-JP" sz="4400" b="1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Quercus</a:t>
            </a:r>
            <a:r>
              <a:rPr lang="en-US" altLang="ja-JP" sz="4400" b="1" i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b="1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serrata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and </a:t>
            </a:r>
            <a:r>
              <a:rPr lang="en-US" altLang="ja-JP" sz="4400" b="1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Quercus</a:t>
            </a:r>
            <a:r>
              <a:rPr lang="en-US" altLang="ja-JP" sz="4400" b="1" i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b="1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variabilis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, continued to grow in the </a:t>
            </a:r>
            <a:r>
              <a:rPr lang="en-US" altLang="ja-JP" sz="4400" b="1" kern="100" dirty="0">
                <a:solidFill>
                  <a:srgbClr val="FFC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secondary forest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. Although late-successional species are regenerating in the </a:t>
            </a:r>
            <a:r>
              <a:rPr lang="en-US" altLang="ja-JP" sz="4400" b="1" kern="100" dirty="0">
                <a:solidFill>
                  <a:srgbClr val="FFC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secondary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b="1" kern="100" dirty="0">
                <a:solidFill>
                  <a:srgbClr val="FFC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forest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, it may take several decades for the stand to reach late-successional structure similar to 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the </a:t>
            </a:r>
            <a:r>
              <a:rPr lang="en-US" altLang="ja-JP" sz="4400" b="1" kern="100" dirty="0" err="1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400" b="1" kern="100" dirty="0">
                <a:solidFill>
                  <a:srgbClr val="00B05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 forest 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where evergreen broadleaved trees, namely </a:t>
            </a:r>
            <a:r>
              <a:rPr lang="en-US" altLang="ja-JP" sz="4400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Castanopsis</a:t>
            </a:r>
            <a:r>
              <a:rPr lang="en-US" altLang="ja-JP" sz="4400" i="1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i="1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cuspidata</a:t>
            </a:r>
            <a:r>
              <a:rPr lang="en-US" altLang="ja-JP" sz="4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, dominate the canopy.</a:t>
            </a:r>
            <a:endParaRPr lang="ja-JP" altLang="ja-JP" sz="4400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5F1FE3-9AD2-4004-A710-0A74A942CCC9}"/>
              </a:ext>
            </a:extLst>
          </p:cNvPr>
          <p:cNvSpPr txBox="1"/>
          <p:nvPr/>
        </p:nvSpPr>
        <p:spPr>
          <a:xfrm>
            <a:off x="18229634" y="24983860"/>
            <a:ext cx="13950845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4400" dirty="0">
                <a:solidFill>
                  <a:sysClr val="windowText" lastClr="000000"/>
                </a:solidFill>
              </a:rPr>
              <a:t>Late-successional evergreen species are migrating from the </a:t>
            </a:r>
            <a:r>
              <a:rPr kumimoji="1" lang="en-US" altLang="ja-JP" sz="4400" b="1" dirty="0" err="1">
                <a:solidFill>
                  <a:srgbClr val="00B050"/>
                </a:solidFill>
              </a:rPr>
              <a:t>lucidophyllous</a:t>
            </a:r>
            <a:r>
              <a:rPr kumimoji="1" lang="en-US" altLang="ja-JP" sz="4400" b="1" dirty="0">
                <a:solidFill>
                  <a:srgbClr val="00B050"/>
                </a:solidFill>
              </a:rPr>
              <a:t> forest</a:t>
            </a:r>
            <a:r>
              <a:rPr kumimoji="1" lang="en-US" altLang="ja-JP" sz="4400" b="1" dirty="0">
                <a:solidFill>
                  <a:sysClr val="windowText" lastClr="000000"/>
                </a:solidFill>
              </a:rPr>
              <a:t> </a:t>
            </a:r>
            <a:r>
              <a:rPr kumimoji="1" lang="en-US" altLang="ja-JP" sz="4400" dirty="0">
                <a:solidFill>
                  <a:sysClr val="windowText" lastClr="000000"/>
                </a:solidFill>
              </a:rPr>
              <a:t>into the </a:t>
            </a:r>
            <a:r>
              <a:rPr kumimoji="1" lang="en-US" altLang="ja-JP" sz="4400" b="1" dirty="0">
                <a:solidFill>
                  <a:srgbClr val="FFC000"/>
                </a:solidFill>
              </a:rPr>
              <a:t>secondary forest </a:t>
            </a:r>
            <a:r>
              <a:rPr kumimoji="1" lang="en-US" altLang="ja-JP" sz="4400" dirty="0">
                <a:solidFill>
                  <a:sysClr val="windowText" lastClr="000000"/>
                </a:solidFill>
              </a:rPr>
              <a:t>resulting in a vegetation gradient.</a:t>
            </a:r>
          </a:p>
          <a:p>
            <a:pPr marL="571500" indent="-5715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kumimoji="1" lang="en-US" altLang="ja-JP" sz="4400" dirty="0">
                <a:solidFill>
                  <a:sysClr val="windowText" lastClr="000000"/>
                </a:solidFill>
              </a:rPr>
              <a:t>Although species composition of the </a:t>
            </a:r>
            <a:r>
              <a:rPr kumimoji="1" lang="en-US" altLang="ja-JP" sz="4400" b="1" dirty="0">
                <a:solidFill>
                  <a:srgbClr val="FFC000"/>
                </a:solidFill>
              </a:rPr>
              <a:t>secondary forest</a:t>
            </a:r>
            <a:r>
              <a:rPr kumimoji="1" lang="en-US" altLang="ja-JP" sz="4400" dirty="0">
                <a:solidFill>
                  <a:sysClr val="windowText" lastClr="000000"/>
                </a:solidFill>
              </a:rPr>
              <a:t> is approaching that of the </a:t>
            </a:r>
            <a:r>
              <a:rPr kumimoji="1" lang="en-US" altLang="ja-JP" sz="4400" b="1" dirty="0" err="1">
                <a:solidFill>
                  <a:srgbClr val="00B050"/>
                </a:solidFill>
              </a:rPr>
              <a:t>lucidophyllous</a:t>
            </a:r>
            <a:r>
              <a:rPr kumimoji="1" lang="en-US" altLang="ja-JP" sz="4400" b="1" dirty="0">
                <a:solidFill>
                  <a:srgbClr val="00B050"/>
                </a:solidFill>
              </a:rPr>
              <a:t> forest</a:t>
            </a:r>
            <a:r>
              <a:rPr kumimoji="1" lang="en-US" altLang="ja-JP" sz="4400" dirty="0">
                <a:solidFill>
                  <a:sysClr val="windowText" lastClr="000000"/>
                </a:solidFill>
              </a:rPr>
              <a:t> as succession proceeds,  it may take several decades before stand structure reaches late-successional state.</a:t>
            </a:r>
            <a:endParaRPr lang="en-US" altLang="ja-JP" sz="4400" kern="100" dirty="0">
              <a:solidFill>
                <a:sysClr val="windowText" lastClr="000000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ja-JP" sz="4400" kern="100" dirty="0" err="1">
                <a:solidFill>
                  <a:sysClr val="windowText" lastClr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nMDS</a:t>
            </a:r>
            <a:r>
              <a:rPr lang="en-US" altLang="ja-JP" sz="4400" kern="100" dirty="0">
                <a:solidFill>
                  <a:sysClr val="windowText" lastClr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analyses allowed </a:t>
            </a:r>
            <a:r>
              <a:rPr lang="en-US" altLang="ja-JP" sz="4400" kern="100" dirty="0">
                <a:solidFill>
                  <a:sysClr val="windowText" lastClr="00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visualization</a:t>
            </a:r>
            <a:r>
              <a:rPr lang="en-US" altLang="ja-JP" sz="4400" kern="100" dirty="0">
                <a:solidFill>
                  <a:sysClr val="windowText" lastClr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and  prediction of the direction and time-lapse of secondary succession </a:t>
            </a:r>
            <a:r>
              <a:rPr lang="en-US" altLang="ja-JP" sz="4400" kern="100" dirty="0">
                <a:solidFill>
                  <a:sysClr val="windowText" lastClr="000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of unmanaged </a:t>
            </a:r>
            <a:r>
              <a:rPr lang="en-US" altLang="ja-JP" sz="4400" i="1" kern="100" dirty="0" err="1">
                <a:solidFill>
                  <a:sysClr val="windowText" lastClr="000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satoyama</a:t>
            </a:r>
            <a:r>
              <a:rPr lang="en-US" altLang="ja-JP" sz="4400" kern="100" dirty="0">
                <a:solidFill>
                  <a:sysClr val="windowText" lastClr="000000"/>
                </a:solidFill>
                <a:ea typeface="游明朝" panose="02020400000000000000" pitchFamily="18" charset="-128"/>
                <a:cs typeface="Times New Roman" panose="02020603050405020304" pitchFamily="18" charset="0"/>
              </a:rPr>
              <a:t>. 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9A8F53FA-655F-47ED-929F-B9C6E8270C97}"/>
              </a:ext>
            </a:extLst>
          </p:cNvPr>
          <p:cNvSpPr/>
          <p:nvPr/>
        </p:nvSpPr>
        <p:spPr>
          <a:xfrm flipH="1">
            <a:off x="19497853" y="18299987"/>
            <a:ext cx="11922018" cy="2116509"/>
          </a:xfrm>
          <a:custGeom>
            <a:avLst/>
            <a:gdLst>
              <a:gd name="connsiteX0" fmla="*/ 0 w 7660371"/>
              <a:gd name="connsiteY0" fmla="*/ 1447507 h 1452480"/>
              <a:gd name="connsiteX1" fmla="*/ 1780355 w 7660371"/>
              <a:gd name="connsiteY1" fmla="*/ 1229504 h 1452480"/>
              <a:gd name="connsiteX2" fmla="*/ 4087549 w 7660371"/>
              <a:gd name="connsiteY2" fmla="*/ 211 h 1452480"/>
              <a:gd name="connsiteX3" fmla="*/ 5989017 w 7660371"/>
              <a:gd name="connsiteY3" fmla="*/ 1132614 h 1452480"/>
              <a:gd name="connsiteX4" fmla="*/ 7660371 w 7660371"/>
              <a:gd name="connsiteY4" fmla="*/ 1405117 h 1452480"/>
              <a:gd name="connsiteX5" fmla="*/ 7660371 w 7660371"/>
              <a:gd name="connsiteY5" fmla="*/ 1405117 h 145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60371" h="1452480">
                <a:moveTo>
                  <a:pt x="0" y="1447507"/>
                </a:moveTo>
                <a:cubicBezTo>
                  <a:pt x="549548" y="1459113"/>
                  <a:pt x="1099097" y="1470720"/>
                  <a:pt x="1780355" y="1229504"/>
                </a:cubicBezTo>
                <a:cubicBezTo>
                  <a:pt x="2461613" y="988288"/>
                  <a:pt x="3386105" y="16359"/>
                  <a:pt x="4087549" y="211"/>
                </a:cubicBezTo>
                <a:cubicBezTo>
                  <a:pt x="4788993" y="-15937"/>
                  <a:pt x="5393547" y="898463"/>
                  <a:pt x="5989017" y="1132614"/>
                </a:cubicBezTo>
                <a:cubicBezTo>
                  <a:pt x="6584487" y="1366765"/>
                  <a:pt x="7660371" y="1405117"/>
                  <a:pt x="7660371" y="1405117"/>
                </a:cubicBezTo>
                <a:lnTo>
                  <a:pt x="7660371" y="1405117"/>
                </a:lnTo>
              </a:path>
            </a:pathLst>
          </a:cu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7" name="フローチャート: データ 256">
            <a:extLst>
              <a:ext uri="{FF2B5EF4-FFF2-40B4-BE49-F238E27FC236}">
                <a16:creationId xmlns:a16="http://schemas.microsoft.com/office/drawing/2014/main" id="{6DFAA7F1-DAB0-407B-87CC-A5F9EF689CB2}"/>
              </a:ext>
            </a:extLst>
          </p:cNvPr>
          <p:cNvSpPr/>
          <p:nvPr/>
        </p:nvSpPr>
        <p:spPr>
          <a:xfrm rot="19258123">
            <a:off x="22222129" y="19476282"/>
            <a:ext cx="1514388" cy="540913"/>
          </a:xfrm>
          <a:prstGeom prst="flowChartInputOutput">
            <a:avLst/>
          </a:prstGeom>
          <a:solidFill>
            <a:schemeClr val="accent4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フローチャート: データ 259">
            <a:extLst>
              <a:ext uri="{FF2B5EF4-FFF2-40B4-BE49-F238E27FC236}">
                <a16:creationId xmlns:a16="http://schemas.microsoft.com/office/drawing/2014/main" id="{8D7E5FE3-74EE-44D1-A2FD-8303DAC50FA4}"/>
              </a:ext>
            </a:extLst>
          </p:cNvPr>
          <p:cNvSpPr/>
          <p:nvPr/>
        </p:nvSpPr>
        <p:spPr>
          <a:xfrm rot="2002346" flipH="1">
            <a:off x="26628366" y="19479682"/>
            <a:ext cx="1514388" cy="540913"/>
          </a:xfrm>
          <a:prstGeom prst="flowChartInputOutpu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矩形 15">
            <a:extLst>
              <a:ext uri="{FF2B5EF4-FFF2-40B4-BE49-F238E27FC236}">
                <a16:creationId xmlns:a16="http://schemas.microsoft.com/office/drawing/2014/main" id="{52BD1047-02EB-4B2D-B708-604AD966A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64959" y="21455945"/>
            <a:ext cx="13593780" cy="2060808"/>
          </a:xfrm>
          <a:prstGeom prst="rect">
            <a:avLst/>
          </a:prstGeom>
          <a:noFill/>
          <a:ln>
            <a:noFill/>
          </a:ln>
        </p:spPr>
        <p:txBody>
          <a:bodyPr wrap="square" lIns="212079" tIns="106039" rIns="212079" bIns="106039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ja-JP" sz="4000" b="1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Fig. 2: </a:t>
            </a:r>
            <a:r>
              <a:rPr lang="en-US" altLang="ja-JP" sz="4000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Study plots were established in the </a:t>
            </a:r>
            <a:r>
              <a:rPr lang="en-US" altLang="ja-JP" sz="4000" b="1" dirty="0">
                <a:solidFill>
                  <a:srgbClr val="FFC000"/>
                </a:solidFill>
              </a:rPr>
              <a:t>secondary </a:t>
            </a:r>
            <a:r>
              <a:rPr lang="en-US" altLang="ja-JP" sz="4000" dirty="0"/>
              <a:t>and </a:t>
            </a:r>
            <a:r>
              <a:rPr lang="en-US" altLang="ja-JP" sz="4000" b="1" dirty="0" err="1">
                <a:solidFill>
                  <a:schemeClr val="accent6">
                    <a:lumMod val="75000"/>
                  </a:schemeClr>
                </a:solidFill>
              </a:rPr>
              <a:t>lucidophyllous</a:t>
            </a:r>
            <a:r>
              <a:rPr lang="en-US" altLang="ja-JP" sz="4000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 forests along the gradient from early- to late-successional vegetation. Numbers in () indicate plot size (m</a:t>
            </a:r>
            <a:r>
              <a:rPr lang="en-US" altLang="ja-JP" sz="4000" baseline="30000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4000" dirty="0">
                <a:latin typeface="+mn-lt"/>
                <a:ea typeface="Arial Unicode MS" panose="020B0604020202020204" pitchFamily="50" charset="-128"/>
                <a:cs typeface="Arial Unicode MS" panose="020B0604020202020204" pitchFamily="50" charset="-128"/>
              </a:rPr>
              <a:t>).</a:t>
            </a:r>
          </a:p>
        </p:txBody>
      </p:sp>
      <p:sp>
        <p:nvSpPr>
          <p:cNvPr id="251" name="線吹き出し 1 (枠付き) 10">
            <a:extLst>
              <a:ext uri="{FF2B5EF4-FFF2-40B4-BE49-F238E27FC236}">
                <a16:creationId xmlns:a16="http://schemas.microsoft.com/office/drawing/2014/main" id="{D76A6F9C-5912-46F5-BEA5-2B6B3041DC1E}"/>
              </a:ext>
            </a:extLst>
          </p:cNvPr>
          <p:cNvSpPr/>
          <p:nvPr/>
        </p:nvSpPr>
        <p:spPr>
          <a:xfrm>
            <a:off x="18491291" y="20586811"/>
            <a:ext cx="5547600" cy="896400"/>
          </a:xfrm>
          <a:prstGeom prst="borderCallout1">
            <a:avLst>
              <a:gd name="adj1" fmla="val 1247"/>
              <a:gd name="adj2" fmla="val 64851"/>
              <a:gd name="adj3" fmla="val -85828"/>
              <a:gd name="adj4" fmla="val 76787"/>
            </a:avLst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>
                <a:solidFill>
                  <a:schemeClr val="tx1"/>
                </a:solidFill>
              </a:rPr>
              <a:t>Secondary plot (2100)</a:t>
            </a:r>
          </a:p>
        </p:txBody>
      </p:sp>
      <p:sp>
        <p:nvSpPr>
          <p:cNvPr id="249" name="線吹き出し 1 (枠付き) 10">
            <a:extLst>
              <a:ext uri="{FF2B5EF4-FFF2-40B4-BE49-F238E27FC236}">
                <a16:creationId xmlns:a16="http://schemas.microsoft.com/office/drawing/2014/main" id="{9C442E18-EC1C-4C18-B129-EF9E249876E3}"/>
              </a:ext>
            </a:extLst>
          </p:cNvPr>
          <p:cNvSpPr/>
          <p:nvPr/>
        </p:nvSpPr>
        <p:spPr>
          <a:xfrm>
            <a:off x="25255755" y="20587688"/>
            <a:ext cx="6308293" cy="896400"/>
          </a:xfrm>
          <a:prstGeom prst="borderCallout1">
            <a:avLst>
              <a:gd name="adj1" fmla="val -324"/>
              <a:gd name="adj2" fmla="val 44886"/>
              <a:gd name="adj3" fmla="val -87897"/>
              <a:gd name="adj4" fmla="val 36261"/>
            </a:avLst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err="1">
                <a:solidFill>
                  <a:schemeClr val="bg1"/>
                </a:solidFill>
              </a:rPr>
              <a:t>L</a:t>
            </a:r>
            <a:r>
              <a:rPr lang="en-US" altLang="ja-JP" sz="4400" dirty="0" err="1">
                <a:solidFill>
                  <a:schemeClr val="bg1"/>
                </a:solidFill>
              </a:rPr>
              <a:t>ucidophyllous</a:t>
            </a:r>
            <a:r>
              <a:rPr lang="en-US" altLang="ja-JP" sz="4400" dirty="0">
                <a:solidFill>
                  <a:schemeClr val="bg1"/>
                </a:solidFill>
              </a:rPr>
              <a:t> plot </a:t>
            </a:r>
            <a:r>
              <a:rPr kumimoji="1" lang="en-US" altLang="ja-JP" sz="4400" dirty="0">
                <a:solidFill>
                  <a:schemeClr val="bg1"/>
                </a:solidFill>
              </a:rPr>
              <a:t>(2700)</a:t>
            </a: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D6F0EE45-942B-4843-B820-7E60CDB63193}"/>
              </a:ext>
            </a:extLst>
          </p:cNvPr>
          <p:cNvSpPr/>
          <p:nvPr/>
        </p:nvSpPr>
        <p:spPr>
          <a:xfrm rot="18364142">
            <a:off x="5148791" y="22013485"/>
            <a:ext cx="461599" cy="27358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矢印: 右 238">
            <a:extLst>
              <a:ext uri="{FF2B5EF4-FFF2-40B4-BE49-F238E27FC236}">
                <a16:creationId xmlns:a16="http://schemas.microsoft.com/office/drawing/2014/main" id="{7A135F59-0E10-4D46-87D5-9E7A460E6A33}"/>
              </a:ext>
            </a:extLst>
          </p:cNvPr>
          <p:cNvSpPr/>
          <p:nvPr/>
        </p:nvSpPr>
        <p:spPr>
          <a:xfrm rot="19979354">
            <a:off x="5506905" y="21731501"/>
            <a:ext cx="347673" cy="28962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5B2E60D4-735A-4C7D-8920-75F48B6C4E28}"/>
              </a:ext>
            </a:extLst>
          </p:cNvPr>
          <p:cNvGrpSpPr/>
          <p:nvPr/>
        </p:nvGrpSpPr>
        <p:grpSpPr>
          <a:xfrm>
            <a:off x="18074831" y="33228677"/>
            <a:ext cx="14105648" cy="5478206"/>
            <a:chOff x="218808" y="12442640"/>
            <a:chExt cx="14105648" cy="5972644"/>
          </a:xfrm>
        </p:grpSpPr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D4FE891F-5592-4ADC-99E4-7D37932B410C}"/>
                </a:ext>
              </a:extLst>
            </p:cNvPr>
            <p:cNvSpPr/>
            <p:nvPr/>
          </p:nvSpPr>
          <p:spPr>
            <a:xfrm>
              <a:off x="218808" y="12442641"/>
              <a:ext cx="14105648" cy="5972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/>
                <a:t>…………………………………………..</a:t>
              </a:r>
              <a:endParaRPr kumimoji="1" lang="ja-JP" altLang="en-US" sz="1600" dirty="0"/>
            </a:p>
          </p:txBody>
        </p:sp>
        <p:sp>
          <p:nvSpPr>
            <p:cNvPr id="264" name="テキスト ボックス 263">
              <a:extLst>
                <a:ext uri="{FF2B5EF4-FFF2-40B4-BE49-F238E27FC236}">
                  <a16:creationId xmlns:a16="http://schemas.microsoft.com/office/drawing/2014/main" id="{24B2D1A1-BC28-4E3E-8902-C137B284C85F}"/>
                </a:ext>
              </a:extLst>
            </p:cNvPr>
            <p:cNvSpPr txBox="1"/>
            <p:nvPr/>
          </p:nvSpPr>
          <p:spPr>
            <a:xfrm>
              <a:off x="218808" y="12442640"/>
              <a:ext cx="3793602" cy="10087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References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A2CDC696-0598-4459-922F-0C630F064A78}"/>
              </a:ext>
            </a:extLst>
          </p:cNvPr>
          <p:cNvSpPr txBox="1"/>
          <p:nvPr/>
        </p:nvSpPr>
        <p:spPr>
          <a:xfrm>
            <a:off x="18229634" y="34276384"/>
            <a:ext cx="138926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9125" indent="-619125" algn="just"/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Azuma W et al. </a:t>
            </a:r>
            <a:r>
              <a:rPr lang="en-US" altLang="ja-JP" sz="4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(2014)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Stand structure of an abandoned deciduous broadleaf secondary forest adjacent to </a:t>
            </a:r>
            <a:r>
              <a:rPr lang="en-US" altLang="ja-JP" sz="40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lucidophyllous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forest and agricultural fields. J </a:t>
            </a:r>
            <a:r>
              <a:rPr lang="en-US" altLang="ja-JP" sz="40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Jpn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For </a:t>
            </a:r>
            <a:r>
              <a:rPr lang="en-US" altLang="ja-JP" sz="40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Soc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96:75-82</a:t>
            </a:r>
          </a:p>
          <a:p>
            <a:pPr marL="619125" indent="-619125" algn="just"/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Morimoto J, Yoshida H (2005) Dynamic changes of native </a:t>
            </a:r>
            <a:r>
              <a:rPr lang="en-US" altLang="ja-JP" sz="4000" i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Rhododendron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colonies in the urban fringe of Kyoto city in Japan detecting the long-term dynamism for conservation of secondary nature. </a:t>
            </a:r>
            <a:r>
              <a:rPr lang="en-US" altLang="ja-JP" sz="40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Landsc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Urban </a:t>
            </a:r>
            <a:r>
              <a:rPr lang="en-US" altLang="ja-JP" sz="40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Plann</a:t>
            </a:r>
            <a:r>
              <a:rPr lang="en-US" altLang="ja-JP" sz="40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70: 195-204.</a:t>
            </a:r>
          </a:p>
        </p:txBody>
      </p: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8E7A52DE-54C9-4316-B080-B90A8D5DCF62}"/>
              </a:ext>
            </a:extLst>
          </p:cNvPr>
          <p:cNvGrpSpPr/>
          <p:nvPr/>
        </p:nvGrpSpPr>
        <p:grpSpPr>
          <a:xfrm>
            <a:off x="18152892" y="38999148"/>
            <a:ext cx="14027587" cy="3913399"/>
            <a:chOff x="218808" y="12442640"/>
            <a:chExt cx="14027587" cy="3461649"/>
          </a:xfrm>
        </p:grpSpPr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40422232-3350-4997-B10C-CEA063344504}"/>
                </a:ext>
              </a:extLst>
            </p:cNvPr>
            <p:cNvSpPr/>
            <p:nvPr/>
          </p:nvSpPr>
          <p:spPr>
            <a:xfrm>
              <a:off x="218808" y="12442640"/>
              <a:ext cx="14027587" cy="34616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/>
                <a:t>…………………………………………..</a:t>
              </a:r>
              <a:endParaRPr kumimoji="1" lang="ja-JP" altLang="en-US" sz="1600" dirty="0"/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B5466921-3C1B-4D26-A22A-C43F412283C7}"/>
                </a:ext>
              </a:extLst>
            </p:cNvPr>
            <p:cNvSpPr txBox="1"/>
            <p:nvPr/>
          </p:nvSpPr>
          <p:spPr>
            <a:xfrm>
              <a:off x="218808" y="12442641"/>
              <a:ext cx="5663001" cy="81674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chemeClr val="bg1"/>
                  </a:solidFill>
                </a:rPr>
                <a:t>Acknowledgments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8FDE03A1-0A2A-4CAD-BA81-6913512EC5EC}"/>
              </a:ext>
            </a:extLst>
          </p:cNvPr>
          <p:cNvSpPr txBox="1"/>
          <p:nvPr/>
        </p:nvSpPr>
        <p:spPr>
          <a:xfrm>
            <a:off x="18491291" y="39892655"/>
            <a:ext cx="1346744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We thank </a:t>
            </a:r>
            <a:r>
              <a:rPr lang="en-US" altLang="ja-JP" sz="4400" kern="100" dirty="0" err="1">
                <a:ea typeface="游明朝" panose="02020400000000000000" pitchFamily="18" charset="-128"/>
                <a:cs typeface="Times New Roman" panose="02020603050405020304" pitchFamily="18" charset="0"/>
              </a:rPr>
              <a:t>Taisanji</a:t>
            </a:r>
            <a:r>
              <a:rPr lang="en-US" altLang="ja-JP" sz="4400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Temple for allowing us to conduct field work on their sacred mountain. We also thank members of the Laboratory of Forest Resources, Kobe University for field assistance.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9E1FFA7-C86D-4522-A081-AF093B0BC00F}"/>
              </a:ext>
            </a:extLst>
          </p:cNvPr>
          <p:cNvGrpSpPr/>
          <p:nvPr/>
        </p:nvGrpSpPr>
        <p:grpSpPr>
          <a:xfrm>
            <a:off x="-264851" y="133999"/>
            <a:ext cx="32928990" cy="5536895"/>
            <a:chOff x="-264851" y="133999"/>
            <a:chExt cx="32928990" cy="553689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D31C22C-78CD-44CC-BEDF-212C40BA9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4851" y="133999"/>
              <a:ext cx="32928990" cy="3591701"/>
            </a:xfrm>
            <a:prstGeom prst="rect">
              <a:avLst/>
            </a:prstGeom>
            <a:noFill/>
            <a:ln w="88900" algn="ctr">
              <a:noFill/>
              <a:miter lim="800000"/>
              <a:headEnd/>
              <a:tailEnd/>
            </a:ln>
          </p:spPr>
          <p:txBody>
            <a:bodyPr wrap="none" lIns="137160" tIns="68581" rIns="137160" bIns="68581" anchor="ctr"/>
            <a:lstStyle/>
            <a:p>
              <a:pPr lvl="0" algn="ctr" defTabSz="4320529">
                <a:defRPr/>
              </a:pPr>
              <a:r>
                <a:rPr lang="en-US" altLang="ja-JP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Spatial and temporal variation of species composition and </a:t>
              </a:r>
              <a:r>
                <a:rPr lang="en-US" altLang="zh-CN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the </a:t>
              </a:r>
              <a:r>
                <a:rPr lang="en-US" altLang="ja-JP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structure </a:t>
              </a:r>
            </a:p>
            <a:p>
              <a:pPr lvl="0" algn="ctr" defTabSz="4320529">
                <a:defRPr/>
              </a:pPr>
              <a:r>
                <a:rPr lang="en-US" altLang="ja-JP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of unmanaged secondary forest (</a:t>
              </a:r>
              <a:r>
                <a:rPr lang="en-US" altLang="ja-JP" sz="6600" b="1" dirty="0">
                  <a:solidFill>
                    <a:schemeClr val="bg1"/>
                  </a:solidFill>
                  <a:effectLst/>
                  <a:cs typeface="Calibri" panose="020F0502020204030204" pitchFamily="34" charset="0"/>
                </a:rPr>
                <a:t>abandoned</a:t>
              </a:r>
              <a:r>
                <a:rPr lang="en-US" altLang="ja-JP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 </a:t>
              </a:r>
              <a:r>
                <a:rPr lang="en-US" altLang="ja-JP" sz="6600" b="1" i="1" dirty="0" err="1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satoyama</a:t>
              </a:r>
              <a:r>
                <a:rPr lang="en-US" altLang="ja-JP" sz="6600" b="1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) adjacent to late-successional forest</a:t>
              </a:r>
            </a:p>
            <a:p>
              <a:pPr lvl="0" algn="ctr" defTabSz="4320529">
                <a:defRPr/>
              </a:pPr>
              <a:endParaRPr lang="en-US" altLang="ja-JP" sz="6000" b="1" dirty="0">
                <a:solidFill>
                  <a:schemeClr val="bg1"/>
                </a:solidFill>
                <a:effectLst/>
                <a:cs typeface="Times New Roman" panose="02020603050405020304" pitchFamily="18" charset="0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6E89E21-3512-413D-A293-9B03BFFFF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4851" y="2571794"/>
              <a:ext cx="32664139" cy="3099100"/>
            </a:xfrm>
            <a:prstGeom prst="rect">
              <a:avLst/>
            </a:prstGeom>
            <a:noFill/>
            <a:ln w="88900" algn="ctr">
              <a:noFill/>
              <a:miter lim="800000"/>
              <a:headEnd/>
              <a:tailEnd/>
            </a:ln>
          </p:spPr>
          <p:txBody>
            <a:bodyPr wrap="none" lIns="137160" tIns="68581" rIns="137160" bIns="68581" anchor="ctr"/>
            <a:lstStyle/>
            <a:p>
              <a:pPr lvl="0" algn="ctr" defTabSz="4320529">
                <a:lnSpc>
                  <a:spcPct val="150000"/>
                </a:lnSpc>
                <a:defRPr/>
              </a:pPr>
              <a:r>
                <a:rPr lang="en-US" altLang="ja-JP" sz="4800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Naoto </a:t>
              </a:r>
              <a:r>
                <a:rPr lang="en-US" altLang="ja-JP" sz="4800" dirty="0" err="1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Kawata</a:t>
              </a:r>
              <a:r>
                <a:rPr lang="en-US" altLang="ja-JP" sz="4800" dirty="0">
                  <a:solidFill>
                    <a:schemeClr val="bg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Takahiko Yoshioka, </a:t>
              </a:r>
              <a:r>
                <a:rPr lang="en-US" altLang="ja-JP" sz="4800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Yuiko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Noguchi, </a:t>
              </a:r>
              <a:r>
                <a:rPr lang="en-US" altLang="ja-JP" sz="4800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Wakana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Aoi Azuma, H. </a:t>
              </a:r>
              <a:r>
                <a:rPr lang="en-US" altLang="ja-JP" sz="4800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Roaki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Ishii*</a:t>
              </a:r>
              <a:endParaRPr lang="en-US" altLang="ja-JP" sz="4800" dirty="0">
                <a:solidFill>
                  <a:schemeClr val="bg1"/>
                </a:solidFill>
                <a:effectLst/>
                <a:cs typeface="Times New Roman" panose="02020603050405020304" pitchFamily="18" charset="0"/>
              </a:endParaRPr>
            </a:p>
            <a:p>
              <a:pPr lvl="0" algn="ctr" defTabSz="4320529">
                <a:defRPr/>
              </a:pPr>
              <a:r>
                <a:rPr lang="en-US" altLang="ja-JP" sz="4800" dirty="0">
                  <a:ln>
                    <a:solidFill>
                      <a:schemeClr val="tx1"/>
                    </a:solidFill>
                  </a:ln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en-US" altLang="ja-JP" sz="4800" dirty="0">
                  <a:solidFill>
                    <a:schemeClr val="bg1"/>
                  </a:solidFill>
                </a:rPr>
                <a:t>(Graduate School of Agricultural Science, Kobe University 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)</a:t>
              </a:r>
            </a:p>
            <a:p>
              <a:pPr algn="r" defTabSz="4320529">
                <a:lnSpc>
                  <a:spcPct val="150000"/>
                </a:lnSpc>
                <a:defRPr/>
              </a:pP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Author for corresponde</a:t>
              </a:r>
              <a:r>
                <a:rPr lang="en-US" altLang="zh-CN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nc</a:t>
              </a:r>
              <a:r>
                <a:rPr lang="en-US" altLang="ja-JP" sz="4800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e: hishii@alumni.washington.edu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570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8230</TotalTime>
  <Words>723</Words>
  <Application>Microsoft Office PowerPoint</Application>
  <PresentationFormat>Custom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 Unicode MS</vt:lpstr>
      <vt:lpstr>游ゴシック</vt:lpstr>
      <vt:lpstr>游ゴシック Light</vt:lpstr>
      <vt:lpstr>Yu Gothic Medium</vt:lpstr>
      <vt:lpstr>游明朝</vt:lpstr>
      <vt:lpstr>等线</vt:lpstr>
      <vt:lpstr>宋体</vt:lpstr>
      <vt:lpstr>Arial</vt:lpstr>
      <vt:lpstr>Calibri</vt:lpstr>
      <vt:lpstr>Calibri Light</vt:lpstr>
      <vt:lpstr>Times New Roman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shiraki</dc:creator>
  <cp:lastModifiedBy>MDPI</cp:lastModifiedBy>
  <cp:revision>467</cp:revision>
  <cp:lastPrinted>2021-03-17T02:48:54Z</cp:lastPrinted>
  <dcterms:created xsi:type="dcterms:W3CDTF">2019-02-22T08:51:37Z</dcterms:created>
  <dcterms:modified xsi:type="dcterms:W3CDTF">2022-04-26T02:16:50Z</dcterms:modified>
</cp:coreProperties>
</file>