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5A1FE3-81FC-4277-A33E-5F513908D421}">
  <a:tblStyle styleId="{C75A1FE3-81FC-4277-A33E-5F513908D421}" styleName="Table_0">
    <a:wholeTbl>
      <a:tcTxStyle>
        <a:font>
          <a:latin typeface="Arial"/>
          <a:ea typeface="Arial"/>
          <a:cs typeface="Arial"/>
        </a:font>
        <a:srgbClr val="000000"/>
      </a:tcTxStyle>
      <a:tcStyle>
        <a:tcBdr>
          <a:left>
            <a:ln cap="flat" cmpd="sng">
              <a:solidFill>
                <a:srgbClr val="808080"/>
              </a:solidFill>
              <a:prstDash val="solid"/>
              <a:round/>
              <a:headEnd type="none" w="sm" len="sm"/>
              <a:tailEnd type="none" w="sm" len="sm"/>
            </a:ln>
          </a:left>
          <a:right>
            <a:ln cap="flat" cmpd="sng">
              <a:solidFill>
                <a:srgbClr val="808080"/>
              </a:solidFill>
              <a:prstDash val="solid"/>
              <a:round/>
              <a:headEnd type="none" w="sm" len="sm"/>
              <a:tailEnd type="none" w="sm" len="sm"/>
            </a:ln>
          </a:right>
          <a:top>
            <a:ln cap="flat" cmpd="sng">
              <a:solidFill>
                <a:srgbClr val="808080"/>
              </a:solidFill>
              <a:prstDash val="solid"/>
              <a:round/>
              <a:headEnd type="none" w="sm" len="sm"/>
              <a:tailEnd type="none" w="sm" len="sm"/>
            </a:ln>
          </a:top>
          <a:bottom>
            <a:ln cap="flat" cmpd="sng">
              <a:solidFill>
                <a:srgbClr val="808080"/>
              </a:solidFill>
              <a:prstDash val="solid"/>
              <a:round/>
              <a:headEnd type="none" w="sm" len="sm"/>
              <a:tailEnd type="none" w="sm" len="sm"/>
            </a:ln>
          </a:bottom>
          <a:insideH>
            <a:ln cap="flat" cmpd="sng">
              <a:solidFill>
                <a:srgbClr val="808080"/>
              </a:solidFill>
              <a:prstDash val="solid"/>
              <a:round/>
              <a:headEnd type="none" w="sm" len="sm"/>
              <a:tailEnd type="none" w="sm" len="sm"/>
            </a:ln>
          </a:insideH>
          <a:insideV>
            <a:ln cap="flat" cmpd="sng">
              <a:solidFill>
                <a:srgbClr val="80808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571003cf4a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571003cf4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25773049ab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25773049ab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589952eaa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589952eaa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2589952eaa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2589952eaa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57ed67250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257ed67250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57ed67250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57ed67250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57ed67250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257ed67250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571003cf4a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2571003cf4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571003cf4a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2571003cf4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332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GB"/>
              <a:t>Supplementary material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4"/>
          <p:cNvSpPr txBox="1"/>
          <p:nvPr/>
        </p:nvSpPr>
        <p:spPr>
          <a:xfrm>
            <a:off x="2675100"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a:t>
            </a:r>
            <a:endParaRPr/>
          </a:p>
        </p:txBody>
      </p:sp>
      <p:sp>
        <p:nvSpPr>
          <p:cNvPr id="60" name="Google Shape;60;p14"/>
          <p:cNvSpPr txBox="1"/>
          <p:nvPr/>
        </p:nvSpPr>
        <p:spPr>
          <a:xfrm>
            <a:off x="5461425"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B</a:t>
            </a:r>
            <a:endParaRPr/>
          </a:p>
        </p:txBody>
      </p:sp>
      <p:sp>
        <p:nvSpPr>
          <p:cNvPr id="61" name="Google Shape;61;p14"/>
          <p:cNvSpPr txBox="1"/>
          <p:nvPr/>
        </p:nvSpPr>
        <p:spPr>
          <a:xfrm>
            <a:off x="2675100"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C</a:t>
            </a:r>
            <a:endParaRPr/>
          </a:p>
        </p:txBody>
      </p:sp>
      <p:sp>
        <p:nvSpPr>
          <p:cNvPr id="62" name="Google Shape;62;p14"/>
          <p:cNvSpPr txBox="1"/>
          <p:nvPr/>
        </p:nvSpPr>
        <p:spPr>
          <a:xfrm>
            <a:off x="5517625"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D</a:t>
            </a:r>
            <a:endParaRPr/>
          </a:p>
        </p:txBody>
      </p:sp>
      <p:pic>
        <p:nvPicPr>
          <p:cNvPr id="63" name="Google Shape;63;p14"/>
          <p:cNvPicPr preferRelativeResize="0"/>
          <p:nvPr/>
        </p:nvPicPr>
        <p:blipFill>
          <a:blip r:embed="rId3">
            <a:alphaModFix/>
          </a:blip>
          <a:stretch>
            <a:fillRect/>
          </a:stretch>
        </p:blipFill>
        <p:spPr>
          <a:xfrm>
            <a:off x="3017450" y="812425"/>
            <a:ext cx="2562000" cy="1925700"/>
          </a:xfrm>
          <a:prstGeom prst="rect">
            <a:avLst/>
          </a:prstGeom>
          <a:noFill/>
          <a:ln>
            <a:noFill/>
          </a:ln>
        </p:spPr>
      </p:pic>
      <p:pic>
        <p:nvPicPr>
          <p:cNvPr id="64" name="Google Shape;64;p14"/>
          <p:cNvPicPr preferRelativeResize="0"/>
          <p:nvPr/>
        </p:nvPicPr>
        <p:blipFill>
          <a:blip r:embed="rId4">
            <a:alphaModFix/>
          </a:blip>
          <a:stretch>
            <a:fillRect/>
          </a:stretch>
        </p:blipFill>
        <p:spPr>
          <a:xfrm>
            <a:off x="6135075" y="812425"/>
            <a:ext cx="2618225" cy="1957475"/>
          </a:xfrm>
          <a:prstGeom prst="rect">
            <a:avLst/>
          </a:prstGeom>
          <a:noFill/>
          <a:ln>
            <a:noFill/>
          </a:ln>
        </p:spPr>
      </p:pic>
      <p:pic>
        <p:nvPicPr>
          <p:cNvPr id="65" name="Google Shape;65;p14"/>
          <p:cNvPicPr preferRelativeResize="0"/>
          <p:nvPr/>
        </p:nvPicPr>
        <p:blipFill>
          <a:blip r:embed="rId5">
            <a:alphaModFix/>
          </a:blip>
          <a:stretch>
            <a:fillRect/>
          </a:stretch>
        </p:blipFill>
        <p:spPr>
          <a:xfrm>
            <a:off x="3016100" y="3022775"/>
            <a:ext cx="2445325" cy="1835960"/>
          </a:xfrm>
          <a:prstGeom prst="rect">
            <a:avLst/>
          </a:prstGeom>
          <a:noFill/>
          <a:ln>
            <a:noFill/>
          </a:ln>
        </p:spPr>
      </p:pic>
      <p:pic>
        <p:nvPicPr>
          <p:cNvPr id="66" name="Google Shape;66;p14"/>
          <p:cNvPicPr preferRelativeResize="0"/>
          <p:nvPr/>
        </p:nvPicPr>
        <p:blipFill>
          <a:blip r:embed="rId6">
            <a:alphaModFix/>
          </a:blip>
          <a:stretch>
            <a:fillRect/>
          </a:stretch>
        </p:blipFill>
        <p:spPr>
          <a:xfrm>
            <a:off x="6132405" y="2930650"/>
            <a:ext cx="2620895" cy="1957475"/>
          </a:xfrm>
          <a:prstGeom prst="rect">
            <a:avLst/>
          </a:prstGeom>
          <a:noFill/>
          <a:ln>
            <a:noFill/>
          </a:ln>
        </p:spPr>
      </p:pic>
      <p:sp>
        <p:nvSpPr>
          <p:cNvPr id="67" name="Google Shape;67;p14"/>
          <p:cNvSpPr txBox="1"/>
          <p:nvPr/>
        </p:nvSpPr>
        <p:spPr>
          <a:xfrm>
            <a:off x="12425" y="1082700"/>
            <a:ext cx="2562000" cy="332447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GB" sz="900" b="1" dirty="0">
                <a:solidFill>
                  <a:schemeClr val="accent2"/>
                </a:solidFill>
                <a:latin typeface="Times New Roman"/>
                <a:ea typeface="Times New Roman"/>
                <a:cs typeface="Times New Roman"/>
                <a:sym typeface="Times New Roman"/>
              </a:rPr>
              <a:t>Figure S1. Chord diagram of the small ruminant networks </a:t>
            </a:r>
            <a:endParaRPr sz="900" b="1" dirty="0">
              <a:solidFill>
                <a:schemeClr val="accent2"/>
              </a:solidFill>
              <a:latin typeface="Times New Roman"/>
              <a:ea typeface="Times New Roman"/>
              <a:cs typeface="Times New Roman"/>
              <a:sym typeface="Times New Roman"/>
            </a:endParaRPr>
          </a:p>
          <a:p>
            <a:pPr marL="457200" lvl="0" indent="-285750" algn="l" rtl="0">
              <a:spcBef>
                <a:spcPts val="1000"/>
              </a:spcBef>
              <a:spcAft>
                <a:spcPts val="0"/>
              </a:spcAft>
              <a:buClr>
                <a:schemeClr val="accent2"/>
              </a:buClr>
              <a:buSzPts val="900"/>
              <a:buFont typeface="Times New Roman"/>
              <a:buAutoNum type="alphaUcPeriod"/>
            </a:pPr>
            <a:r>
              <a:rPr lang="en-GB" sz="900" dirty="0">
                <a:solidFill>
                  <a:schemeClr val="dk1"/>
                </a:solidFill>
                <a:latin typeface="Times New Roman"/>
                <a:ea typeface="Times New Roman"/>
                <a:cs typeface="Times New Roman"/>
                <a:sym typeface="Times New Roman"/>
              </a:rPr>
              <a:t>Of the shipment frequency between provinces, directed to farms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0"/>
              </a:spcAft>
              <a:buNone/>
            </a:pPr>
            <a:r>
              <a:rPr lang="en-GB" sz="700" dirty="0">
                <a:solidFill>
                  <a:schemeClr val="dk1"/>
                </a:solidFill>
                <a:latin typeface="Times New Roman"/>
                <a:ea typeface="Times New Roman"/>
                <a:cs typeface="Times New Roman"/>
                <a:sym typeface="Times New Roman"/>
              </a:rPr>
              <a:t>Around the clock, provinces are arranged in the decreasing order of, first, export and, then, import frequencies for farming destinations.</a:t>
            </a:r>
            <a:r>
              <a:rPr lang="en-GB" sz="900" b="1" dirty="0">
                <a:solidFill>
                  <a:schemeClr val="dk1"/>
                </a:solidFill>
                <a:latin typeface="Times New Roman"/>
                <a:ea typeface="Times New Roman"/>
                <a:cs typeface="Times New Roman"/>
                <a:sym typeface="Times New Roman"/>
              </a:rPr>
              <a:t> </a:t>
            </a:r>
            <a:r>
              <a:rPr lang="en-GB" sz="700" dirty="0">
                <a:solidFill>
                  <a:schemeClr val="dk1"/>
                </a:solidFill>
                <a:latin typeface="Times New Roman"/>
                <a:ea typeface="Times New Roman"/>
                <a:cs typeface="Times New Roman"/>
                <a:sym typeface="Times New Roman"/>
              </a:rPr>
              <a:t>The size of the sector is proportional to the sum of the frequencies of movement from and to the province; the graded </a:t>
            </a:r>
            <a:r>
              <a:rPr lang="en-GB" sz="700" dirty="0" err="1">
                <a:solidFill>
                  <a:schemeClr val="dk1"/>
                </a:solidFill>
                <a:latin typeface="Times New Roman"/>
                <a:ea typeface="Times New Roman"/>
                <a:cs typeface="Times New Roman"/>
                <a:sym typeface="Times New Roman"/>
              </a:rPr>
              <a:t>color</a:t>
            </a:r>
            <a:r>
              <a:rPr lang="en-GB" sz="700" dirty="0">
                <a:solidFill>
                  <a:schemeClr val="dk1"/>
                </a:solidFill>
                <a:latin typeface="Times New Roman"/>
                <a:ea typeface="Times New Roman"/>
                <a:cs typeface="Times New Roman"/>
                <a:sym typeface="Times New Roman"/>
              </a:rPr>
              <a:t> of the band indicates the origin of the flux, and the flux is oriented from the origin to the destination province.</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B.      </a:t>
            </a:r>
            <a:r>
              <a:rPr lang="en-GB" sz="900" dirty="0">
                <a:solidFill>
                  <a:schemeClr val="dk1"/>
                </a:solidFill>
                <a:latin typeface="Times New Roman"/>
                <a:cs typeface="Times New Roman"/>
                <a:sym typeface="Times New Roman"/>
              </a:rPr>
              <a:t>Of the volume of animals between provinces, directed to farms</a:t>
            </a:r>
            <a:endParaRPr sz="900" dirty="0">
              <a:solidFill>
                <a:schemeClr val="dk1"/>
              </a:solidFill>
              <a:latin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C.      </a:t>
            </a:r>
            <a:r>
              <a:rPr lang="en-GB" sz="900" dirty="0">
                <a:solidFill>
                  <a:schemeClr val="dk1"/>
                </a:solidFill>
                <a:latin typeface="Times New Roman"/>
                <a:cs typeface="Times New Roman"/>
                <a:sym typeface="Times New Roman"/>
              </a:rPr>
              <a:t>Of the shipment frequency between </a:t>
            </a:r>
            <a:r>
              <a:rPr lang="en-GB" sz="900" dirty="0">
                <a:solidFill>
                  <a:schemeClr val="dk1"/>
                </a:solidFill>
                <a:latin typeface="Times New Roman"/>
                <a:ea typeface="Times New Roman"/>
                <a:cs typeface="Times New Roman"/>
                <a:sym typeface="Times New Roman"/>
              </a:rPr>
              <a:t>provinces, directed to slaughterhouses</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D.      Of the volume of animals between provinces, directed to slaughterhouses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1000"/>
              </a:spcAft>
              <a:buNone/>
            </a:pPr>
            <a:endParaRPr sz="900" dirty="0">
              <a:solidFill>
                <a:schemeClr val="accent2"/>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txBox="1"/>
          <p:nvPr/>
        </p:nvSpPr>
        <p:spPr>
          <a:xfrm>
            <a:off x="2675100"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a:t>
            </a:r>
            <a:endParaRPr/>
          </a:p>
        </p:txBody>
      </p:sp>
      <p:sp>
        <p:nvSpPr>
          <p:cNvPr id="73" name="Google Shape;73;p15"/>
          <p:cNvSpPr txBox="1"/>
          <p:nvPr/>
        </p:nvSpPr>
        <p:spPr>
          <a:xfrm>
            <a:off x="5461425"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B</a:t>
            </a:r>
            <a:endParaRPr/>
          </a:p>
        </p:txBody>
      </p:sp>
      <p:sp>
        <p:nvSpPr>
          <p:cNvPr id="74" name="Google Shape;74;p15"/>
          <p:cNvSpPr txBox="1"/>
          <p:nvPr/>
        </p:nvSpPr>
        <p:spPr>
          <a:xfrm>
            <a:off x="2675100"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C</a:t>
            </a:r>
            <a:endParaRPr/>
          </a:p>
        </p:txBody>
      </p:sp>
      <p:sp>
        <p:nvSpPr>
          <p:cNvPr id="75" name="Google Shape;75;p15"/>
          <p:cNvSpPr txBox="1"/>
          <p:nvPr/>
        </p:nvSpPr>
        <p:spPr>
          <a:xfrm>
            <a:off x="5517625"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D</a:t>
            </a:r>
            <a:endParaRPr/>
          </a:p>
        </p:txBody>
      </p:sp>
      <p:sp>
        <p:nvSpPr>
          <p:cNvPr id="76" name="Google Shape;76;p15"/>
          <p:cNvSpPr txBox="1"/>
          <p:nvPr/>
        </p:nvSpPr>
        <p:spPr>
          <a:xfrm>
            <a:off x="12425" y="1082700"/>
            <a:ext cx="2562000" cy="3165195"/>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GB" sz="900" b="1" dirty="0">
                <a:solidFill>
                  <a:schemeClr val="accent2"/>
                </a:solidFill>
                <a:latin typeface="Times New Roman"/>
                <a:ea typeface="Times New Roman"/>
                <a:cs typeface="Times New Roman"/>
                <a:sym typeface="Times New Roman"/>
              </a:rPr>
              <a:t>Figure S2. Chord diagram of the cattle networks </a:t>
            </a:r>
            <a:endParaRPr sz="900" b="1" dirty="0">
              <a:solidFill>
                <a:schemeClr val="accent2"/>
              </a:solidFill>
              <a:latin typeface="Times New Roman"/>
              <a:ea typeface="Times New Roman"/>
              <a:cs typeface="Times New Roman"/>
              <a:sym typeface="Times New Roman"/>
            </a:endParaRPr>
          </a:p>
          <a:p>
            <a:pPr marL="457200" lvl="0" indent="-285750" algn="l" rtl="0">
              <a:spcBef>
                <a:spcPts val="1000"/>
              </a:spcBef>
              <a:spcAft>
                <a:spcPts val="0"/>
              </a:spcAft>
              <a:buClr>
                <a:schemeClr val="accent2"/>
              </a:buClr>
              <a:buSzPts val="900"/>
              <a:buFont typeface="Times New Roman"/>
              <a:buAutoNum type="alphaUcPeriod"/>
            </a:pPr>
            <a:r>
              <a:rPr lang="en-GB" sz="900" dirty="0">
                <a:solidFill>
                  <a:schemeClr val="dk1"/>
                </a:solidFill>
                <a:latin typeface="Times New Roman"/>
                <a:ea typeface="Times New Roman"/>
                <a:cs typeface="Times New Roman"/>
                <a:sym typeface="Times New Roman"/>
              </a:rPr>
              <a:t>Of the shipment frequency between provinces, directed to farms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0"/>
              </a:spcAft>
              <a:buNone/>
            </a:pPr>
            <a:r>
              <a:rPr lang="en-GB" sz="700" dirty="0">
                <a:solidFill>
                  <a:schemeClr val="dk1"/>
                </a:solidFill>
                <a:latin typeface="Times New Roman"/>
                <a:ea typeface="Times New Roman"/>
                <a:cs typeface="Times New Roman"/>
                <a:sym typeface="Times New Roman"/>
              </a:rPr>
              <a:t>Around the clock, provinces are arranged in the decreasing order of, first, export and, then, import frequencies for farming destinations.</a:t>
            </a:r>
            <a:r>
              <a:rPr lang="en-GB" sz="900" b="1" dirty="0">
                <a:solidFill>
                  <a:schemeClr val="dk1"/>
                </a:solidFill>
                <a:latin typeface="Times New Roman"/>
                <a:ea typeface="Times New Roman"/>
                <a:cs typeface="Times New Roman"/>
                <a:sym typeface="Times New Roman"/>
              </a:rPr>
              <a:t> </a:t>
            </a:r>
            <a:r>
              <a:rPr lang="en-GB" sz="700" dirty="0">
                <a:solidFill>
                  <a:schemeClr val="dk1"/>
                </a:solidFill>
                <a:latin typeface="Times New Roman"/>
                <a:ea typeface="Times New Roman"/>
                <a:cs typeface="Times New Roman"/>
                <a:sym typeface="Times New Roman"/>
              </a:rPr>
              <a:t>The size of the sector is proportional to the sum of the frequencies of movement from and to the province; the graded </a:t>
            </a:r>
            <a:r>
              <a:rPr lang="en-GB" sz="700" dirty="0" err="1">
                <a:solidFill>
                  <a:schemeClr val="dk1"/>
                </a:solidFill>
                <a:latin typeface="Times New Roman"/>
                <a:ea typeface="Times New Roman"/>
                <a:cs typeface="Times New Roman"/>
                <a:sym typeface="Times New Roman"/>
              </a:rPr>
              <a:t>color</a:t>
            </a:r>
            <a:r>
              <a:rPr lang="en-GB" sz="700" dirty="0">
                <a:solidFill>
                  <a:schemeClr val="dk1"/>
                </a:solidFill>
                <a:latin typeface="Times New Roman"/>
                <a:ea typeface="Times New Roman"/>
                <a:cs typeface="Times New Roman"/>
                <a:sym typeface="Times New Roman"/>
              </a:rPr>
              <a:t> of the band indicates the origin of the flux, and the flux is oriented from the origin to the destination province.</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B.       Of the volume of animals between provinces, directed to farms</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C.       Of the shipment frequency between provinces, directed to slaughterhouses</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D.       Of the volume of animals between provinces, directed to slaughterhouses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1000"/>
              </a:spcAft>
              <a:buNone/>
            </a:pPr>
            <a:endParaRPr sz="900" dirty="0">
              <a:solidFill>
                <a:schemeClr val="accent2"/>
              </a:solidFill>
              <a:latin typeface="Times New Roman"/>
              <a:ea typeface="Times New Roman"/>
              <a:cs typeface="Times New Roman"/>
              <a:sym typeface="Times New Roman"/>
            </a:endParaRPr>
          </a:p>
        </p:txBody>
      </p:sp>
      <p:pic>
        <p:nvPicPr>
          <p:cNvPr id="77" name="Google Shape;77;p15"/>
          <p:cNvPicPr preferRelativeResize="0"/>
          <p:nvPr/>
        </p:nvPicPr>
        <p:blipFill>
          <a:blip r:embed="rId3">
            <a:alphaModFix/>
          </a:blip>
          <a:stretch>
            <a:fillRect/>
          </a:stretch>
        </p:blipFill>
        <p:spPr>
          <a:xfrm>
            <a:off x="3064961" y="863725"/>
            <a:ext cx="2452664" cy="1851050"/>
          </a:xfrm>
          <a:prstGeom prst="rect">
            <a:avLst/>
          </a:prstGeom>
          <a:noFill/>
          <a:ln>
            <a:noFill/>
          </a:ln>
        </p:spPr>
      </p:pic>
      <p:pic>
        <p:nvPicPr>
          <p:cNvPr id="78" name="Google Shape;78;p15"/>
          <p:cNvPicPr preferRelativeResize="0"/>
          <p:nvPr/>
        </p:nvPicPr>
        <p:blipFill>
          <a:blip r:embed="rId4">
            <a:alphaModFix/>
          </a:blip>
          <a:stretch>
            <a:fillRect/>
          </a:stretch>
        </p:blipFill>
        <p:spPr>
          <a:xfrm>
            <a:off x="6171625" y="863725"/>
            <a:ext cx="2351857" cy="1773650"/>
          </a:xfrm>
          <a:prstGeom prst="rect">
            <a:avLst/>
          </a:prstGeom>
          <a:noFill/>
          <a:ln>
            <a:noFill/>
          </a:ln>
        </p:spPr>
      </p:pic>
      <p:pic>
        <p:nvPicPr>
          <p:cNvPr id="79" name="Google Shape;79;p15"/>
          <p:cNvPicPr preferRelativeResize="0"/>
          <p:nvPr/>
        </p:nvPicPr>
        <p:blipFill>
          <a:blip r:embed="rId5">
            <a:alphaModFix/>
          </a:blip>
          <a:stretch>
            <a:fillRect/>
          </a:stretch>
        </p:blipFill>
        <p:spPr>
          <a:xfrm>
            <a:off x="3064950" y="2885500"/>
            <a:ext cx="2396475" cy="1795400"/>
          </a:xfrm>
          <a:prstGeom prst="rect">
            <a:avLst/>
          </a:prstGeom>
          <a:noFill/>
          <a:ln>
            <a:noFill/>
          </a:ln>
        </p:spPr>
      </p:pic>
      <p:pic>
        <p:nvPicPr>
          <p:cNvPr id="80" name="Google Shape;80;p15"/>
          <p:cNvPicPr preferRelativeResize="0"/>
          <p:nvPr/>
        </p:nvPicPr>
        <p:blipFill>
          <a:blip r:embed="rId6">
            <a:alphaModFix/>
          </a:blip>
          <a:stretch>
            <a:fillRect/>
          </a:stretch>
        </p:blipFill>
        <p:spPr>
          <a:xfrm>
            <a:off x="6171625" y="2714775"/>
            <a:ext cx="2528531" cy="18983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6"/>
          <p:cNvSpPr txBox="1"/>
          <p:nvPr/>
        </p:nvSpPr>
        <p:spPr>
          <a:xfrm>
            <a:off x="2675100"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a:t>
            </a:r>
            <a:endParaRPr/>
          </a:p>
        </p:txBody>
      </p:sp>
      <p:sp>
        <p:nvSpPr>
          <p:cNvPr id="86" name="Google Shape;86;p16"/>
          <p:cNvSpPr txBox="1"/>
          <p:nvPr/>
        </p:nvSpPr>
        <p:spPr>
          <a:xfrm>
            <a:off x="5461425" y="77745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B</a:t>
            </a:r>
            <a:endParaRPr/>
          </a:p>
        </p:txBody>
      </p:sp>
      <p:sp>
        <p:nvSpPr>
          <p:cNvPr id="87" name="Google Shape;87;p16"/>
          <p:cNvSpPr txBox="1"/>
          <p:nvPr/>
        </p:nvSpPr>
        <p:spPr>
          <a:xfrm>
            <a:off x="2675100"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C</a:t>
            </a:r>
            <a:endParaRPr/>
          </a:p>
        </p:txBody>
      </p:sp>
      <p:sp>
        <p:nvSpPr>
          <p:cNvPr id="88" name="Google Shape;88;p16"/>
          <p:cNvSpPr txBox="1"/>
          <p:nvPr/>
        </p:nvSpPr>
        <p:spPr>
          <a:xfrm>
            <a:off x="5517625" y="2769900"/>
            <a:ext cx="144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D</a:t>
            </a:r>
            <a:endParaRPr/>
          </a:p>
        </p:txBody>
      </p:sp>
      <p:sp>
        <p:nvSpPr>
          <p:cNvPr id="89" name="Google Shape;89;p16"/>
          <p:cNvSpPr txBox="1"/>
          <p:nvPr/>
        </p:nvSpPr>
        <p:spPr>
          <a:xfrm>
            <a:off x="12425" y="1082700"/>
            <a:ext cx="2562000" cy="332447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GB" sz="900" b="1" dirty="0">
                <a:solidFill>
                  <a:schemeClr val="accent2"/>
                </a:solidFill>
                <a:latin typeface="Times New Roman"/>
                <a:ea typeface="Times New Roman"/>
                <a:cs typeface="Times New Roman"/>
                <a:sym typeface="Times New Roman"/>
              </a:rPr>
              <a:t>Figure S3. Chord diagram of the camel networks </a:t>
            </a:r>
            <a:endParaRPr sz="900" b="1" dirty="0">
              <a:solidFill>
                <a:schemeClr val="accent2"/>
              </a:solidFill>
              <a:latin typeface="Times New Roman"/>
              <a:ea typeface="Times New Roman"/>
              <a:cs typeface="Times New Roman"/>
              <a:sym typeface="Times New Roman"/>
            </a:endParaRPr>
          </a:p>
          <a:p>
            <a:pPr marL="457200" lvl="0" indent="-285750" algn="l" rtl="0">
              <a:spcBef>
                <a:spcPts val="1000"/>
              </a:spcBef>
              <a:spcAft>
                <a:spcPts val="0"/>
              </a:spcAft>
              <a:buClr>
                <a:schemeClr val="accent2"/>
              </a:buClr>
              <a:buSzPts val="900"/>
              <a:buFont typeface="Times New Roman"/>
              <a:buAutoNum type="alphaUcPeriod"/>
            </a:pPr>
            <a:r>
              <a:rPr lang="en-GB" sz="900" dirty="0">
                <a:solidFill>
                  <a:schemeClr val="dk1"/>
                </a:solidFill>
                <a:latin typeface="Times New Roman"/>
                <a:ea typeface="Times New Roman"/>
                <a:cs typeface="Times New Roman"/>
                <a:sym typeface="Times New Roman"/>
              </a:rPr>
              <a:t>Of the shipment frequency between provinces, directed to farms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0"/>
              </a:spcAft>
              <a:buNone/>
            </a:pPr>
            <a:r>
              <a:rPr lang="en-GB" sz="700" dirty="0">
                <a:solidFill>
                  <a:schemeClr val="dk1"/>
                </a:solidFill>
                <a:latin typeface="Times New Roman"/>
                <a:ea typeface="Times New Roman"/>
                <a:cs typeface="Times New Roman"/>
                <a:sym typeface="Times New Roman"/>
              </a:rPr>
              <a:t>Around the clock, provinces are arranged in the decreasing order of, first, export and, then, import frequencies for farming destinations.</a:t>
            </a:r>
            <a:r>
              <a:rPr lang="en-GB" sz="900" b="1" dirty="0">
                <a:solidFill>
                  <a:schemeClr val="dk1"/>
                </a:solidFill>
                <a:latin typeface="Times New Roman"/>
                <a:ea typeface="Times New Roman"/>
                <a:cs typeface="Times New Roman"/>
                <a:sym typeface="Times New Roman"/>
              </a:rPr>
              <a:t> </a:t>
            </a:r>
            <a:r>
              <a:rPr lang="en-GB" sz="700" dirty="0">
                <a:solidFill>
                  <a:schemeClr val="dk1"/>
                </a:solidFill>
                <a:latin typeface="Times New Roman"/>
                <a:ea typeface="Times New Roman"/>
                <a:cs typeface="Times New Roman"/>
                <a:sym typeface="Times New Roman"/>
              </a:rPr>
              <a:t>The size of the sector is proportional to the sum of the frequencies of movement from and to the province; the graded </a:t>
            </a:r>
            <a:r>
              <a:rPr lang="en-GB" sz="700" dirty="0" err="1">
                <a:solidFill>
                  <a:schemeClr val="dk1"/>
                </a:solidFill>
                <a:latin typeface="Times New Roman"/>
                <a:ea typeface="Times New Roman"/>
                <a:cs typeface="Times New Roman"/>
                <a:sym typeface="Times New Roman"/>
              </a:rPr>
              <a:t>color</a:t>
            </a:r>
            <a:r>
              <a:rPr lang="en-GB" sz="700" dirty="0">
                <a:solidFill>
                  <a:schemeClr val="dk1"/>
                </a:solidFill>
                <a:latin typeface="Times New Roman"/>
                <a:ea typeface="Times New Roman"/>
                <a:cs typeface="Times New Roman"/>
                <a:sym typeface="Times New Roman"/>
              </a:rPr>
              <a:t> of the band indicates the origin of the flux, and the flux is oriented from the origin to the destination province.</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B.       Of the volume of animals between provinces, directed to farms</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C.       Of the shipment frequency between provinces, directed to slaughterhouses</a:t>
            </a:r>
            <a:endParaRPr sz="900" dirty="0">
              <a:solidFill>
                <a:schemeClr val="dk1"/>
              </a:solidFill>
              <a:latin typeface="Times New Roman"/>
              <a:ea typeface="Times New Roman"/>
              <a:cs typeface="Times New Roman"/>
              <a:sym typeface="Times New Roman"/>
            </a:endParaRPr>
          </a:p>
          <a:p>
            <a:pPr marL="457200" lvl="0" indent="-284400" algn="l" rtl="0">
              <a:spcBef>
                <a:spcPts val="1000"/>
              </a:spcBef>
              <a:spcAft>
                <a:spcPts val="0"/>
              </a:spcAft>
              <a:buClr>
                <a:schemeClr val="dk1"/>
              </a:buClr>
              <a:buSzPts val="900"/>
            </a:pPr>
            <a:r>
              <a:rPr lang="en-GB" sz="900" dirty="0">
                <a:solidFill>
                  <a:schemeClr val="dk1"/>
                </a:solidFill>
                <a:latin typeface="Times New Roman"/>
                <a:ea typeface="Times New Roman"/>
                <a:cs typeface="Times New Roman"/>
                <a:sym typeface="Times New Roman"/>
              </a:rPr>
              <a:t>D.       Of the volume of animals between provinces, directed to slaughterhouses</a:t>
            </a:r>
            <a:endParaRPr sz="900" dirty="0">
              <a:solidFill>
                <a:schemeClr val="dk1"/>
              </a:solidFill>
              <a:latin typeface="Times New Roman"/>
              <a:ea typeface="Times New Roman"/>
              <a:cs typeface="Times New Roman"/>
              <a:sym typeface="Times New Roman"/>
            </a:endParaRPr>
          </a:p>
          <a:p>
            <a:pPr marL="0" lvl="0" indent="0" algn="l" rtl="0">
              <a:spcBef>
                <a:spcPts val="1000"/>
              </a:spcBef>
              <a:spcAft>
                <a:spcPts val="1000"/>
              </a:spcAft>
              <a:buNone/>
            </a:pPr>
            <a:endParaRPr sz="900" dirty="0">
              <a:solidFill>
                <a:schemeClr val="accent2"/>
              </a:solidFill>
              <a:latin typeface="Times New Roman"/>
              <a:ea typeface="Times New Roman"/>
              <a:cs typeface="Times New Roman"/>
              <a:sym typeface="Times New Roman"/>
            </a:endParaRPr>
          </a:p>
        </p:txBody>
      </p:sp>
      <p:pic>
        <p:nvPicPr>
          <p:cNvPr id="90" name="Google Shape;90;p16"/>
          <p:cNvPicPr preferRelativeResize="0"/>
          <p:nvPr/>
        </p:nvPicPr>
        <p:blipFill>
          <a:blip r:embed="rId3">
            <a:alphaModFix/>
          </a:blip>
          <a:stretch>
            <a:fillRect/>
          </a:stretch>
        </p:blipFill>
        <p:spPr>
          <a:xfrm>
            <a:off x="2977700" y="821998"/>
            <a:ext cx="2483725" cy="1862775"/>
          </a:xfrm>
          <a:prstGeom prst="rect">
            <a:avLst/>
          </a:prstGeom>
          <a:noFill/>
          <a:ln>
            <a:noFill/>
          </a:ln>
        </p:spPr>
      </p:pic>
      <p:pic>
        <p:nvPicPr>
          <p:cNvPr id="91" name="Google Shape;91;p16"/>
          <p:cNvPicPr preferRelativeResize="0"/>
          <p:nvPr/>
        </p:nvPicPr>
        <p:blipFill>
          <a:blip r:embed="rId4">
            <a:alphaModFix/>
          </a:blip>
          <a:stretch>
            <a:fillRect/>
          </a:stretch>
        </p:blipFill>
        <p:spPr>
          <a:xfrm>
            <a:off x="6153725" y="819963"/>
            <a:ext cx="2483725" cy="1866861"/>
          </a:xfrm>
          <a:prstGeom prst="rect">
            <a:avLst/>
          </a:prstGeom>
          <a:noFill/>
          <a:ln>
            <a:noFill/>
          </a:ln>
        </p:spPr>
      </p:pic>
      <p:pic>
        <p:nvPicPr>
          <p:cNvPr id="92" name="Google Shape;92;p16"/>
          <p:cNvPicPr preferRelativeResize="0"/>
          <p:nvPr/>
        </p:nvPicPr>
        <p:blipFill>
          <a:blip r:embed="rId5">
            <a:alphaModFix/>
          </a:blip>
          <a:stretch>
            <a:fillRect/>
          </a:stretch>
        </p:blipFill>
        <p:spPr>
          <a:xfrm>
            <a:off x="3005350" y="2866237"/>
            <a:ext cx="2428425" cy="1823350"/>
          </a:xfrm>
          <a:prstGeom prst="rect">
            <a:avLst/>
          </a:prstGeom>
          <a:noFill/>
          <a:ln>
            <a:noFill/>
          </a:ln>
        </p:spPr>
      </p:pic>
      <p:pic>
        <p:nvPicPr>
          <p:cNvPr id="93" name="Google Shape;93;p16"/>
          <p:cNvPicPr preferRelativeResize="0"/>
          <p:nvPr/>
        </p:nvPicPr>
        <p:blipFill>
          <a:blip r:embed="rId6">
            <a:alphaModFix/>
          </a:blip>
          <a:stretch>
            <a:fillRect/>
          </a:stretch>
        </p:blipFill>
        <p:spPr>
          <a:xfrm>
            <a:off x="6224125" y="2898399"/>
            <a:ext cx="2342925" cy="1759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Centrality estimates - small ruminants</a:t>
            </a:r>
            <a:endParaRPr/>
          </a:p>
        </p:txBody>
      </p:sp>
      <p:graphicFrame>
        <p:nvGraphicFramePr>
          <p:cNvPr id="99" name="Google Shape;99;p17"/>
          <p:cNvGraphicFramePr/>
          <p:nvPr/>
        </p:nvGraphicFramePr>
        <p:xfrm>
          <a:off x="811325" y="1104575"/>
          <a:ext cx="2828925" cy="1162050"/>
        </p:xfrm>
        <a:graphic>
          <a:graphicData uri="http://schemas.openxmlformats.org/drawingml/2006/table">
            <a:tbl>
              <a:tblPr>
                <a:noFill/>
                <a:tableStyleId>{C75A1FE3-81FC-4277-A33E-5F513908D421}</a:tableStyleId>
              </a:tblPr>
              <a:tblGrid>
                <a:gridCol w="62865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942975">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tblGrid>
              <a:tr h="114300">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source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sink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Baneh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Khomeini Shahr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Orumiyeh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9.97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Zahedan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8.44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Taybad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9.00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Qom</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4.83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Ahar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7.62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Ashkezar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3.85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Aligudarz</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7.45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Mashhad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3.32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Abhar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6.92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Mehriz</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2.85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Ilam</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5.77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Garmsar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2.50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Ardabil</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5.76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Rey</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2.41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Qom</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5.46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Fasa</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2.32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Arak</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5.38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Sarvestan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2.23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00" name="Google Shape;100;p17"/>
          <p:cNvSpPr txBox="1"/>
          <p:nvPr/>
        </p:nvSpPr>
        <p:spPr>
          <a:xfrm>
            <a:off x="4750425" y="1320075"/>
            <a:ext cx="3674700" cy="30000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0"/>
              </a:spcAft>
              <a:buNone/>
            </a:pPr>
            <a:r>
              <a:rPr lang="en-GB" sz="1200" b="1">
                <a:latin typeface="Times New Roman"/>
                <a:ea typeface="Times New Roman"/>
                <a:cs typeface="Times New Roman"/>
                <a:sym typeface="Times New Roman"/>
              </a:rPr>
              <a:t>Table S1: Top 10 nodes (towns) in the small ruminant farming frequency networks with highest source- and sickness scores. </a:t>
            </a:r>
            <a:endParaRPr sz="1200" b="1">
              <a:latin typeface="Times New Roman"/>
              <a:ea typeface="Times New Roman"/>
              <a:cs typeface="Times New Roman"/>
              <a:sym typeface="Times New Roman"/>
            </a:endParaRPr>
          </a:p>
          <a:p>
            <a:pPr marL="0" lvl="0" indent="0" algn="just" rtl="0">
              <a:spcBef>
                <a:spcPts val="1000"/>
              </a:spcBef>
              <a:spcAft>
                <a:spcPts val="1000"/>
              </a:spcAft>
              <a:buNone/>
            </a:pPr>
            <a:r>
              <a:rPr lang="en-GB" sz="900">
                <a:latin typeface="Times New Roman"/>
                <a:ea typeface="Times New Roman"/>
                <a:cs typeface="Times New Roman"/>
                <a:sym typeface="Times New Roman"/>
              </a:rPr>
              <a:t>Towns with higher sourceness scores are estimated to be better candidates for disease prevention and control intervention. Towns with higher sinkness scores are estimated to be more suitable for targeted disease detection.</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Centrality estimates - cattle</a:t>
            </a:r>
            <a:endParaRPr/>
          </a:p>
        </p:txBody>
      </p:sp>
      <p:graphicFrame>
        <p:nvGraphicFramePr>
          <p:cNvPr id="106" name="Google Shape;106;p18"/>
          <p:cNvGraphicFramePr/>
          <p:nvPr/>
        </p:nvGraphicFramePr>
        <p:xfrm>
          <a:off x="465650" y="1671950"/>
          <a:ext cx="2962275" cy="1162050"/>
        </p:xfrm>
        <a:graphic>
          <a:graphicData uri="http://schemas.openxmlformats.org/drawingml/2006/table">
            <a:tbl>
              <a:tblPr>
                <a:noFill/>
                <a:tableStyleId>{C75A1FE3-81FC-4277-A33E-5F513908D421}</a:tableStyleId>
              </a:tblPr>
              <a:tblGrid>
                <a:gridCol w="70485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9715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tblGrid>
              <a:tr h="114300">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source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sink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Orumiyeh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Dashtestan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Bandar-e Gaz</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6.89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Shadegan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5.58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Ardabil</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5.43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Tangestan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2.42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Ahar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5.34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Bandar Mahshahr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1.76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Tehran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5.29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Deilam</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1.76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Taybad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4.81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Qom</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9.39 × 10</a:t>
                      </a:r>
                      <a:r>
                        <a:rPr lang="en-GB" sz="1000" baseline="30000">
                          <a:latin typeface="Times New Roman"/>
                          <a:ea typeface="Times New Roman"/>
                          <a:cs typeface="Times New Roman"/>
                          <a:sym typeface="Times New Roman"/>
                        </a:rPr>
                        <a:t>-3</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Karaj</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4.73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Mashhad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6.99 × 10</a:t>
                      </a:r>
                      <a:r>
                        <a:rPr lang="en-GB" sz="1000" baseline="30000">
                          <a:latin typeface="Times New Roman"/>
                          <a:ea typeface="Times New Roman"/>
                          <a:cs typeface="Times New Roman"/>
                          <a:sym typeface="Times New Roman"/>
                        </a:rPr>
                        <a:t>-3</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Abhar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4.64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Rey</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5.94 × 10</a:t>
                      </a:r>
                      <a:r>
                        <a:rPr lang="en-GB" sz="1000" baseline="30000">
                          <a:latin typeface="Times New Roman"/>
                          <a:ea typeface="Times New Roman"/>
                          <a:cs typeface="Times New Roman"/>
                          <a:sym typeface="Times New Roman"/>
                        </a:rPr>
                        <a:t>-3</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Baneh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4.62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Saveh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5.61 × 10</a:t>
                      </a:r>
                      <a:r>
                        <a:rPr lang="en-GB" sz="1000" baseline="30000">
                          <a:latin typeface="Times New Roman"/>
                          <a:ea typeface="Times New Roman"/>
                          <a:cs typeface="Times New Roman"/>
                          <a:sym typeface="Times New Roman"/>
                        </a:rPr>
                        <a:t>-3</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Avaz</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4.56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Gonbad-e Kavus</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5.23 × 10</a:t>
                      </a:r>
                      <a:r>
                        <a:rPr lang="en-GB" sz="1000" baseline="30000">
                          <a:latin typeface="Times New Roman"/>
                          <a:ea typeface="Times New Roman"/>
                          <a:cs typeface="Times New Roman"/>
                          <a:sym typeface="Times New Roman"/>
                        </a:rPr>
                        <a:t>-3</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07" name="Google Shape;107;p18"/>
          <p:cNvSpPr txBox="1"/>
          <p:nvPr/>
        </p:nvSpPr>
        <p:spPr>
          <a:xfrm>
            <a:off x="4572000" y="1186725"/>
            <a:ext cx="4049700" cy="30000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1000"/>
              </a:spcAft>
              <a:buNone/>
            </a:pPr>
            <a:r>
              <a:rPr lang="en-GB" sz="1200" b="1">
                <a:latin typeface="Times New Roman"/>
                <a:ea typeface="Times New Roman"/>
                <a:cs typeface="Times New Roman"/>
                <a:sym typeface="Times New Roman"/>
              </a:rPr>
              <a:t>Table S2: Top 10 nodes (towns) in the cattle farming frequency networks with highest source- and sickness scores. </a:t>
            </a:r>
            <a:endParaRPr sz="1200">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Centrality estimates - camel</a:t>
            </a:r>
            <a:endParaRPr/>
          </a:p>
        </p:txBody>
      </p:sp>
      <p:graphicFrame>
        <p:nvGraphicFramePr>
          <p:cNvPr id="113" name="Google Shape;113;p19"/>
          <p:cNvGraphicFramePr/>
          <p:nvPr/>
        </p:nvGraphicFramePr>
        <p:xfrm>
          <a:off x="812200" y="1658625"/>
          <a:ext cx="3048000" cy="1162050"/>
        </p:xfrm>
        <a:graphic>
          <a:graphicData uri="http://schemas.openxmlformats.org/drawingml/2006/table">
            <a:tbl>
              <a:tblPr>
                <a:noFill/>
                <a:tableStyleId>{C75A1FE3-81FC-4277-A33E-5F513908D421}</a:tableStyleId>
              </a:tblPr>
              <a:tblGrid>
                <a:gridCol w="752475">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1038225">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tblGrid>
              <a:tr h="114300">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source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sink town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score</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w="7625"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Birjand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Nehbandan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Iranshahr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5.83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Tabas</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3.10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Taybad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3.83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Ashkezar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2.46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Zirkuh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Khusf</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1.57 × 10</a:t>
                      </a:r>
                      <a:r>
                        <a:rPr lang="en-GB" sz="1000" baseline="30000">
                          <a:latin typeface="Times New Roman"/>
                          <a:ea typeface="Times New Roman"/>
                          <a:cs typeface="Times New Roman"/>
                          <a:sym typeface="Times New Roman"/>
                        </a:rPr>
                        <a:t>-1</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Galugah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Khur O Biabanak</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9.49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Ferdous</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Nain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9.21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Firuzabad</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Rey</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6.50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Firuzeh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Gorgan</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5.36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Firuzkuh</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Aran O Bidgol</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5.36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104775">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Freydun Shahr</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0.00 × 10</a:t>
                      </a:r>
                      <a:r>
                        <a:rPr lang="en-GB" sz="1000" baseline="30000">
                          <a:latin typeface="Times New Roman"/>
                          <a:ea typeface="Times New Roman"/>
                          <a:cs typeface="Times New Roman"/>
                          <a:sym typeface="Times New Roman"/>
                        </a:rPr>
                        <a:t>0</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r" rtl="0">
                        <a:lnSpc>
                          <a:spcPct val="7840"/>
                        </a:lnSpc>
                        <a:spcBef>
                          <a:spcPts val="1200"/>
                        </a:spcBef>
                        <a:spcAft>
                          <a:spcPts val="700"/>
                        </a:spcAft>
                        <a:buNone/>
                      </a:pPr>
                      <a:r>
                        <a:rPr lang="en-GB" sz="1000">
                          <a:latin typeface="Times New Roman"/>
                          <a:ea typeface="Times New Roman"/>
                          <a:cs typeface="Times New Roman"/>
                          <a:sym typeface="Times New Roman"/>
                        </a:rPr>
                        <a:t>Gonbad-e Kavus</a:t>
                      </a:r>
                      <a:endParaRPr sz="1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tc>
                  <a:txBody>
                    <a:bodyPr/>
                    <a:lstStyle/>
                    <a:p>
                      <a:pPr marL="0" lvl="0" indent="0" algn="ctr" rtl="0">
                        <a:lnSpc>
                          <a:spcPct val="7840"/>
                        </a:lnSpc>
                        <a:spcBef>
                          <a:spcPts val="1200"/>
                        </a:spcBef>
                        <a:spcAft>
                          <a:spcPts val="700"/>
                        </a:spcAft>
                        <a:buNone/>
                      </a:pPr>
                      <a:r>
                        <a:rPr lang="en-GB" sz="1000">
                          <a:latin typeface="Times New Roman"/>
                          <a:ea typeface="Times New Roman"/>
                          <a:cs typeface="Times New Roman"/>
                          <a:sym typeface="Times New Roman"/>
                        </a:rPr>
                        <a:t>4.94 × 10</a:t>
                      </a:r>
                      <a:r>
                        <a:rPr lang="en-GB" sz="1000" baseline="30000">
                          <a:latin typeface="Times New Roman"/>
                          <a:ea typeface="Times New Roman"/>
                          <a:cs typeface="Times New Roman"/>
                          <a:sym typeface="Times New Roman"/>
                        </a:rPr>
                        <a:t>-2</a:t>
                      </a:r>
                      <a:endParaRPr sz="1000" baseline="30000">
                        <a:latin typeface="Times New Roman"/>
                        <a:ea typeface="Times New Roman"/>
                        <a:cs typeface="Times New Roman"/>
                        <a:sym typeface="Times New Roman"/>
                      </a:endParaRPr>
                    </a:p>
                  </a:txBody>
                  <a:tcPr marL="0" marR="0" marT="0" marB="0">
                    <a:lnL cap="flat" cmpd="sng">
                      <a:solidFill>
                        <a:srgbClr val="000000"/>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w="76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14" name="Google Shape;114;p19"/>
          <p:cNvSpPr txBox="1"/>
          <p:nvPr/>
        </p:nvSpPr>
        <p:spPr>
          <a:xfrm>
            <a:off x="4572000" y="1181100"/>
            <a:ext cx="3982200" cy="3000000"/>
          </a:xfrm>
          <a:prstGeom prst="rect">
            <a:avLst/>
          </a:prstGeom>
          <a:noFill/>
          <a:ln>
            <a:noFill/>
          </a:ln>
        </p:spPr>
        <p:txBody>
          <a:bodyPr spcFirstLastPara="1" wrap="square" lIns="91425" tIns="91425" rIns="91425" bIns="91425" anchor="ctr" anchorCtr="0">
            <a:noAutofit/>
          </a:bodyPr>
          <a:lstStyle/>
          <a:p>
            <a:pPr marL="0" lvl="0" indent="0" algn="just" rtl="0">
              <a:spcBef>
                <a:spcPts val="0"/>
              </a:spcBef>
              <a:spcAft>
                <a:spcPts val="1000"/>
              </a:spcAft>
              <a:buNone/>
            </a:pPr>
            <a:r>
              <a:rPr lang="en-GB" sz="1200" b="1">
                <a:latin typeface="Times New Roman"/>
                <a:ea typeface="Times New Roman"/>
                <a:cs typeface="Times New Roman"/>
                <a:sym typeface="Times New Roman"/>
              </a:rPr>
              <a:t>Table S3: Top 10 nodes (towns) in the camel farming frequency networks with highest source- and sickness scores. </a:t>
            </a:r>
            <a:endParaRPr sz="1200">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0"/>
          <p:cNvPicPr preferRelativeResize="0"/>
          <p:nvPr/>
        </p:nvPicPr>
        <p:blipFill rotWithShape="1">
          <a:blip r:embed="rId3">
            <a:alphaModFix/>
          </a:blip>
          <a:srcRect t="347" b="347"/>
          <a:stretch/>
        </p:blipFill>
        <p:spPr>
          <a:xfrm>
            <a:off x="46475" y="336975"/>
            <a:ext cx="3905900" cy="2503775"/>
          </a:xfrm>
          <a:prstGeom prst="rect">
            <a:avLst/>
          </a:prstGeom>
          <a:noFill/>
          <a:ln>
            <a:noFill/>
          </a:ln>
        </p:spPr>
      </p:pic>
      <p:sp>
        <p:nvSpPr>
          <p:cNvPr id="120" name="Google Shape;120;p20"/>
          <p:cNvSpPr txBox="1"/>
          <p:nvPr/>
        </p:nvSpPr>
        <p:spPr>
          <a:xfrm>
            <a:off x="457200" y="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a:t>
            </a:r>
            <a:endParaRPr/>
          </a:p>
        </p:txBody>
      </p:sp>
      <p:pic>
        <p:nvPicPr>
          <p:cNvPr id="121" name="Google Shape;121;p20"/>
          <p:cNvPicPr preferRelativeResize="0"/>
          <p:nvPr/>
        </p:nvPicPr>
        <p:blipFill rotWithShape="1">
          <a:blip r:embed="rId4">
            <a:alphaModFix/>
          </a:blip>
          <a:srcRect t="386" b="386"/>
          <a:stretch/>
        </p:blipFill>
        <p:spPr>
          <a:xfrm>
            <a:off x="5168555" y="324000"/>
            <a:ext cx="3975445" cy="2503775"/>
          </a:xfrm>
          <a:prstGeom prst="rect">
            <a:avLst/>
          </a:prstGeom>
          <a:noFill/>
          <a:ln>
            <a:noFill/>
          </a:ln>
        </p:spPr>
      </p:pic>
      <p:sp>
        <p:nvSpPr>
          <p:cNvPr id="122" name="Google Shape;122;p20"/>
          <p:cNvSpPr txBox="1"/>
          <p:nvPr/>
        </p:nvSpPr>
        <p:spPr>
          <a:xfrm>
            <a:off x="5638800" y="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B</a:t>
            </a:r>
            <a:endParaRPr/>
          </a:p>
        </p:txBody>
      </p:sp>
      <p:pic>
        <p:nvPicPr>
          <p:cNvPr id="123" name="Google Shape;123;p20"/>
          <p:cNvPicPr preferRelativeResize="0"/>
          <p:nvPr/>
        </p:nvPicPr>
        <p:blipFill rotWithShape="1">
          <a:blip r:embed="rId5">
            <a:alphaModFix/>
          </a:blip>
          <a:srcRect t="228" b="219"/>
          <a:stretch/>
        </p:blipFill>
        <p:spPr>
          <a:xfrm>
            <a:off x="2926700" y="2735850"/>
            <a:ext cx="3784324" cy="2407650"/>
          </a:xfrm>
          <a:prstGeom prst="rect">
            <a:avLst/>
          </a:prstGeom>
          <a:noFill/>
          <a:ln>
            <a:noFill/>
          </a:ln>
        </p:spPr>
      </p:pic>
      <p:sp>
        <p:nvSpPr>
          <p:cNvPr id="124" name="Google Shape;124;p20"/>
          <p:cNvSpPr txBox="1"/>
          <p:nvPr/>
        </p:nvSpPr>
        <p:spPr>
          <a:xfrm>
            <a:off x="2725725" y="284075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C</a:t>
            </a:r>
            <a:endParaRPr/>
          </a:p>
        </p:txBody>
      </p:sp>
      <p:sp>
        <p:nvSpPr>
          <p:cNvPr id="125" name="Google Shape;125;p20"/>
          <p:cNvSpPr txBox="1"/>
          <p:nvPr/>
        </p:nvSpPr>
        <p:spPr>
          <a:xfrm>
            <a:off x="140525" y="2984900"/>
            <a:ext cx="2562000" cy="19692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GB" sz="900" b="1">
                <a:solidFill>
                  <a:schemeClr val="accent2"/>
                </a:solidFill>
                <a:latin typeface="Times New Roman"/>
                <a:ea typeface="Times New Roman"/>
                <a:cs typeface="Times New Roman"/>
                <a:sym typeface="Times New Roman"/>
              </a:rPr>
              <a:t>Figure S4.</a:t>
            </a:r>
            <a:r>
              <a:rPr lang="en-GB" sz="1000" b="1">
                <a:solidFill>
                  <a:schemeClr val="accent2"/>
                </a:solidFill>
                <a:latin typeface="Times New Roman"/>
                <a:ea typeface="Times New Roman"/>
                <a:cs typeface="Times New Roman"/>
                <a:sym typeface="Times New Roman"/>
              </a:rPr>
              <a:t> </a:t>
            </a:r>
            <a:r>
              <a:rPr lang="en-GB" sz="1000" b="1">
                <a:solidFill>
                  <a:schemeClr val="dk1"/>
                </a:solidFill>
                <a:latin typeface="Times New Roman"/>
                <a:ea typeface="Times New Roman"/>
                <a:cs typeface="Times New Roman"/>
                <a:sym typeface="Times New Roman"/>
              </a:rPr>
              <a:t>Scatter plots of the longitudinal and latitudinal differences between destination and origin towns. </a:t>
            </a:r>
            <a:endParaRPr sz="1000" b="1">
              <a:solidFill>
                <a:schemeClr val="dk1"/>
              </a:solidFill>
              <a:latin typeface="Times New Roman"/>
              <a:ea typeface="Times New Roman"/>
              <a:cs typeface="Times New Roman"/>
              <a:sym typeface="Times New Roman"/>
            </a:endParaRPr>
          </a:p>
          <a:p>
            <a:pPr marL="0" lvl="0" indent="0" algn="just" rtl="0">
              <a:lnSpc>
                <a:spcPct val="115000"/>
              </a:lnSpc>
              <a:spcBef>
                <a:spcPts val="1000"/>
              </a:spcBef>
              <a:spcAft>
                <a:spcPts val="0"/>
              </a:spcAft>
              <a:buNone/>
            </a:pPr>
            <a:r>
              <a:rPr lang="en-GB" sz="800">
                <a:solidFill>
                  <a:schemeClr val="dk1"/>
                </a:solidFill>
                <a:latin typeface="Times New Roman"/>
                <a:ea typeface="Times New Roman"/>
                <a:cs typeface="Times New Roman"/>
                <a:sym typeface="Times New Roman"/>
              </a:rPr>
              <a:t>The reported distances, as hue, are in kilometers and the frequency of shipments governs marker’s size.</a:t>
            </a:r>
            <a:endParaRPr sz="900">
              <a:solidFill>
                <a:schemeClr val="accent2"/>
              </a:solidFill>
              <a:latin typeface="Times New Roman"/>
              <a:ea typeface="Times New Roman"/>
              <a:cs typeface="Times New Roman"/>
              <a:sym typeface="Times New Roman"/>
            </a:endParaRPr>
          </a:p>
          <a:p>
            <a:pPr marL="0" lvl="0" indent="0" algn="just" rtl="0">
              <a:lnSpc>
                <a:spcPct val="115000"/>
              </a:lnSpc>
              <a:spcBef>
                <a:spcPts val="1000"/>
              </a:spcBef>
              <a:spcAft>
                <a:spcPts val="0"/>
              </a:spcAft>
              <a:buNone/>
            </a:pPr>
            <a:r>
              <a:rPr lang="en-GB" sz="900">
                <a:solidFill>
                  <a:schemeClr val="accent2"/>
                </a:solidFill>
                <a:latin typeface="Times New Roman"/>
                <a:ea typeface="Times New Roman"/>
                <a:cs typeface="Times New Roman"/>
                <a:sym typeface="Times New Roman"/>
              </a:rPr>
              <a:t>A. Small ruminant network, </a:t>
            </a:r>
            <a:endParaRPr sz="900">
              <a:solidFill>
                <a:schemeClr val="accent2"/>
              </a:solidFill>
              <a:latin typeface="Times New Roman"/>
              <a:ea typeface="Times New Roman"/>
              <a:cs typeface="Times New Roman"/>
              <a:sym typeface="Times New Roman"/>
            </a:endParaRPr>
          </a:p>
          <a:p>
            <a:pPr marL="0" lvl="0" indent="0" algn="just" rtl="0">
              <a:lnSpc>
                <a:spcPct val="115000"/>
              </a:lnSpc>
              <a:spcBef>
                <a:spcPts val="1000"/>
              </a:spcBef>
              <a:spcAft>
                <a:spcPts val="0"/>
              </a:spcAft>
              <a:buNone/>
            </a:pPr>
            <a:r>
              <a:rPr lang="en-GB" sz="900">
                <a:solidFill>
                  <a:schemeClr val="accent2"/>
                </a:solidFill>
                <a:latin typeface="Times New Roman"/>
                <a:ea typeface="Times New Roman"/>
                <a:cs typeface="Times New Roman"/>
                <a:sym typeface="Times New Roman"/>
              </a:rPr>
              <a:t>B. Cattle network  </a:t>
            </a:r>
            <a:endParaRPr sz="900">
              <a:solidFill>
                <a:schemeClr val="accent2"/>
              </a:solidFill>
              <a:latin typeface="Times New Roman"/>
              <a:ea typeface="Times New Roman"/>
              <a:cs typeface="Times New Roman"/>
              <a:sym typeface="Times New Roman"/>
            </a:endParaRPr>
          </a:p>
          <a:p>
            <a:pPr marL="0" lvl="0" indent="0" algn="just" rtl="0">
              <a:lnSpc>
                <a:spcPct val="115000"/>
              </a:lnSpc>
              <a:spcBef>
                <a:spcPts val="1000"/>
              </a:spcBef>
              <a:spcAft>
                <a:spcPts val="1000"/>
              </a:spcAft>
              <a:buNone/>
            </a:pPr>
            <a:r>
              <a:rPr lang="en-GB" sz="900">
                <a:solidFill>
                  <a:schemeClr val="accent2"/>
                </a:solidFill>
                <a:latin typeface="Times New Roman"/>
                <a:ea typeface="Times New Roman"/>
                <a:cs typeface="Times New Roman"/>
                <a:sym typeface="Times New Roman"/>
              </a:rPr>
              <a:t>C. Camel network</a:t>
            </a:r>
            <a:endParaRPr sz="900">
              <a:solidFill>
                <a:schemeClr val="accent2"/>
              </a:solidFill>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3" name="Picture 2">
            <a:extLst>
              <a:ext uri="{FF2B5EF4-FFF2-40B4-BE49-F238E27FC236}">
                <a16:creationId xmlns:a16="http://schemas.microsoft.com/office/drawing/2014/main" id="{009574B9-FBEF-C944-4931-6E4541F53EDA}"/>
              </a:ext>
            </a:extLst>
          </p:cNvPr>
          <p:cNvPicPr>
            <a:picLocks noChangeAspect="1"/>
          </p:cNvPicPr>
          <p:nvPr/>
        </p:nvPicPr>
        <p:blipFill>
          <a:blip r:embed="rId3"/>
          <a:stretch>
            <a:fillRect/>
          </a:stretch>
        </p:blipFill>
        <p:spPr>
          <a:xfrm>
            <a:off x="1441102" y="451378"/>
            <a:ext cx="3240777" cy="2291162"/>
          </a:xfrm>
          <a:prstGeom prst="rect">
            <a:avLst/>
          </a:prstGeom>
        </p:spPr>
      </p:pic>
      <p:sp>
        <p:nvSpPr>
          <p:cNvPr id="120" name="Google Shape;120;p20"/>
          <p:cNvSpPr txBox="1"/>
          <p:nvPr/>
        </p:nvSpPr>
        <p:spPr>
          <a:xfrm>
            <a:off x="457200" y="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A</a:t>
            </a:r>
            <a:endParaRPr/>
          </a:p>
        </p:txBody>
      </p:sp>
      <p:sp>
        <p:nvSpPr>
          <p:cNvPr id="122" name="Google Shape;122;p20"/>
          <p:cNvSpPr txBox="1"/>
          <p:nvPr/>
        </p:nvSpPr>
        <p:spPr>
          <a:xfrm>
            <a:off x="5638800" y="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B</a:t>
            </a:r>
            <a:endParaRPr/>
          </a:p>
        </p:txBody>
      </p:sp>
      <p:sp>
        <p:nvSpPr>
          <p:cNvPr id="124" name="Google Shape;124;p20"/>
          <p:cNvSpPr txBox="1"/>
          <p:nvPr/>
        </p:nvSpPr>
        <p:spPr>
          <a:xfrm>
            <a:off x="2725725" y="2840750"/>
            <a:ext cx="5775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C</a:t>
            </a:r>
            <a:endParaRPr/>
          </a:p>
        </p:txBody>
      </p:sp>
      <p:sp>
        <p:nvSpPr>
          <p:cNvPr id="125" name="Google Shape;125;p20"/>
          <p:cNvSpPr txBox="1"/>
          <p:nvPr/>
        </p:nvSpPr>
        <p:spPr>
          <a:xfrm>
            <a:off x="140525" y="2984900"/>
            <a:ext cx="2562000" cy="1883306"/>
          </a:xfrm>
          <a:prstGeom prst="rect">
            <a:avLst/>
          </a:prstGeom>
          <a:noFill/>
          <a:ln>
            <a:noFill/>
          </a:ln>
        </p:spPr>
        <p:txBody>
          <a:bodyPr spcFirstLastPara="1" wrap="square" lIns="91425" tIns="91425" rIns="91425" bIns="91425" anchor="t" anchorCtr="0">
            <a:spAutoFit/>
          </a:bodyPr>
          <a:lstStyle/>
          <a:p>
            <a:pPr algn="just">
              <a:lnSpc>
                <a:spcPct val="115000"/>
              </a:lnSpc>
            </a:pPr>
            <a:r>
              <a:rPr lang="en-GB" sz="900" b="1" dirty="0">
                <a:solidFill>
                  <a:schemeClr val="accent2"/>
                </a:solidFill>
                <a:latin typeface="Times New Roman"/>
                <a:ea typeface="Times New Roman"/>
                <a:cs typeface="Times New Roman"/>
                <a:sym typeface="Times New Roman"/>
              </a:rPr>
              <a:t>Figure S5.</a:t>
            </a:r>
            <a:r>
              <a:rPr lang="en-GB" sz="1000" b="1" dirty="0">
                <a:solidFill>
                  <a:schemeClr val="accent2"/>
                </a:solidFill>
                <a:latin typeface="Times New Roman"/>
                <a:ea typeface="Times New Roman"/>
                <a:cs typeface="Times New Roman"/>
                <a:sym typeface="Times New Roman"/>
              </a:rPr>
              <a:t> </a:t>
            </a:r>
            <a:r>
              <a:rPr lang="en-US" sz="1000" b="1" dirty="0">
                <a:solidFill>
                  <a:schemeClr val="dk1"/>
                </a:solidFill>
                <a:latin typeface="Times New Roman"/>
                <a:cs typeface="Times New Roman"/>
              </a:rPr>
              <a:t>Maps showing the distribution of farms, livestock markets and slaughterhouses (aggregated at town level) in Iran</a:t>
            </a:r>
            <a:r>
              <a:rPr lang="en-GB" sz="1000" b="1" dirty="0">
                <a:solidFill>
                  <a:schemeClr val="dk1"/>
                </a:solidFill>
                <a:latin typeface="Times New Roman"/>
                <a:ea typeface="Times New Roman"/>
                <a:cs typeface="Times New Roman"/>
                <a:sym typeface="Times New Roman"/>
              </a:rPr>
              <a:t>. </a:t>
            </a:r>
            <a:endParaRPr sz="1000" b="1" dirty="0">
              <a:solidFill>
                <a:schemeClr val="dk1"/>
              </a:solidFill>
              <a:latin typeface="Times New Roman"/>
              <a:ea typeface="Times New Roman"/>
              <a:cs typeface="Times New Roman"/>
              <a:sym typeface="Times New Roman"/>
            </a:endParaRPr>
          </a:p>
          <a:p>
            <a:pPr marL="0" lvl="0" indent="0" algn="just" rtl="0">
              <a:lnSpc>
                <a:spcPct val="115000"/>
              </a:lnSpc>
              <a:spcBef>
                <a:spcPts val="1000"/>
              </a:spcBef>
              <a:spcAft>
                <a:spcPts val="0"/>
              </a:spcAft>
              <a:buNone/>
            </a:pPr>
            <a:r>
              <a:rPr lang="en-GB" sz="900" dirty="0">
                <a:solidFill>
                  <a:schemeClr val="accent2"/>
                </a:solidFill>
                <a:latin typeface="Times New Roman"/>
                <a:ea typeface="Times New Roman"/>
                <a:cs typeface="Times New Roman"/>
                <a:sym typeface="Times New Roman"/>
              </a:rPr>
              <a:t>A. Farms, </a:t>
            </a:r>
            <a:endParaRPr sz="900" dirty="0">
              <a:solidFill>
                <a:schemeClr val="accent2"/>
              </a:solidFill>
              <a:latin typeface="Times New Roman"/>
              <a:ea typeface="Times New Roman"/>
              <a:cs typeface="Times New Roman"/>
              <a:sym typeface="Times New Roman"/>
            </a:endParaRPr>
          </a:p>
          <a:p>
            <a:pPr marL="0" lvl="0" indent="0" algn="just" rtl="0">
              <a:lnSpc>
                <a:spcPct val="115000"/>
              </a:lnSpc>
              <a:spcBef>
                <a:spcPts val="1000"/>
              </a:spcBef>
              <a:spcAft>
                <a:spcPts val="0"/>
              </a:spcAft>
              <a:buNone/>
            </a:pPr>
            <a:r>
              <a:rPr lang="en-GB" sz="900" dirty="0">
                <a:solidFill>
                  <a:schemeClr val="accent2"/>
                </a:solidFill>
                <a:latin typeface="Times New Roman"/>
                <a:ea typeface="Times New Roman"/>
                <a:cs typeface="Times New Roman"/>
                <a:sym typeface="Times New Roman"/>
              </a:rPr>
              <a:t>B. Livestock markets,</a:t>
            </a:r>
            <a:endParaRPr sz="900" dirty="0">
              <a:solidFill>
                <a:schemeClr val="accent2"/>
              </a:solidFill>
              <a:latin typeface="Times New Roman"/>
              <a:ea typeface="Times New Roman"/>
              <a:cs typeface="Times New Roman"/>
              <a:sym typeface="Times New Roman"/>
            </a:endParaRPr>
          </a:p>
          <a:p>
            <a:pPr marL="0" lvl="0" indent="0" algn="just" rtl="0">
              <a:lnSpc>
                <a:spcPct val="115000"/>
              </a:lnSpc>
              <a:spcBef>
                <a:spcPts val="1000"/>
              </a:spcBef>
              <a:spcAft>
                <a:spcPts val="1000"/>
              </a:spcAft>
              <a:buNone/>
            </a:pPr>
            <a:r>
              <a:rPr lang="en-GB" sz="900" dirty="0">
                <a:solidFill>
                  <a:schemeClr val="accent2"/>
                </a:solidFill>
                <a:latin typeface="Times New Roman"/>
                <a:ea typeface="Times New Roman"/>
                <a:cs typeface="Times New Roman"/>
                <a:sym typeface="Times New Roman"/>
              </a:rPr>
              <a:t>C. Slaughterhouses</a:t>
            </a:r>
            <a:endParaRPr sz="900" dirty="0">
              <a:solidFill>
                <a:schemeClr val="accent2"/>
              </a:solidFill>
              <a:latin typeface="Times New Roman"/>
              <a:ea typeface="Times New Roman"/>
              <a:cs typeface="Times New Roman"/>
              <a:sym typeface="Times New Roman"/>
            </a:endParaRPr>
          </a:p>
        </p:txBody>
      </p:sp>
      <p:pic>
        <p:nvPicPr>
          <p:cNvPr id="5" name="Picture 4">
            <a:extLst>
              <a:ext uri="{FF2B5EF4-FFF2-40B4-BE49-F238E27FC236}">
                <a16:creationId xmlns:a16="http://schemas.microsoft.com/office/drawing/2014/main" id="{513D1BF2-D391-C432-7B25-93B3E238EE8A}"/>
              </a:ext>
            </a:extLst>
          </p:cNvPr>
          <p:cNvPicPr>
            <a:picLocks noChangeAspect="1"/>
          </p:cNvPicPr>
          <p:nvPr/>
        </p:nvPicPr>
        <p:blipFill>
          <a:blip r:embed="rId4"/>
          <a:stretch>
            <a:fillRect/>
          </a:stretch>
        </p:blipFill>
        <p:spPr>
          <a:xfrm>
            <a:off x="5355770" y="469906"/>
            <a:ext cx="3353483" cy="2370843"/>
          </a:xfrm>
          <a:prstGeom prst="rect">
            <a:avLst/>
          </a:prstGeom>
        </p:spPr>
      </p:pic>
      <p:pic>
        <p:nvPicPr>
          <p:cNvPr id="7" name="Picture 6">
            <a:extLst>
              <a:ext uri="{FF2B5EF4-FFF2-40B4-BE49-F238E27FC236}">
                <a16:creationId xmlns:a16="http://schemas.microsoft.com/office/drawing/2014/main" id="{A4E74BB7-C748-DAC9-B085-6D4A44D61726}"/>
              </a:ext>
            </a:extLst>
          </p:cNvPr>
          <p:cNvPicPr>
            <a:picLocks noChangeAspect="1"/>
          </p:cNvPicPr>
          <p:nvPr/>
        </p:nvPicPr>
        <p:blipFill>
          <a:blip r:embed="rId5"/>
          <a:stretch>
            <a:fillRect/>
          </a:stretch>
        </p:blipFill>
        <p:spPr>
          <a:xfrm>
            <a:off x="3546739" y="2742540"/>
            <a:ext cx="3169584" cy="2240830"/>
          </a:xfrm>
          <a:prstGeom prst="rect">
            <a:avLst/>
          </a:prstGeom>
        </p:spPr>
      </p:pic>
    </p:spTree>
    <p:extLst>
      <p:ext uri="{BB962C8B-B14F-4D97-AF65-F5344CB8AC3E}">
        <p14:creationId xmlns:p14="http://schemas.microsoft.com/office/powerpoint/2010/main" val="382203430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878</Words>
  <Application>Microsoft Office PowerPoint</Application>
  <PresentationFormat>On-screen Show (16:9)</PresentationFormat>
  <Paragraphs>185</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Times New Roman</vt:lpstr>
      <vt:lpstr>Simple Light</vt:lpstr>
      <vt:lpstr>PowerPoint Presentation</vt:lpstr>
      <vt:lpstr>PowerPoint Presentation</vt:lpstr>
      <vt:lpstr>PowerPoint Presentation</vt:lpstr>
      <vt:lpstr>PowerPoint Presentation</vt:lpstr>
      <vt:lpstr>Centrality estimates - small ruminants</vt:lpstr>
      <vt:lpstr>Centrality estimates - cattle</vt:lpstr>
      <vt:lpstr>Centrality estimates - camel</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MDPI</cp:lastModifiedBy>
  <cp:revision>11</cp:revision>
  <dcterms:modified xsi:type="dcterms:W3CDTF">2023-10-08T01:15:57Z</dcterms:modified>
</cp:coreProperties>
</file>